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8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147471218" r:id="rId2"/>
    <p:sldId id="2147471299" r:id="rId3"/>
    <p:sldId id="2147471220" r:id="rId4"/>
    <p:sldId id="294" r:id="rId5"/>
    <p:sldId id="2147471255" r:id="rId6"/>
    <p:sldId id="2147471256" r:id="rId7"/>
    <p:sldId id="2147471258" r:id="rId8"/>
    <p:sldId id="2147471257" r:id="rId9"/>
    <p:sldId id="339" r:id="rId10"/>
    <p:sldId id="336" r:id="rId11"/>
    <p:sldId id="2147471221" r:id="rId12"/>
    <p:sldId id="258" r:id="rId13"/>
    <p:sldId id="259" r:id="rId14"/>
    <p:sldId id="265" r:id="rId15"/>
    <p:sldId id="2147475633" r:id="rId16"/>
    <p:sldId id="345" r:id="rId17"/>
    <p:sldId id="341" r:id="rId18"/>
    <p:sldId id="348" r:id="rId19"/>
    <p:sldId id="2147471300" r:id="rId20"/>
    <p:sldId id="2147471295" r:id="rId21"/>
    <p:sldId id="2147471287" r:id="rId22"/>
    <p:sldId id="2147471282" r:id="rId23"/>
    <p:sldId id="2147471297" r:id="rId24"/>
    <p:sldId id="2147475635" r:id="rId25"/>
    <p:sldId id="2147475634" r:id="rId26"/>
    <p:sldId id="293" r:id="rId27"/>
    <p:sldId id="2147471301" r:id="rId28"/>
    <p:sldId id="2147475636" r:id="rId29"/>
    <p:sldId id="11157" r:id="rId30"/>
    <p:sldId id="2147471245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7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9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28950-6A01-4292-84FD-AAD31D356078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0A42B-B210-49CD-88F5-480379B31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08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0A42B-B210-49CD-88F5-480379B316A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68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6191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0" kern="1200" dirty="0">
                <a:solidFill>
                  <a:srgbClr val="006699"/>
                </a:solidFill>
                <a:latin typeface="Myriad Pro" panose="020B0503030403020204" pitchFamily="34" charset="0"/>
                <a:ea typeface="+mn-ea"/>
                <a:cs typeface="+mn-cs"/>
              </a:rPr>
              <a:t>si somma inoltre l'azione di due cheratolitici l'acido salicilico e l'acido glicolico che riducono lo spessore delle placche.</a:t>
            </a:r>
          </a:p>
          <a:p>
            <a:pPr marL="0" marR="0" lvl="0" indent="0" defTabSz="6191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0" kern="1200" dirty="0">
                <a:solidFill>
                  <a:srgbClr val="006699"/>
                </a:solidFill>
                <a:latin typeface="Myriad Pro" panose="020B0503030403020204" pitchFamily="34" charset="0"/>
                <a:ea typeface="+mn-ea"/>
                <a:cs typeface="+mn-cs"/>
              </a:rPr>
              <a:t>Infine il </a:t>
            </a:r>
            <a:r>
              <a:rPr lang="it-IT" i="0" kern="1200" dirty="0" err="1">
                <a:solidFill>
                  <a:srgbClr val="006699"/>
                </a:solidFill>
                <a:latin typeface="Myriad Pro" panose="020B0503030403020204" pitchFamily="34" charset="0"/>
                <a:ea typeface="+mn-ea"/>
                <a:cs typeface="+mn-cs"/>
              </a:rPr>
              <a:t>polidocanolo</a:t>
            </a:r>
            <a:r>
              <a:rPr lang="it-IT" i="0" kern="1200" dirty="0">
                <a:solidFill>
                  <a:srgbClr val="006699"/>
                </a:solidFill>
                <a:latin typeface="Myriad Pro" panose="020B0503030403020204" pitchFamily="34" charset="0"/>
                <a:ea typeface="+mn-ea"/>
                <a:cs typeface="+mn-cs"/>
              </a:rPr>
              <a:t>: la sua azione calmante lenisce la sensazione di prurito e fastidio che spesso accompagna la cute con psoriasi. Il </a:t>
            </a:r>
            <a:r>
              <a:rPr lang="it-IT" i="0" kern="1200" dirty="0" err="1">
                <a:solidFill>
                  <a:srgbClr val="006699"/>
                </a:solidFill>
                <a:latin typeface="Myriad Pro" panose="020B0503030403020204" pitchFamily="34" charset="0"/>
                <a:ea typeface="+mn-ea"/>
                <a:cs typeface="+mn-cs"/>
              </a:rPr>
              <a:t>polidocanolo</a:t>
            </a:r>
            <a:r>
              <a:rPr lang="it-IT" i="0" kern="1200" dirty="0">
                <a:solidFill>
                  <a:srgbClr val="006699"/>
                </a:solidFill>
                <a:latin typeface="Myriad Pro" panose="020B0503030403020204" pitchFamily="34" charset="0"/>
                <a:ea typeface="+mn-ea"/>
                <a:cs typeface="+mn-cs"/>
              </a:rPr>
              <a:t> è contenuto nei prodotti senza risciacquo ovvero nel </a:t>
            </a:r>
            <a:r>
              <a:rPr lang="it-IT" i="0" kern="1200" dirty="0" err="1">
                <a:solidFill>
                  <a:srgbClr val="006699"/>
                </a:solidFill>
                <a:latin typeface="Myriad Pro" panose="020B0503030403020204" pitchFamily="34" charset="0"/>
                <a:ea typeface="+mn-ea"/>
                <a:cs typeface="+mn-cs"/>
              </a:rPr>
              <a:t>Concentré</a:t>
            </a:r>
            <a:r>
              <a:rPr lang="it-IT" i="0" kern="1200" dirty="0">
                <a:solidFill>
                  <a:srgbClr val="006699"/>
                </a:solidFill>
                <a:latin typeface="Myriad Pro" panose="020B0503030403020204" pitchFamily="34" charset="0"/>
                <a:ea typeface="+mn-ea"/>
                <a:cs typeface="+mn-cs"/>
              </a:rPr>
              <a:t> e nel Balsamo idratante.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297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70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00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645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6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59B92C5-4F38-524C-F357-4DD4B7B19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3400"/>
            <a:ext cx="9186076" cy="6871399"/>
          </a:xfrm>
          <a:custGeom>
            <a:avLst/>
            <a:gdLst>
              <a:gd name="connsiteX0" fmla="*/ 0 w 9186076"/>
              <a:gd name="connsiteY0" fmla="*/ 0 h 5153549"/>
              <a:gd name="connsiteX1" fmla="*/ 9186076 w 9186076"/>
              <a:gd name="connsiteY1" fmla="*/ 0 h 5153549"/>
              <a:gd name="connsiteX2" fmla="*/ 9186076 w 9186076"/>
              <a:gd name="connsiteY2" fmla="*/ 5153549 h 5153549"/>
              <a:gd name="connsiteX3" fmla="*/ 714759 w 9186076"/>
              <a:gd name="connsiteY3" fmla="*/ 5153549 h 5153549"/>
              <a:gd name="connsiteX4" fmla="*/ 714759 w 9186076"/>
              <a:gd name="connsiteY4" fmla="*/ 4947523 h 5153549"/>
              <a:gd name="connsiteX5" fmla="*/ 0 w 9186076"/>
              <a:gd name="connsiteY5" fmla="*/ 4947523 h 5153549"/>
              <a:gd name="connsiteX0" fmla="*/ 0 w 9186076"/>
              <a:gd name="connsiteY0" fmla="*/ 0 h 5153549"/>
              <a:gd name="connsiteX1" fmla="*/ 9186076 w 9186076"/>
              <a:gd name="connsiteY1" fmla="*/ 0 h 5153549"/>
              <a:gd name="connsiteX2" fmla="*/ 9186076 w 9186076"/>
              <a:gd name="connsiteY2" fmla="*/ 5153549 h 5153549"/>
              <a:gd name="connsiteX3" fmla="*/ 638559 w 9186076"/>
              <a:gd name="connsiteY3" fmla="*/ 5151167 h 5153549"/>
              <a:gd name="connsiteX4" fmla="*/ 714759 w 9186076"/>
              <a:gd name="connsiteY4" fmla="*/ 4947523 h 5153549"/>
              <a:gd name="connsiteX5" fmla="*/ 0 w 9186076"/>
              <a:gd name="connsiteY5" fmla="*/ 4947523 h 5153549"/>
              <a:gd name="connsiteX6" fmla="*/ 0 w 9186076"/>
              <a:gd name="connsiteY6" fmla="*/ 0 h 515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6076" h="5153549">
                <a:moveTo>
                  <a:pt x="0" y="0"/>
                </a:moveTo>
                <a:lnTo>
                  <a:pt x="9186076" y="0"/>
                </a:lnTo>
                <a:lnTo>
                  <a:pt x="9186076" y="5153549"/>
                </a:lnTo>
                <a:lnTo>
                  <a:pt x="638559" y="5151167"/>
                </a:lnTo>
                <a:lnTo>
                  <a:pt x="714759" y="4947523"/>
                </a:lnTo>
                <a:lnTo>
                  <a:pt x="0" y="49475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F6621A-0FC1-BAF4-48FD-AFEFF356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14601"/>
            <a:ext cx="2209800" cy="7230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2200" b="1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Volorero volor se sit eaquamet 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FA6A11E-6B6A-D93B-4838-03AEBE2304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64085"/>
            <a:ext cx="2209800" cy="574516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sym typeface="Wingdings 3" panose="05040102010807070707" pitchFamily="18" charset="2"/>
              </a:defRPr>
            </a:lvl1pPr>
          </a:lstStyle>
          <a:p>
            <a:pPr lvl="0"/>
            <a:r>
              <a:rPr lang="fr-FR" dirty="0"/>
              <a:t>At </a:t>
            </a:r>
            <a:r>
              <a:rPr lang="fr-FR" dirty="0" err="1"/>
              <a:t>modi</a:t>
            </a:r>
            <a:r>
              <a:rPr lang="fr-FR" dirty="0"/>
              <a:t> ra </a:t>
            </a:r>
            <a:r>
              <a:rPr lang="fr-FR" dirty="0" err="1"/>
              <a:t>endaernam</a:t>
            </a:r>
            <a:r>
              <a:rPr lang="fr-FR" dirty="0"/>
              <a:t> </a:t>
            </a:r>
            <a:r>
              <a:rPr lang="fr-FR" dirty="0" err="1"/>
              <a:t>nonesciis</a:t>
            </a:r>
            <a:r>
              <a:rPr lang="fr-FR" dirty="0"/>
              <a:t> </a:t>
            </a:r>
            <a:r>
              <a:rPr lang="fr-FR" dirty="0" err="1"/>
              <a:t>eatis</a:t>
            </a:r>
            <a:r>
              <a:rPr lang="fr-FR" dirty="0"/>
              <a:t> </a:t>
            </a:r>
            <a:r>
              <a:rPr lang="fr-FR" dirty="0" err="1"/>
              <a:t>eat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 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873ED188-D30E-5157-F78E-2C12599F5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00920"/>
            <a:ext cx="2209800" cy="902811"/>
          </a:xfrm>
        </p:spPr>
        <p:txBody>
          <a:bodyPr/>
          <a:lstStyle>
            <a:lvl1pPr algn="ctr">
              <a:defRPr sz="4400" b="1">
                <a:sym typeface="Wingdings 3" panose="05040102010807070707" pitchFamily="18" charset="2"/>
              </a:defRPr>
            </a:lvl1pPr>
          </a:lstStyle>
          <a:p>
            <a:pPr lvl="0"/>
            <a:r>
              <a:rPr lang="fr-FR" dirty="0"/>
              <a:t></a:t>
            </a:r>
          </a:p>
        </p:txBody>
      </p:sp>
    </p:spTree>
    <p:extLst>
      <p:ext uri="{BB962C8B-B14F-4D97-AF65-F5344CB8AC3E}">
        <p14:creationId xmlns:p14="http://schemas.microsoft.com/office/powerpoint/2010/main" val="356171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35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38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19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01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98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5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32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AD1C-2E0F-4029-B426-9DB59FAEDB3A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1D26C-D8EC-4339-99DB-8ED767278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91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13.png"/><Relationship Id="rId26" Type="http://schemas.openxmlformats.org/officeDocument/2006/relationships/image" Target="../media/image37.png"/><Relationship Id="rId3" Type="http://schemas.openxmlformats.org/officeDocument/2006/relationships/image" Target="../media/image17.png"/><Relationship Id="rId21" Type="http://schemas.openxmlformats.org/officeDocument/2006/relationships/image" Target="../media/image3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2.png"/><Relationship Id="rId25" Type="http://schemas.openxmlformats.org/officeDocument/2006/relationships/image" Target="../media/image36.png"/><Relationship Id="rId2" Type="http://schemas.openxmlformats.org/officeDocument/2006/relationships/image" Target="../media/image16.png"/><Relationship Id="rId16" Type="http://schemas.openxmlformats.org/officeDocument/2006/relationships/image" Target="../media/image11.jp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slide" Target="slide13.xm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 noChangeArrowheads="1"/>
          </p:cNvSpPr>
          <p:nvPr>
            <p:ph type="ctrTitle"/>
          </p:nvPr>
        </p:nvSpPr>
        <p:spPr>
          <a:xfrm>
            <a:off x="392982" y="2204864"/>
            <a:ext cx="8352928" cy="1398017"/>
          </a:xfrm>
        </p:spPr>
        <p:txBody>
          <a:bodyPr>
            <a:noAutofit/>
          </a:bodyPr>
          <a:lstStyle/>
          <a:p>
            <a:r>
              <a:rPr lang="it-IT" altLang="it-IT" sz="3200" dirty="0">
                <a:latin typeface="Arial" charset="0"/>
                <a:cs typeface="Arial" charset="0"/>
              </a:rPr>
              <a:t>IL RUOLO DEL DERMATOCOSMETICO NELLA Dermatite seborroica e psoriasi del cuoio capelluto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4432462"/>
            <a:ext cx="8134350" cy="792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800" b="1" dirty="0">
                <a:solidFill>
                  <a:srgbClr val="2A76A3"/>
                </a:solidFill>
                <a:latin typeface="Arial" charset="0"/>
                <a:ea typeface="+mj-ea"/>
                <a:cs typeface="Arial" charset="0"/>
              </a:rPr>
              <a:t>Giovanni Paolino, MD, </a:t>
            </a:r>
            <a:r>
              <a:rPr lang="it-IT" sz="2800" b="1" dirty="0" err="1">
                <a:solidFill>
                  <a:srgbClr val="2A76A3"/>
                </a:solidFill>
                <a:latin typeface="Arial" charset="0"/>
                <a:ea typeface="+mj-ea"/>
                <a:cs typeface="Arial" charset="0"/>
              </a:rPr>
              <a:t>PhD</a:t>
            </a:r>
            <a:endParaRPr lang="it-IT" sz="2800" b="1" dirty="0">
              <a:solidFill>
                <a:srgbClr val="2A76A3"/>
              </a:solidFill>
              <a:latin typeface="Arial" charset="0"/>
              <a:ea typeface="+mj-ea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800" b="1" dirty="0">
                <a:solidFill>
                  <a:srgbClr val="2A76A3"/>
                </a:solidFill>
                <a:latin typeface="Arial" charset="0"/>
                <a:ea typeface="+mj-ea"/>
                <a:cs typeface="Arial" charset="0"/>
              </a:rPr>
              <a:t>Ospedale San Raffaele, Milano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F67098-883C-1DAB-92A7-78645F8B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71422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3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BEF1C24C-8BF9-89AD-7A02-6B7112774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26533"/>
              </p:ext>
            </p:extLst>
          </p:nvPr>
        </p:nvGraphicFramePr>
        <p:xfrm>
          <a:off x="1461846" y="1783080"/>
          <a:ext cx="688809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030">
                  <a:extLst>
                    <a:ext uri="{9D8B030D-6E8A-4147-A177-3AD203B41FA5}">
                      <a16:colId xmlns:a16="http://schemas.microsoft.com/office/drawing/2014/main" val="4061405350"/>
                    </a:ext>
                  </a:extLst>
                </a:gridCol>
                <a:gridCol w="2296030">
                  <a:extLst>
                    <a:ext uri="{9D8B030D-6E8A-4147-A177-3AD203B41FA5}">
                      <a16:colId xmlns:a16="http://schemas.microsoft.com/office/drawing/2014/main" val="3459514665"/>
                    </a:ext>
                  </a:extLst>
                </a:gridCol>
                <a:gridCol w="2296030">
                  <a:extLst>
                    <a:ext uri="{9D8B030D-6E8A-4147-A177-3AD203B41FA5}">
                      <a16:colId xmlns:a16="http://schemas.microsoft.com/office/drawing/2014/main" val="3261736218"/>
                    </a:ext>
                  </a:extLst>
                </a:gridCol>
              </a:tblGrid>
              <a:tr h="297944">
                <a:tc>
                  <a:txBody>
                    <a:bodyPr/>
                    <a:lstStyle/>
                    <a:p>
                      <a:r>
                        <a:rPr lang="it-IT" dirty="0"/>
                        <a:t>Dose/</a:t>
                      </a:r>
                      <a:r>
                        <a:rPr lang="it-IT" dirty="0" err="1"/>
                        <a:t>formulation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Comments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858713"/>
                  </a:ext>
                </a:extLst>
              </a:tr>
              <a:tr h="1175452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1-1.5% shampoo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3 times a week for 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statistically significant difference in clinical response for </a:t>
                      </a:r>
                    </a:p>
                    <a:p>
                      <a:r>
                        <a:rPr lang="en-US" dirty="0"/>
                        <a:t>higher vs lower concentrations.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825641"/>
                  </a:ext>
                </a:extLst>
              </a:tr>
              <a:tr h="1175452">
                <a:tc>
                  <a:txBody>
                    <a:bodyPr/>
                    <a:lstStyle/>
                    <a:p>
                      <a:r>
                        <a:rPr lang="it-IT" dirty="0"/>
                        <a:t>0.77% 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Twice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daily</a:t>
                      </a:r>
                      <a:r>
                        <a:rPr lang="it-IT" dirty="0"/>
                        <a:t> for 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statistically significant difference in clinical response for </a:t>
                      </a:r>
                    </a:p>
                    <a:p>
                      <a:r>
                        <a:rPr lang="en-US" dirty="0"/>
                        <a:t>higher vs lower concentrations.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990558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3D871E-3F39-5C45-BD5D-80937296BA5D}"/>
              </a:ext>
            </a:extLst>
          </p:cNvPr>
          <p:cNvSpPr txBox="1"/>
          <p:nvPr/>
        </p:nvSpPr>
        <p:spPr>
          <a:xfrm>
            <a:off x="2051720" y="259281"/>
            <a:ext cx="57083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Ciclopirox</a:t>
            </a:r>
            <a:r>
              <a:rPr lang="it-IT" sz="4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44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olamine</a:t>
            </a:r>
            <a:endParaRPr lang="it-IT" sz="4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1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3D871E-3F39-5C45-BD5D-80937296BA5D}"/>
              </a:ext>
            </a:extLst>
          </p:cNvPr>
          <p:cNvSpPr txBox="1"/>
          <p:nvPr/>
        </p:nvSpPr>
        <p:spPr>
          <a:xfrm>
            <a:off x="2267744" y="620688"/>
            <a:ext cx="57083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Piroctone</a:t>
            </a:r>
            <a:r>
              <a:rPr lang="it-IT" sz="4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44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Olamine</a:t>
            </a:r>
            <a:endParaRPr lang="it-IT" sz="4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8DE59FE-2CD1-260B-5A21-F59D648E3D42}"/>
              </a:ext>
            </a:extLst>
          </p:cNvPr>
          <p:cNvSpPr/>
          <p:nvPr/>
        </p:nvSpPr>
        <p:spPr>
          <a:xfrm>
            <a:off x="203201" y="1838856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C5DC52-1929-B80D-2B6A-A3CF881E5BB6}"/>
              </a:ext>
            </a:extLst>
          </p:cNvPr>
          <p:cNvSpPr txBox="1"/>
          <p:nvPr/>
        </p:nvSpPr>
        <p:spPr>
          <a:xfrm>
            <a:off x="1556445" y="1724588"/>
            <a:ext cx="7450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25579"/>
                </a:solidFill>
                <a:latin typeface="Georgia"/>
              </a:rPr>
              <a:t> So the thickening agent may not be added, or added in a less amount when </a:t>
            </a:r>
            <a:r>
              <a:rPr lang="en-US" dirty="0" err="1">
                <a:solidFill>
                  <a:srgbClr val="125579"/>
                </a:solidFill>
                <a:latin typeface="Georgia"/>
              </a:rPr>
              <a:t>piroctone</a:t>
            </a:r>
            <a:r>
              <a:rPr lang="en-US" dirty="0">
                <a:solidFill>
                  <a:srgbClr val="125579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125579"/>
                </a:solidFill>
                <a:latin typeface="Georgia"/>
              </a:rPr>
              <a:t>olamine</a:t>
            </a:r>
            <a:r>
              <a:rPr lang="en-US" dirty="0">
                <a:solidFill>
                  <a:srgbClr val="125579"/>
                </a:solidFill>
                <a:latin typeface="Georgia"/>
              </a:rPr>
              <a:t> is added to the shampoo. This not only simplifies the production process but also raise the product stability.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772866" y="2924944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25579"/>
                </a:solidFill>
                <a:latin typeface="Georgia"/>
              </a:rPr>
              <a:t>Has </a:t>
            </a:r>
            <a:r>
              <a:rPr lang="en-US" u="sng" dirty="0">
                <a:solidFill>
                  <a:srgbClr val="125579"/>
                </a:solidFill>
                <a:latin typeface="Georgia"/>
              </a:rPr>
              <a:t>wide range of antibacterial and </a:t>
            </a:r>
            <a:r>
              <a:rPr lang="en-US" u="sng" dirty="0" err="1">
                <a:solidFill>
                  <a:srgbClr val="125579"/>
                </a:solidFill>
                <a:latin typeface="Georgia"/>
              </a:rPr>
              <a:t>antifungi</a:t>
            </a:r>
            <a:r>
              <a:rPr lang="en-US" u="sng" dirty="0">
                <a:solidFill>
                  <a:srgbClr val="125579"/>
                </a:solidFill>
                <a:latin typeface="Georgia"/>
              </a:rPr>
              <a:t> </a:t>
            </a:r>
            <a:r>
              <a:rPr lang="en-US" dirty="0">
                <a:solidFill>
                  <a:srgbClr val="125579"/>
                </a:solidFill>
                <a:latin typeface="Georgia"/>
              </a:rPr>
              <a:t>action, it has been used in soap, cream to eliminate body offensive smell, or to replace preservative.</a:t>
            </a:r>
            <a:endParaRPr lang="it-IT" dirty="0">
              <a:solidFill>
                <a:srgbClr val="125579"/>
              </a:solidFill>
              <a:latin typeface="Georgia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C8DE59FE-2CD1-260B-5A21-F59D648E3D42}"/>
              </a:ext>
            </a:extLst>
          </p:cNvPr>
          <p:cNvSpPr/>
          <p:nvPr/>
        </p:nvSpPr>
        <p:spPr>
          <a:xfrm>
            <a:off x="251520" y="3098577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E79045-6FC4-7702-74FA-7AF8D912929C}"/>
              </a:ext>
            </a:extLst>
          </p:cNvPr>
          <p:cNvSpPr txBox="1"/>
          <p:nvPr/>
        </p:nvSpPr>
        <p:spPr>
          <a:xfrm>
            <a:off x="1619672" y="4157994"/>
            <a:ext cx="72819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25579"/>
                </a:solidFill>
                <a:latin typeface="Georgia"/>
              </a:rPr>
              <a:t>The relevant fungicidal activity against various dermatophytes, yeasts and molds seems to be due to the </a:t>
            </a:r>
            <a:r>
              <a:rPr lang="en-US" dirty="0">
                <a:solidFill>
                  <a:srgbClr val="125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ability of the molecule to penetrate through the cell wall of yeasts</a:t>
            </a:r>
            <a:r>
              <a:rPr lang="en-US" dirty="0">
                <a:solidFill>
                  <a:srgbClr val="125579"/>
                </a:solidFill>
                <a:latin typeface="Georgia"/>
              </a:rPr>
              <a:t>, such as </a:t>
            </a:r>
            <a:r>
              <a:rPr lang="en-US" i="1" dirty="0">
                <a:solidFill>
                  <a:srgbClr val="125579"/>
                </a:solidFill>
                <a:latin typeface="Georgia"/>
              </a:rPr>
              <a:t>Malassezia sp.</a:t>
            </a:r>
            <a:r>
              <a:rPr lang="en-US" dirty="0">
                <a:solidFill>
                  <a:srgbClr val="125579"/>
                </a:solidFill>
                <a:latin typeface="Georgia"/>
              </a:rPr>
              <a:t>, leading to the formation of </a:t>
            </a:r>
            <a:r>
              <a:rPr lang="en-US" dirty="0">
                <a:solidFill>
                  <a:srgbClr val="125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ionic iron complexes.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125579"/>
                </a:solidFill>
                <a:latin typeface="Georgia"/>
              </a:rPr>
              <a:t>This causes inhibition of energy metabolism in the mitochondria of fungi.</a:t>
            </a:r>
            <a:endParaRPr lang="it-IT" dirty="0">
              <a:solidFill>
                <a:srgbClr val="125579"/>
              </a:solidFill>
              <a:latin typeface="Georgia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6721EBC-1C33-8D85-E1D5-EB2E39B0FF88}"/>
              </a:ext>
            </a:extLst>
          </p:cNvPr>
          <p:cNvSpPr/>
          <p:nvPr/>
        </p:nvSpPr>
        <p:spPr>
          <a:xfrm>
            <a:off x="176445" y="4428509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A3D9B9F3-7202-1485-5E7A-869537D2DB4F}"/>
              </a:ext>
            </a:extLst>
          </p:cNvPr>
          <p:cNvSpPr/>
          <p:nvPr/>
        </p:nvSpPr>
        <p:spPr>
          <a:xfrm>
            <a:off x="218957" y="5733256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19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239776" y="1402941"/>
            <a:ext cx="4468314" cy="4443476"/>
            <a:chOff x="9321617" y="2400309"/>
            <a:chExt cx="9824085" cy="97694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1617" y="2400309"/>
              <a:ext cx="9823719" cy="97691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78334" y="3333546"/>
              <a:ext cx="354965" cy="518159"/>
            </a:xfrm>
            <a:custGeom>
              <a:avLst/>
              <a:gdLst/>
              <a:ahLst/>
              <a:cxnLst/>
              <a:rect l="l" t="t" r="r" b="b"/>
              <a:pathLst>
                <a:path w="354965" h="518160">
                  <a:moveTo>
                    <a:pt x="149416" y="0"/>
                  </a:moveTo>
                  <a:lnTo>
                    <a:pt x="110327" y="650"/>
                  </a:lnTo>
                  <a:lnTo>
                    <a:pt x="72172" y="2701"/>
                  </a:lnTo>
                  <a:lnTo>
                    <a:pt x="73069" y="2701"/>
                  </a:lnTo>
                  <a:lnTo>
                    <a:pt x="41069" y="5822"/>
                  </a:lnTo>
                  <a:lnTo>
                    <a:pt x="11141" y="10326"/>
                  </a:lnTo>
                  <a:lnTo>
                    <a:pt x="0" y="12358"/>
                  </a:lnTo>
                  <a:lnTo>
                    <a:pt x="0" y="517857"/>
                  </a:lnTo>
                  <a:lnTo>
                    <a:pt x="115294" y="517857"/>
                  </a:lnTo>
                  <a:lnTo>
                    <a:pt x="115294" y="490724"/>
                  </a:lnTo>
                  <a:lnTo>
                    <a:pt x="27142" y="490724"/>
                  </a:lnTo>
                  <a:lnTo>
                    <a:pt x="27142" y="35152"/>
                  </a:lnTo>
                  <a:lnTo>
                    <a:pt x="53993" y="31656"/>
                  </a:lnTo>
                  <a:lnTo>
                    <a:pt x="83379" y="29152"/>
                  </a:lnTo>
                  <a:lnTo>
                    <a:pt x="115215" y="27645"/>
                  </a:lnTo>
                  <a:lnTo>
                    <a:pt x="149416" y="27142"/>
                  </a:lnTo>
                  <a:lnTo>
                    <a:pt x="277701" y="27142"/>
                  </a:lnTo>
                  <a:lnTo>
                    <a:pt x="273211" y="24205"/>
                  </a:lnTo>
                  <a:lnTo>
                    <a:pt x="238166" y="10782"/>
                  </a:lnTo>
                  <a:lnTo>
                    <a:pt x="196857" y="2701"/>
                  </a:lnTo>
                  <a:lnTo>
                    <a:pt x="149416" y="0"/>
                  </a:lnTo>
                  <a:close/>
                </a:path>
                <a:path w="354965" h="518160">
                  <a:moveTo>
                    <a:pt x="88151" y="304457"/>
                  </a:moveTo>
                  <a:lnTo>
                    <a:pt x="88151" y="490724"/>
                  </a:lnTo>
                  <a:lnTo>
                    <a:pt x="115294" y="490724"/>
                  </a:lnTo>
                  <a:lnTo>
                    <a:pt x="115294" y="336144"/>
                  </a:lnTo>
                  <a:lnTo>
                    <a:pt x="159317" y="336144"/>
                  </a:lnTo>
                  <a:lnTo>
                    <a:pt x="194778" y="333527"/>
                  </a:lnTo>
                  <a:lnTo>
                    <a:pt x="239223" y="322769"/>
                  </a:lnTo>
                  <a:lnTo>
                    <a:pt x="266948" y="310072"/>
                  </a:lnTo>
                  <a:lnTo>
                    <a:pt x="145087" y="310072"/>
                  </a:lnTo>
                  <a:lnTo>
                    <a:pt x="132689" y="309903"/>
                  </a:lnTo>
                  <a:lnTo>
                    <a:pt x="121712" y="309398"/>
                  </a:lnTo>
                  <a:lnTo>
                    <a:pt x="112192" y="308560"/>
                  </a:lnTo>
                  <a:lnTo>
                    <a:pt x="104162" y="307392"/>
                  </a:lnTo>
                  <a:lnTo>
                    <a:pt x="88151" y="304457"/>
                  </a:lnTo>
                  <a:close/>
                </a:path>
                <a:path w="354965" h="518160">
                  <a:moveTo>
                    <a:pt x="159317" y="336144"/>
                  </a:moveTo>
                  <a:lnTo>
                    <a:pt x="115294" y="336144"/>
                  </a:lnTo>
                  <a:lnTo>
                    <a:pt x="121946" y="336607"/>
                  </a:lnTo>
                  <a:lnTo>
                    <a:pt x="129119" y="336935"/>
                  </a:lnTo>
                  <a:lnTo>
                    <a:pt x="139380" y="337195"/>
                  </a:lnTo>
                  <a:lnTo>
                    <a:pt x="145087" y="337195"/>
                  </a:lnTo>
                  <a:lnTo>
                    <a:pt x="159317" y="336144"/>
                  </a:lnTo>
                  <a:close/>
                </a:path>
                <a:path w="354965" h="518160">
                  <a:moveTo>
                    <a:pt x="277701" y="27142"/>
                  </a:moveTo>
                  <a:lnTo>
                    <a:pt x="149416" y="27142"/>
                  </a:lnTo>
                  <a:lnTo>
                    <a:pt x="192085" y="29446"/>
                  </a:lnTo>
                  <a:lnTo>
                    <a:pt x="228887" y="36338"/>
                  </a:lnTo>
                  <a:lnTo>
                    <a:pt x="284539" y="63846"/>
                  </a:lnTo>
                  <a:lnTo>
                    <a:pt x="316104" y="106029"/>
                  </a:lnTo>
                  <a:lnTo>
                    <a:pt x="327290" y="160980"/>
                  </a:lnTo>
                  <a:lnTo>
                    <a:pt x="324867" y="191459"/>
                  </a:lnTo>
                  <a:lnTo>
                    <a:pt x="305792" y="242294"/>
                  </a:lnTo>
                  <a:lnTo>
                    <a:pt x="262463" y="282586"/>
                  </a:lnTo>
                  <a:lnTo>
                    <a:pt x="189444" y="306919"/>
                  </a:lnTo>
                  <a:lnTo>
                    <a:pt x="145087" y="310072"/>
                  </a:lnTo>
                  <a:lnTo>
                    <a:pt x="266948" y="310072"/>
                  </a:lnTo>
                  <a:lnTo>
                    <a:pt x="308246" y="281457"/>
                  </a:lnTo>
                  <a:lnTo>
                    <a:pt x="342674" y="229412"/>
                  </a:lnTo>
                  <a:lnTo>
                    <a:pt x="354432" y="160980"/>
                  </a:lnTo>
                  <a:lnTo>
                    <a:pt x="350916" y="126372"/>
                  </a:lnTo>
                  <a:lnTo>
                    <a:pt x="340675" y="94474"/>
                  </a:lnTo>
                  <a:lnTo>
                    <a:pt x="324168" y="66319"/>
                  </a:lnTo>
                  <a:lnTo>
                    <a:pt x="301855" y="42937"/>
                  </a:lnTo>
                  <a:lnTo>
                    <a:pt x="277701" y="27142"/>
                  </a:lnTo>
                  <a:close/>
                </a:path>
              </a:pathLst>
            </a:custGeom>
            <a:solidFill>
              <a:srgbClr val="124473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6486" y="3401465"/>
              <a:ext cx="177461" cy="1999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535540" y="2811374"/>
              <a:ext cx="1306195" cy="1048385"/>
            </a:xfrm>
            <a:custGeom>
              <a:avLst/>
              <a:gdLst/>
              <a:ahLst/>
              <a:cxnLst/>
              <a:rect l="l" t="t" r="r" b="b"/>
              <a:pathLst>
                <a:path w="1306194" h="1048385">
                  <a:moveTo>
                    <a:pt x="156413" y="887526"/>
                  </a:moveTo>
                  <a:lnTo>
                    <a:pt x="65151" y="834859"/>
                  </a:lnTo>
                  <a:lnTo>
                    <a:pt x="52603" y="856576"/>
                  </a:lnTo>
                  <a:lnTo>
                    <a:pt x="143852" y="909281"/>
                  </a:lnTo>
                  <a:lnTo>
                    <a:pt x="156413" y="887526"/>
                  </a:lnTo>
                  <a:close/>
                </a:path>
                <a:path w="1306194" h="1048385">
                  <a:moveTo>
                    <a:pt x="163487" y="528510"/>
                  </a:moveTo>
                  <a:lnTo>
                    <a:pt x="136232" y="528510"/>
                  </a:lnTo>
                  <a:lnTo>
                    <a:pt x="136232" y="603986"/>
                  </a:lnTo>
                  <a:lnTo>
                    <a:pt x="163487" y="603986"/>
                  </a:lnTo>
                  <a:lnTo>
                    <a:pt x="163487" y="528510"/>
                  </a:lnTo>
                  <a:close/>
                </a:path>
                <a:path w="1306194" h="1048385">
                  <a:moveTo>
                    <a:pt x="384771" y="21691"/>
                  </a:moveTo>
                  <a:lnTo>
                    <a:pt x="366890" y="14351"/>
                  </a:lnTo>
                  <a:lnTo>
                    <a:pt x="340728" y="7340"/>
                  </a:lnTo>
                  <a:lnTo>
                    <a:pt x="306946" y="2070"/>
                  </a:lnTo>
                  <a:lnTo>
                    <a:pt x="266242" y="0"/>
                  </a:lnTo>
                  <a:lnTo>
                    <a:pt x="218122" y="3543"/>
                  </a:lnTo>
                  <a:lnTo>
                    <a:pt x="173380" y="13995"/>
                  </a:lnTo>
                  <a:lnTo>
                    <a:pt x="132638" y="31076"/>
                  </a:lnTo>
                  <a:lnTo>
                    <a:pt x="96507" y="54508"/>
                  </a:lnTo>
                  <a:lnTo>
                    <a:pt x="65582" y="84023"/>
                  </a:lnTo>
                  <a:lnTo>
                    <a:pt x="40474" y="119341"/>
                  </a:lnTo>
                  <a:lnTo>
                    <a:pt x="21780" y="160185"/>
                  </a:lnTo>
                  <a:lnTo>
                    <a:pt x="10121" y="206286"/>
                  </a:lnTo>
                  <a:lnTo>
                    <a:pt x="6108" y="257365"/>
                  </a:lnTo>
                  <a:lnTo>
                    <a:pt x="9537" y="304800"/>
                  </a:lnTo>
                  <a:lnTo>
                    <a:pt x="19659" y="348056"/>
                  </a:lnTo>
                  <a:lnTo>
                    <a:pt x="36195" y="386753"/>
                  </a:lnTo>
                  <a:lnTo>
                    <a:pt x="58851" y="420535"/>
                  </a:lnTo>
                  <a:lnTo>
                    <a:pt x="87388" y="449008"/>
                  </a:lnTo>
                  <a:lnTo>
                    <a:pt x="121513" y="471805"/>
                  </a:lnTo>
                  <a:lnTo>
                    <a:pt x="160947" y="488556"/>
                  </a:lnTo>
                  <a:lnTo>
                    <a:pt x="205435" y="498868"/>
                  </a:lnTo>
                  <a:lnTo>
                    <a:pt x="254685" y="502399"/>
                  </a:lnTo>
                  <a:lnTo>
                    <a:pt x="296113" y="500532"/>
                  </a:lnTo>
                  <a:lnTo>
                    <a:pt x="360197" y="488657"/>
                  </a:lnTo>
                  <a:lnTo>
                    <a:pt x="365963" y="410565"/>
                  </a:lnTo>
                  <a:lnTo>
                    <a:pt x="346163" y="417995"/>
                  </a:lnTo>
                  <a:lnTo>
                    <a:pt x="322440" y="423710"/>
                  </a:lnTo>
                  <a:lnTo>
                    <a:pt x="296265" y="427393"/>
                  </a:lnTo>
                  <a:lnTo>
                    <a:pt x="269138" y="428688"/>
                  </a:lnTo>
                  <a:lnTo>
                    <a:pt x="219417" y="423100"/>
                  </a:lnTo>
                  <a:lnTo>
                    <a:pt x="177558" y="406908"/>
                  </a:lnTo>
                  <a:lnTo>
                    <a:pt x="144094" y="380961"/>
                  </a:lnTo>
                  <a:lnTo>
                    <a:pt x="119545" y="346100"/>
                  </a:lnTo>
                  <a:lnTo>
                    <a:pt x="104419" y="303174"/>
                  </a:lnTo>
                  <a:lnTo>
                    <a:pt x="99263" y="253034"/>
                  </a:lnTo>
                  <a:lnTo>
                    <a:pt x="105029" y="199110"/>
                  </a:lnTo>
                  <a:lnTo>
                    <a:pt x="121500" y="154546"/>
                  </a:lnTo>
                  <a:lnTo>
                    <a:pt x="147447" y="119532"/>
                  </a:lnTo>
                  <a:lnTo>
                    <a:pt x="181648" y="94272"/>
                  </a:lnTo>
                  <a:lnTo>
                    <a:pt x="222885" y="78968"/>
                  </a:lnTo>
                  <a:lnTo>
                    <a:pt x="269925" y="73825"/>
                  </a:lnTo>
                  <a:lnTo>
                    <a:pt x="298640" y="75336"/>
                  </a:lnTo>
                  <a:lnTo>
                    <a:pt x="324116" y="79425"/>
                  </a:lnTo>
                  <a:lnTo>
                    <a:pt x="346329" y="85407"/>
                  </a:lnTo>
                  <a:lnTo>
                    <a:pt x="365302" y="92608"/>
                  </a:lnTo>
                  <a:lnTo>
                    <a:pt x="384771" y="21691"/>
                  </a:lnTo>
                  <a:close/>
                </a:path>
                <a:path w="1306194" h="1048385">
                  <a:moveTo>
                    <a:pt x="390867" y="711250"/>
                  </a:moveTo>
                  <a:lnTo>
                    <a:pt x="377278" y="687666"/>
                  </a:lnTo>
                  <a:lnTo>
                    <a:pt x="301650" y="731329"/>
                  </a:lnTo>
                  <a:lnTo>
                    <a:pt x="301650" y="700570"/>
                  </a:lnTo>
                  <a:lnTo>
                    <a:pt x="279603" y="687832"/>
                  </a:lnTo>
                  <a:lnTo>
                    <a:pt x="352831" y="645439"/>
                  </a:lnTo>
                  <a:lnTo>
                    <a:pt x="339242" y="621868"/>
                  </a:lnTo>
                  <a:lnTo>
                    <a:pt x="252425" y="672033"/>
                  </a:lnTo>
                  <a:lnTo>
                    <a:pt x="204571" y="644347"/>
                  </a:lnTo>
                  <a:lnTo>
                    <a:pt x="191935" y="666127"/>
                  </a:lnTo>
                  <a:lnTo>
                    <a:pt x="276517" y="715010"/>
                  </a:lnTo>
                  <a:lnTo>
                    <a:pt x="276453" y="860018"/>
                  </a:lnTo>
                  <a:lnTo>
                    <a:pt x="150660" y="932484"/>
                  </a:lnTo>
                  <a:lnTo>
                    <a:pt x="25222" y="859853"/>
                  </a:lnTo>
                  <a:lnTo>
                    <a:pt x="25311" y="714756"/>
                  </a:lnTo>
                  <a:lnTo>
                    <a:pt x="109728" y="666203"/>
                  </a:lnTo>
                  <a:lnTo>
                    <a:pt x="97167" y="644347"/>
                  </a:lnTo>
                  <a:lnTo>
                    <a:pt x="177" y="700227"/>
                  </a:lnTo>
                  <a:lnTo>
                    <a:pt x="0" y="874280"/>
                  </a:lnTo>
                  <a:lnTo>
                    <a:pt x="137236" y="953668"/>
                  </a:lnTo>
                  <a:lnTo>
                    <a:pt x="137236" y="1040041"/>
                  </a:lnTo>
                  <a:lnTo>
                    <a:pt x="164503" y="1040041"/>
                  </a:lnTo>
                  <a:lnTo>
                    <a:pt x="164503" y="953503"/>
                  </a:lnTo>
                  <a:lnTo>
                    <a:pt x="301472" y="874547"/>
                  </a:lnTo>
                  <a:lnTo>
                    <a:pt x="301561" y="762863"/>
                  </a:lnTo>
                  <a:lnTo>
                    <a:pt x="390867" y="711250"/>
                  </a:lnTo>
                  <a:close/>
                </a:path>
                <a:path w="1306194" h="1048385">
                  <a:moveTo>
                    <a:pt x="783767" y="151866"/>
                  </a:moveTo>
                  <a:lnTo>
                    <a:pt x="780415" y="119595"/>
                  </a:lnTo>
                  <a:lnTo>
                    <a:pt x="780376" y="119164"/>
                  </a:lnTo>
                  <a:lnTo>
                    <a:pt x="770750" y="89877"/>
                  </a:lnTo>
                  <a:lnTo>
                    <a:pt x="736066" y="44132"/>
                  </a:lnTo>
                  <a:lnTo>
                    <a:pt x="694829" y="21323"/>
                  </a:lnTo>
                  <a:lnTo>
                    <a:pt x="694829" y="155422"/>
                  </a:lnTo>
                  <a:lnTo>
                    <a:pt x="687463" y="193535"/>
                  </a:lnTo>
                  <a:lnTo>
                    <a:pt x="666280" y="221653"/>
                  </a:lnTo>
                  <a:lnTo>
                    <a:pt x="632637" y="239064"/>
                  </a:lnTo>
                  <a:lnTo>
                    <a:pt x="587870" y="245033"/>
                  </a:lnTo>
                  <a:lnTo>
                    <a:pt x="574967" y="244881"/>
                  </a:lnTo>
                  <a:lnTo>
                    <a:pt x="563448" y="244335"/>
                  </a:lnTo>
                  <a:lnTo>
                    <a:pt x="553288" y="243243"/>
                  </a:lnTo>
                  <a:lnTo>
                    <a:pt x="544512" y="241477"/>
                  </a:lnTo>
                  <a:lnTo>
                    <a:pt x="544512" y="76720"/>
                  </a:lnTo>
                  <a:lnTo>
                    <a:pt x="553008" y="75095"/>
                  </a:lnTo>
                  <a:lnTo>
                    <a:pt x="564438" y="73698"/>
                  </a:lnTo>
                  <a:lnTo>
                    <a:pt x="578713" y="72732"/>
                  </a:lnTo>
                  <a:lnTo>
                    <a:pt x="595769" y="72364"/>
                  </a:lnTo>
                  <a:lnTo>
                    <a:pt x="637184" y="77736"/>
                  </a:lnTo>
                  <a:lnTo>
                    <a:pt x="668350" y="93586"/>
                  </a:lnTo>
                  <a:lnTo>
                    <a:pt x="687997" y="119595"/>
                  </a:lnTo>
                  <a:lnTo>
                    <a:pt x="694829" y="155422"/>
                  </a:lnTo>
                  <a:lnTo>
                    <a:pt x="694829" y="21323"/>
                  </a:lnTo>
                  <a:lnTo>
                    <a:pt x="676846" y="14478"/>
                  </a:lnTo>
                  <a:lnTo>
                    <a:pt x="637743" y="6896"/>
                  </a:lnTo>
                  <a:lnTo>
                    <a:pt x="592201" y="4330"/>
                  </a:lnTo>
                  <a:lnTo>
                    <a:pt x="550125" y="5105"/>
                  </a:lnTo>
                  <a:lnTo>
                    <a:pt x="513689" y="7226"/>
                  </a:lnTo>
                  <a:lnTo>
                    <a:pt x="482561" y="10439"/>
                  </a:lnTo>
                  <a:lnTo>
                    <a:pt x="456184" y="14478"/>
                  </a:lnTo>
                  <a:lnTo>
                    <a:pt x="456361" y="14478"/>
                  </a:lnTo>
                  <a:lnTo>
                    <a:pt x="456361" y="495160"/>
                  </a:lnTo>
                  <a:lnTo>
                    <a:pt x="544512" y="495160"/>
                  </a:lnTo>
                  <a:lnTo>
                    <a:pt x="544512" y="311518"/>
                  </a:lnTo>
                  <a:lnTo>
                    <a:pt x="553821" y="312902"/>
                  </a:lnTo>
                  <a:lnTo>
                    <a:pt x="564273" y="313791"/>
                  </a:lnTo>
                  <a:lnTo>
                    <a:pt x="575691" y="314261"/>
                  </a:lnTo>
                  <a:lnTo>
                    <a:pt x="587870" y="314388"/>
                  </a:lnTo>
                  <a:lnTo>
                    <a:pt x="629640" y="311518"/>
                  </a:lnTo>
                  <a:lnTo>
                    <a:pt x="675157" y="301675"/>
                  </a:lnTo>
                  <a:lnTo>
                    <a:pt x="711682" y="285457"/>
                  </a:lnTo>
                  <a:lnTo>
                    <a:pt x="756310" y="245033"/>
                  </a:lnTo>
                  <a:lnTo>
                    <a:pt x="781075" y="184975"/>
                  </a:lnTo>
                  <a:lnTo>
                    <a:pt x="783767" y="151866"/>
                  </a:lnTo>
                  <a:close/>
                </a:path>
                <a:path w="1306194" h="1048385">
                  <a:moveTo>
                    <a:pt x="1212113" y="781431"/>
                  </a:moveTo>
                  <a:lnTo>
                    <a:pt x="1208214" y="735114"/>
                  </a:lnTo>
                  <a:lnTo>
                    <a:pt x="1196340" y="690562"/>
                  </a:lnTo>
                  <a:lnTo>
                    <a:pt x="1184973" y="668058"/>
                  </a:lnTo>
                  <a:lnTo>
                    <a:pt x="1184973" y="781431"/>
                  </a:lnTo>
                  <a:lnTo>
                    <a:pt x="1179461" y="838060"/>
                  </a:lnTo>
                  <a:lnTo>
                    <a:pt x="1163586" y="884580"/>
                  </a:lnTo>
                  <a:lnTo>
                    <a:pt x="1138389" y="919594"/>
                  </a:lnTo>
                  <a:lnTo>
                    <a:pt x="1104887" y="941641"/>
                  </a:lnTo>
                  <a:lnTo>
                    <a:pt x="1064133" y="949312"/>
                  </a:lnTo>
                  <a:lnTo>
                    <a:pt x="1019225" y="940079"/>
                  </a:lnTo>
                  <a:lnTo>
                    <a:pt x="985037" y="915047"/>
                  </a:lnTo>
                  <a:lnTo>
                    <a:pt x="961136" y="878217"/>
                  </a:lnTo>
                  <a:lnTo>
                    <a:pt x="947102" y="833564"/>
                  </a:lnTo>
                  <a:lnTo>
                    <a:pt x="942517" y="785114"/>
                  </a:lnTo>
                  <a:lnTo>
                    <a:pt x="946556" y="737730"/>
                  </a:lnTo>
                  <a:lnTo>
                    <a:pt x="959472" y="692200"/>
                  </a:lnTo>
                  <a:lnTo>
                    <a:pt x="982548" y="653516"/>
                  </a:lnTo>
                  <a:lnTo>
                    <a:pt x="1017016" y="626643"/>
                  </a:lnTo>
                  <a:lnTo>
                    <a:pt x="1064133" y="616585"/>
                  </a:lnTo>
                  <a:lnTo>
                    <a:pt x="1108583" y="626097"/>
                  </a:lnTo>
                  <a:lnTo>
                    <a:pt x="1142542" y="651738"/>
                  </a:lnTo>
                  <a:lnTo>
                    <a:pt x="1166355" y="689114"/>
                  </a:lnTo>
                  <a:lnTo>
                    <a:pt x="1180376" y="733806"/>
                  </a:lnTo>
                  <a:lnTo>
                    <a:pt x="1184973" y="781431"/>
                  </a:lnTo>
                  <a:lnTo>
                    <a:pt x="1184973" y="668058"/>
                  </a:lnTo>
                  <a:lnTo>
                    <a:pt x="1176248" y="650773"/>
                  </a:lnTo>
                  <a:lnTo>
                    <a:pt x="1147686" y="618680"/>
                  </a:lnTo>
                  <a:lnTo>
                    <a:pt x="1144041" y="616585"/>
                  </a:lnTo>
                  <a:lnTo>
                    <a:pt x="1110399" y="597242"/>
                  </a:lnTo>
                  <a:lnTo>
                    <a:pt x="1064133" y="589445"/>
                  </a:lnTo>
                  <a:lnTo>
                    <a:pt x="1022223" y="595807"/>
                  </a:lnTo>
                  <a:lnTo>
                    <a:pt x="986028" y="614159"/>
                  </a:lnTo>
                  <a:lnTo>
                    <a:pt x="956386" y="643382"/>
                  </a:lnTo>
                  <a:lnTo>
                    <a:pt x="934173" y="682358"/>
                  </a:lnTo>
                  <a:lnTo>
                    <a:pt x="920216" y="729970"/>
                  </a:lnTo>
                  <a:lnTo>
                    <a:pt x="915377" y="785114"/>
                  </a:lnTo>
                  <a:lnTo>
                    <a:pt x="920280" y="838060"/>
                  </a:lnTo>
                  <a:lnTo>
                    <a:pt x="934415" y="884580"/>
                  </a:lnTo>
                  <a:lnTo>
                    <a:pt x="956906" y="923023"/>
                  </a:lnTo>
                  <a:lnTo>
                    <a:pt x="986637" y="951865"/>
                  </a:lnTo>
                  <a:lnTo>
                    <a:pt x="1022743" y="970102"/>
                  </a:lnTo>
                  <a:lnTo>
                    <a:pt x="1064133" y="976439"/>
                  </a:lnTo>
                  <a:lnTo>
                    <a:pt x="1105827" y="970102"/>
                  </a:lnTo>
                  <a:lnTo>
                    <a:pt x="1141704" y="951865"/>
                  </a:lnTo>
                  <a:lnTo>
                    <a:pt x="1171321" y="922680"/>
                  </a:lnTo>
                  <a:lnTo>
                    <a:pt x="1193419" y="883831"/>
                  </a:lnTo>
                  <a:lnTo>
                    <a:pt x="1207300" y="836383"/>
                  </a:lnTo>
                  <a:lnTo>
                    <a:pt x="1212113" y="781431"/>
                  </a:lnTo>
                  <a:close/>
                </a:path>
                <a:path w="1306194" h="1048385">
                  <a:moveTo>
                    <a:pt x="1292479" y="246468"/>
                  </a:moveTo>
                  <a:lnTo>
                    <a:pt x="1288618" y="196316"/>
                  </a:lnTo>
                  <a:lnTo>
                    <a:pt x="1288605" y="196049"/>
                  </a:lnTo>
                  <a:lnTo>
                    <a:pt x="1277162" y="149428"/>
                  </a:lnTo>
                  <a:lnTo>
                    <a:pt x="1258455" y="107518"/>
                  </a:lnTo>
                  <a:lnTo>
                    <a:pt x="1233068" y="71602"/>
                  </a:lnTo>
                  <a:lnTo>
                    <a:pt x="1200442" y="41402"/>
                  </a:lnTo>
                  <a:lnTo>
                    <a:pt x="1198562" y="40322"/>
                  </a:lnTo>
                  <a:lnTo>
                    <a:pt x="1198562" y="250139"/>
                  </a:lnTo>
                  <a:lnTo>
                    <a:pt x="1194625" y="298310"/>
                  </a:lnTo>
                  <a:lnTo>
                    <a:pt x="1182827" y="342480"/>
                  </a:lnTo>
                  <a:lnTo>
                    <a:pt x="1163612" y="379082"/>
                  </a:lnTo>
                  <a:lnTo>
                    <a:pt x="1137234" y="407187"/>
                  </a:lnTo>
                  <a:lnTo>
                    <a:pt x="1064145" y="431571"/>
                  </a:lnTo>
                  <a:lnTo>
                    <a:pt x="1017333" y="422579"/>
                  </a:lnTo>
                  <a:lnTo>
                    <a:pt x="979716" y="397484"/>
                  </a:lnTo>
                  <a:lnTo>
                    <a:pt x="951992" y="359105"/>
                  </a:lnTo>
                  <a:lnTo>
                    <a:pt x="934834" y="310235"/>
                  </a:lnTo>
                  <a:lnTo>
                    <a:pt x="928954" y="253695"/>
                  </a:lnTo>
                  <a:lnTo>
                    <a:pt x="932853" y="205346"/>
                  </a:lnTo>
                  <a:lnTo>
                    <a:pt x="944410" y="161874"/>
                  </a:lnTo>
                  <a:lnTo>
                    <a:pt x="963485" y="125006"/>
                  </a:lnTo>
                  <a:lnTo>
                    <a:pt x="989914" y="96507"/>
                  </a:lnTo>
                  <a:lnTo>
                    <a:pt x="1023518" y="78117"/>
                  </a:lnTo>
                  <a:lnTo>
                    <a:pt x="1064145" y="71602"/>
                  </a:lnTo>
                  <a:lnTo>
                    <a:pt x="1112266" y="81356"/>
                  </a:lnTo>
                  <a:lnTo>
                    <a:pt x="1149870" y="108000"/>
                  </a:lnTo>
                  <a:lnTo>
                    <a:pt x="1176858" y="147624"/>
                  </a:lnTo>
                  <a:lnTo>
                    <a:pt x="1193025" y="196049"/>
                  </a:lnTo>
                  <a:lnTo>
                    <a:pt x="1198562" y="250139"/>
                  </a:lnTo>
                  <a:lnTo>
                    <a:pt x="1198562" y="40322"/>
                  </a:lnTo>
                  <a:lnTo>
                    <a:pt x="1161732" y="18999"/>
                  </a:lnTo>
                  <a:lnTo>
                    <a:pt x="1116939" y="4902"/>
                  </a:lnTo>
                  <a:lnTo>
                    <a:pt x="1066355" y="0"/>
                  </a:lnTo>
                  <a:lnTo>
                    <a:pt x="1016254" y="4902"/>
                  </a:lnTo>
                  <a:lnTo>
                    <a:pt x="1016749" y="4902"/>
                  </a:lnTo>
                  <a:lnTo>
                    <a:pt x="972248" y="18834"/>
                  </a:lnTo>
                  <a:lnTo>
                    <a:pt x="932662" y="41402"/>
                  </a:lnTo>
                  <a:lnTo>
                    <a:pt x="899490" y="71208"/>
                  </a:lnTo>
                  <a:lnTo>
                    <a:pt x="871982" y="108699"/>
                  </a:lnTo>
                  <a:lnTo>
                    <a:pt x="851839" y="152196"/>
                  </a:lnTo>
                  <a:lnTo>
                    <a:pt x="839317" y="201244"/>
                  </a:lnTo>
                  <a:lnTo>
                    <a:pt x="835126" y="253695"/>
                  </a:lnTo>
                  <a:lnTo>
                    <a:pt x="835012" y="255143"/>
                  </a:lnTo>
                  <a:lnTo>
                    <a:pt x="839012" y="306908"/>
                  </a:lnTo>
                  <a:lnTo>
                    <a:pt x="850709" y="354279"/>
                  </a:lnTo>
                  <a:lnTo>
                    <a:pt x="869696" y="396506"/>
                  </a:lnTo>
                  <a:lnTo>
                    <a:pt x="895553" y="432790"/>
                  </a:lnTo>
                  <a:lnTo>
                    <a:pt x="927836" y="462368"/>
                  </a:lnTo>
                  <a:lnTo>
                    <a:pt x="966152" y="484454"/>
                  </a:lnTo>
                  <a:lnTo>
                    <a:pt x="1010056" y="498271"/>
                  </a:lnTo>
                  <a:lnTo>
                    <a:pt x="1059129" y="503059"/>
                  </a:lnTo>
                  <a:lnTo>
                    <a:pt x="1102537" y="499630"/>
                  </a:lnTo>
                  <a:lnTo>
                    <a:pt x="1142784" y="489508"/>
                  </a:lnTo>
                  <a:lnTo>
                    <a:pt x="1179372" y="472846"/>
                  </a:lnTo>
                  <a:lnTo>
                    <a:pt x="1211757" y="449859"/>
                  </a:lnTo>
                  <a:lnTo>
                    <a:pt x="1229118" y="431571"/>
                  </a:lnTo>
                  <a:lnTo>
                    <a:pt x="1239418" y="420725"/>
                  </a:lnTo>
                  <a:lnTo>
                    <a:pt x="1261846" y="385622"/>
                  </a:lnTo>
                  <a:lnTo>
                    <a:pt x="1278521" y="344754"/>
                  </a:lnTo>
                  <a:lnTo>
                    <a:pt x="1288897" y="298310"/>
                  </a:lnTo>
                  <a:lnTo>
                    <a:pt x="1292479" y="246468"/>
                  </a:lnTo>
                  <a:close/>
                </a:path>
                <a:path w="1306194" h="1048385">
                  <a:moveTo>
                    <a:pt x="1306068" y="777875"/>
                  </a:moveTo>
                  <a:lnTo>
                    <a:pt x="1302562" y="727989"/>
                  </a:lnTo>
                  <a:lnTo>
                    <a:pt x="1292415" y="682713"/>
                  </a:lnTo>
                  <a:lnTo>
                    <a:pt x="1292326" y="682332"/>
                  </a:lnTo>
                  <a:lnTo>
                    <a:pt x="1278928" y="649160"/>
                  </a:lnTo>
                  <a:lnTo>
                    <a:pt x="1278928" y="777875"/>
                  </a:lnTo>
                  <a:lnTo>
                    <a:pt x="1274978" y="830364"/>
                  </a:lnTo>
                  <a:lnTo>
                    <a:pt x="1263332" y="878154"/>
                  </a:lnTo>
                  <a:lnTo>
                    <a:pt x="1244561" y="919645"/>
                  </a:lnTo>
                  <a:lnTo>
                    <a:pt x="1219060" y="954747"/>
                  </a:lnTo>
                  <a:lnTo>
                    <a:pt x="1187297" y="982941"/>
                  </a:lnTo>
                  <a:lnTo>
                    <a:pt x="1149731" y="1003693"/>
                  </a:lnTo>
                  <a:lnTo>
                    <a:pt x="1106601" y="1016584"/>
                  </a:lnTo>
                  <a:lnTo>
                    <a:pt x="1106093" y="1016584"/>
                  </a:lnTo>
                  <a:lnTo>
                    <a:pt x="1059027" y="1020902"/>
                  </a:lnTo>
                  <a:lnTo>
                    <a:pt x="1013841" y="1016584"/>
                  </a:lnTo>
                  <a:lnTo>
                    <a:pt x="973035" y="1003998"/>
                  </a:lnTo>
                  <a:lnTo>
                    <a:pt x="937120" y="983716"/>
                  </a:lnTo>
                  <a:lnTo>
                    <a:pt x="906602" y="956297"/>
                  </a:lnTo>
                  <a:lnTo>
                    <a:pt x="881976" y="922299"/>
                  </a:lnTo>
                  <a:lnTo>
                    <a:pt x="863765" y="882307"/>
                  </a:lnTo>
                  <a:lnTo>
                    <a:pt x="852462" y="836866"/>
                  </a:lnTo>
                  <a:lnTo>
                    <a:pt x="848575" y="786561"/>
                  </a:lnTo>
                  <a:lnTo>
                    <a:pt x="852652" y="735672"/>
                  </a:lnTo>
                  <a:lnTo>
                    <a:pt x="852678" y="735342"/>
                  </a:lnTo>
                  <a:lnTo>
                    <a:pt x="864565" y="688835"/>
                  </a:lnTo>
                  <a:lnTo>
                    <a:pt x="883666" y="647611"/>
                  </a:lnTo>
                  <a:lnTo>
                    <a:pt x="909358" y="612419"/>
                  </a:lnTo>
                  <a:lnTo>
                    <a:pt x="941057" y="583907"/>
                  </a:lnTo>
                  <a:lnTo>
                    <a:pt x="978179" y="562724"/>
                  </a:lnTo>
                  <a:lnTo>
                    <a:pt x="1020102" y="549516"/>
                  </a:lnTo>
                  <a:lnTo>
                    <a:pt x="1066253" y="544969"/>
                  </a:lnTo>
                  <a:lnTo>
                    <a:pt x="1111910" y="549262"/>
                  </a:lnTo>
                  <a:lnTo>
                    <a:pt x="1153147" y="561771"/>
                  </a:lnTo>
                  <a:lnTo>
                    <a:pt x="1189443" y="581939"/>
                  </a:lnTo>
                  <a:lnTo>
                    <a:pt x="1220292" y="609180"/>
                  </a:lnTo>
                  <a:lnTo>
                    <a:pt x="1245171" y="642962"/>
                  </a:lnTo>
                  <a:lnTo>
                    <a:pt x="1263586" y="682713"/>
                  </a:lnTo>
                  <a:lnTo>
                    <a:pt x="1275016" y="727989"/>
                  </a:lnTo>
                  <a:lnTo>
                    <a:pt x="1278928" y="777875"/>
                  </a:lnTo>
                  <a:lnTo>
                    <a:pt x="1278928" y="649160"/>
                  </a:lnTo>
                  <a:lnTo>
                    <a:pt x="1253274" y="605421"/>
                  </a:lnTo>
                  <a:lnTo>
                    <a:pt x="1225283" y="575068"/>
                  </a:lnTo>
                  <a:lnTo>
                    <a:pt x="1192174" y="550684"/>
                  </a:lnTo>
                  <a:lnTo>
                    <a:pt x="1154353" y="532726"/>
                  </a:lnTo>
                  <a:lnTo>
                    <a:pt x="1112253" y="521627"/>
                  </a:lnTo>
                  <a:lnTo>
                    <a:pt x="1066253" y="517829"/>
                  </a:lnTo>
                  <a:lnTo>
                    <a:pt x="1019886" y="521843"/>
                  </a:lnTo>
                  <a:lnTo>
                    <a:pt x="977226" y="533514"/>
                  </a:lnTo>
                  <a:lnTo>
                    <a:pt x="938720" y="552335"/>
                  </a:lnTo>
                  <a:lnTo>
                    <a:pt x="904836" y="577799"/>
                  </a:lnTo>
                  <a:lnTo>
                    <a:pt x="876071" y="609384"/>
                  </a:lnTo>
                  <a:lnTo>
                    <a:pt x="852868" y="646557"/>
                  </a:lnTo>
                  <a:lnTo>
                    <a:pt x="835723" y="688835"/>
                  </a:lnTo>
                  <a:lnTo>
                    <a:pt x="825157" y="735342"/>
                  </a:lnTo>
                  <a:lnTo>
                    <a:pt x="825080" y="735672"/>
                  </a:lnTo>
                  <a:lnTo>
                    <a:pt x="821436" y="786561"/>
                  </a:lnTo>
                  <a:lnTo>
                    <a:pt x="824979" y="836066"/>
                  </a:lnTo>
                  <a:lnTo>
                    <a:pt x="835304" y="881646"/>
                  </a:lnTo>
                  <a:lnTo>
                    <a:pt x="851954" y="922769"/>
                  </a:lnTo>
                  <a:lnTo>
                    <a:pt x="874458" y="958951"/>
                  </a:lnTo>
                  <a:lnTo>
                    <a:pt x="902385" y="989672"/>
                  </a:lnTo>
                  <a:lnTo>
                    <a:pt x="935278" y="1014463"/>
                  </a:lnTo>
                  <a:lnTo>
                    <a:pt x="972908" y="1032840"/>
                  </a:lnTo>
                  <a:lnTo>
                    <a:pt x="1014171" y="1044168"/>
                  </a:lnTo>
                  <a:lnTo>
                    <a:pt x="1014463" y="1044168"/>
                  </a:lnTo>
                  <a:lnTo>
                    <a:pt x="1059027" y="1048029"/>
                  </a:lnTo>
                  <a:lnTo>
                    <a:pt x="1107020" y="1044168"/>
                  </a:lnTo>
                  <a:lnTo>
                    <a:pt x="1150721" y="1032840"/>
                  </a:lnTo>
                  <a:lnTo>
                    <a:pt x="1189761" y="1014463"/>
                  </a:lnTo>
                  <a:lnTo>
                    <a:pt x="1223797" y="989406"/>
                  </a:lnTo>
                  <a:lnTo>
                    <a:pt x="1252448" y="958075"/>
                  </a:lnTo>
                  <a:lnTo>
                    <a:pt x="1275359" y="920864"/>
                  </a:lnTo>
                  <a:lnTo>
                    <a:pt x="1292174" y="878154"/>
                  </a:lnTo>
                  <a:lnTo>
                    <a:pt x="1302461" y="830707"/>
                  </a:lnTo>
                  <a:lnTo>
                    <a:pt x="1302537" y="830364"/>
                  </a:lnTo>
                  <a:lnTo>
                    <a:pt x="1306068" y="777875"/>
                  </a:lnTo>
                  <a:close/>
                </a:path>
              </a:pathLst>
            </a:custGeom>
            <a:solidFill>
              <a:srgbClr val="124473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9" name="object 9"/>
            <p:cNvSpPr/>
            <p:nvPr/>
          </p:nvSpPr>
          <p:spPr>
            <a:xfrm>
              <a:off x="15950890" y="3593673"/>
              <a:ext cx="417830" cy="217170"/>
            </a:xfrm>
            <a:custGeom>
              <a:avLst/>
              <a:gdLst/>
              <a:ahLst/>
              <a:cxnLst/>
              <a:rect l="l" t="t" r="r" b="b"/>
              <a:pathLst>
                <a:path w="417830" h="217170">
                  <a:moveTo>
                    <a:pt x="417699" y="0"/>
                  </a:moveTo>
                  <a:lnTo>
                    <a:pt x="0" y="216590"/>
                  </a:lnTo>
                </a:path>
              </a:pathLst>
            </a:custGeom>
            <a:ln w="46137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56142" y="3715734"/>
              <a:ext cx="193521" cy="143663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2149331" y="1827608"/>
            <a:ext cx="547889" cy="577349"/>
          </a:xfrm>
          <a:custGeom>
            <a:avLst/>
            <a:gdLst/>
            <a:ahLst/>
            <a:cxnLst/>
            <a:rect l="l" t="t" r="r" b="b"/>
            <a:pathLst>
              <a:path w="1204595" h="1269364">
                <a:moveTo>
                  <a:pt x="770945" y="0"/>
                </a:moveTo>
                <a:lnTo>
                  <a:pt x="713603" y="13716"/>
                </a:lnTo>
                <a:lnTo>
                  <a:pt x="654178" y="54864"/>
                </a:lnTo>
                <a:lnTo>
                  <a:pt x="626819" y="85025"/>
                </a:lnTo>
                <a:lnTo>
                  <a:pt x="605274" y="120640"/>
                </a:lnTo>
                <a:lnTo>
                  <a:pt x="589539" y="161706"/>
                </a:lnTo>
                <a:lnTo>
                  <a:pt x="579612" y="208216"/>
                </a:lnTo>
                <a:lnTo>
                  <a:pt x="526152" y="545853"/>
                </a:lnTo>
                <a:lnTo>
                  <a:pt x="230716" y="545853"/>
                </a:lnTo>
                <a:lnTo>
                  <a:pt x="173026" y="552541"/>
                </a:lnTo>
                <a:lnTo>
                  <a:pt x="118170" y="572584"/>
                </a:lnTo>
                <a:lnTo>
                  <a:pt x="69969" y="601444"/>
                </a:lnTo>
                <a:lnTo>
                  <a:pt x="32355" y="634486"/>
                </a:lnTo>
                <a:lnTo>
                  <a:pt x="8082" y="666511"/>
                </a:lnTo>
                <a:lnTo>
                  <a:pt x="0" y="692168"/>
                </a:lnTo>
                <a:lnTo>
                  <a:pt x="1402" y="700790"/>
                </a:lnTo>
                <a:lnTo>
                  <a:pt x="5615" y="706943"/>
                </a:lnTo>
                <a:lnTo>
                  <a:pt x="12647" y="710631"/>
                </a:lnTo>
                <a:lnTo>
                  <a:pt x="22509" y="711859"/>
                </a:lnTo>
                <a:lnTo>
                  <a:pt x="33304" y="711596"/>
                </a:lnTo>
                <a:lnTo>
                  <a:pt x="46046" y="710807"/>
                </a:lnTo>
                <a:lnTo>
                  <a:pt x="60736" y="709491"/>
                </a:lnTo>
                <a:lnTo>
                  <a:pt x="94863" y="705800"/>
                </a:lnTo>
                <a:lnTo>
                  <a:pt x="112184" y="704481"/>
                </a:lnTo>
                <a:lnTo>
                  <a:pt x="129333" y="703690"/>
                </a:lnTo>
                <a:lnTo>
                  <a:pt x="146304" y="703427"/>
                </a:lnTo>
                <a:lnTo>
                  <a:pt x="503643" y="703427"/>
                </a:lnTo>
                <a:lnTo>
                  <a:pt x="430490" y="1167686"/>
                </a:lnTo>
                <a:lnTo>
                  <a:pt x="418868" y="1212799"/>
                </a:lnTo>
                <a:lnTo>
                  <a:pt x="408676" y="1236183"/>
                </a:lnTo>
                <a:lnTo>
                  <a:pt x="405161" y="1244715"/>
                </a:lnTo>
                <a:lnTo>
                  <a:pt x="403057" y="1250956"/>
                </a:lnTo>
                <a:lnTo>
                  <a:pt x="402356" y="1254906"/>
                </a:lnTo>
                <a:lnTo>
                  <a:pt x="402356" y="1260530"/>
                </a:lnTo>
                <a:lnTo>
                  <a:pt x="403760" y="1264320"/>
                </a:lnTo>
                <a:lnTo>
                  <a:pt x="409385" y="1268050"/>
                </a:lnTo>
                <a:lnTo>
                  <a:pt x="413606" y="1268973"/>
                </a:lnTo>
                <a:lnTo>
                  <a:pt x="419241" y="1268973"/>
                </a:lnTo>
                <a:lnTo>
                  <a:pt x="478322" y="1255257"/>
                </a:lnTo>
                <a:lnTo>
                  <a:pt x="537411" y="1214108"/>
                </a:lnTo>
                <a:lnTo>
                  <a:pt x="564317" y="1183955"/>
                </a:lnTo>
                <a:lnTo>
                  <a:pt x="585946" y="1148352"/>
                </a:lnTo>
                <a:lnTo>
                  <a:pt x="602300" y="1107291"/>
                </a:lnTo>
                <a:lnTo>
                  <a:pt x="613381" y="1060766"/>
                </a:lnTo>
                <a:lnTo>
                  <a:pt x="669658" y="703427"/>
                </a:lnTo>
                <a:lnTo>
                  <a:pt x="973537" y="703427"/>
                </a:lnTo>
                <a:lnTo>
                  <a:pt x="1031212" y="696754"/>
                </a:lnTo>
                <a:lnTo>
                  <a:pt x="1086082" y="676697"/>
                </a:lnTo>
                <a:lnTo>
                  <a:pt x="1134250" y="647870"/>
                </a:lnTo>
                <a:lnTo>
                  <a:pt x="1171898" y="614794"/>
                </a:lnTo>
                <a:lnTo>
                  <a:pt x="1196155" y="582802"/>
                </a:lnTo>
                <a:lnTo>
                  <a:pt x="1204253" y="557113"/>
                </a:lnTo>
                <a:lnTo>
                  <a:pt x="1203019" y="549725"/>
                </a:lnTo>
                <a:lnTo>
                  <a:pt x="1199321" y="544448"/>
                </a:lnTo>
                <a:lnTo>
                  <a:pt x="1193166" y="541283"/>
                </a:lnTo>
                <a:lnTo>
                  <a:pt x="1184561" y="540228"/>
                </a:lnTo>
                <a:lnTo>
                  <a:pt x="1174091" y="540409"/>
                </a:lnTo>
                <a:lnTo>
                  <a:pt x="1162397" y="540945"/>
                </a:lnTo>
                <a:lnTo>
                  <a:pt x="1149474" y="541827"/>
                </a:lnTo>
                <a:lnTo>
                  <a:pt x="1119407" y="544280"/>
                </a:lnTo>
                <a:lnTo>
                  <a:pt x="1101203" y="545156"/>
                </a:lnTo>
                <a:lnTo>
                  <a:pt x="1080716" y="545680"/>
                </a:lnTo>
                <a:lnTo>
                  <a:pt x="1057948" y="545853"/>
                </a:lnTo>
                <a:lnTo>
                  <a:pt x="694975" y="545853"/>
                </a:lnTo>
                <a:lnTo>
                  <a:pt x="765320" y="101295"/>
                </a:lnTo>
                <a:lnTo>
                  <a:pt x="767330" y="83902"/>
                </a:lnTo>
                <a:lnTo>
                  <a:pt x="770586" y="68255"/>
                </a:lnTo>
                <a:lnTo>
                  <a:pt x="775079" y="54354"/>
                </a:lnTo>
                <a:lnTo>
                  <a:pt x="780800" y="42200"/>
                </a:lnTo>
                <a:lnTo>
                  <a:pt x="786335" y="32012"/>
                </a:lnTo>
                <a:lnTo>
                  <a:pt x="790289" y="23930"/>
                </a:lnTo>
                <a:lnTo>
                  <a:pt x="792662" y="17949"/>
                </a:lnTo>
                <a:lnTo>
                  <a:pt x="793454" y="14066"/>
                </a:lnTo>
                <a:lnTo>
                  <a:pt x="792046" y="7918"/>
                </a:lnTo>
                <a:lnTo>
                  <a:pt x="787824" y="3521"/>
                </a:lnTo>
                <a:lnTo>
                  <a:pt x="780790" y="881"/>
                </a:lnTo>
                <a:lnTo>
                  <a:pt x="770945" y="0"/>
                </a:lnTo>
                <a:close/>
              </a:path>
            </a:pathLst>
          </a:custGeom>
          <a:solidFill>
            <a:srgbClr val="659CD3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2" name="object 12"/>
          <p:cNvSpPr txBox="1"/>
          <p:nvPr/>
        </p:nvSpPr>
        <p:spPr>
          <a:xfrm>
            <a:off x="364790" y="1530988"/>
            <a:ext cx="3318815" cy="2944516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324320" marR="320855" algn="ctr">
              <a:lnSpc>
                <a:spcPct val="144200"/>
              </a:lnSpc>
              <a:spcBef>
                <a:spcPts val="41"/>
              </a:spcBef>
            </a:pPr>
            <a:r>
              <a:rPr sz="2092" b="1" spc="-132" dirty="0">
                <a:solidFill>
                  <a:srgbClr val="124473"/>
                </a:solidFill>
                <a:latin typeface="Century Gothic"/>
                <a:cs typeface="Century Gothic"/>
              </a:rPr>
              <a:t>CICLOPIROX</a:t>
            </a:r>
            <a:r>
              <a:rPr sz="2092" b="1" spc="-189" dirty="0">
                <a:solidFill>
                  <a:srgbClr val="124473"/>
                </a:solidFill>
                <a:latin typeface="Century Gothic"/>
                <a:cs typeface="Century Gothic"/>
              </a:rPr>
              <a:t> </a:t>
            </a:r>
            <a:r>
              <a:rPr sz="2092" b="1" spc="-80" dirty="0">
                <a:solidFill>
                  <a:srgbClr val="124473"/>
                </a:solidFill>
                <a:latin typeface="Century Gothic"/>
                <a:cs typeface="Century Gothic"/>
              </a:rPr>
              <a:t>OLAMINA </a:t>
            </a:r>
            <a:r>
              <a:rPr sz="2092" b="1" spc="-73" dirty="0">
                <a:solidFill>
                  <a:srgbClr val="124473"/>
                </a:solidFill>
                <a:latin typeface="Century Gothic"/>
                <a:cs typeface="Century Gothic"/>
              </a:rPr>
              <a:t>PIROCTONE</a:t>
            </a:r>
            <a:r>
              <a:rPr sz="2092" b="1" spc="-180" dirty="0">
                <a:solidFill>
                  <a:srgbClr val="124473"/>
                </a:solidFill>
                <a:latin typeface="Century Gothic"/>
                <a:cs typeface="Century Gothic"/>
              </a:rPr>
              <a:t> </a:t>
            </a:r>
            <a:r>
              <a:rPr sz="2092" b="1" spc="-25" dirty="0">
                <a:solidFill>
                  <a:srgbClr val="124473"/>
                </a:solidFill>
                <a:latin typeface="Century Gothic"/>
                <a:cs typeface="Century Gothic"/>
              </a:rPr>
              <a:t>OLAMINA</a:t>
            </a:r>
            <a:endParaRPr sz="2092" dirty="0">
              <a:latin typeface="Century Gothic"/>
              <a:cs typeface="Century Gothic"/>
            </a:endParaRPr>
          </a:p>
          <a:p>
            <a:pPr marL="5776" marR="2310" algn="ctr">
              <a:lnSpc>
                <a:spcPct val="100299"/>
              </a:lnSpc>
              <a:spcBef>
                <a:spcPts val="946"/>
              </a:spcBef>
            </a:pPr>
            <a:r>
              <a:rPr sz="1683" dirty="0">
                <a:solidFill>
                  <a:srgbClr val="124473"/>
                </a:solidFill>
                <a:latin typeface="Gill Sans MT"/>
                <a:cs typeface="Gill Sans MT"/>
              </a:rPr>
              <a:t>Una</a:t>
            </a:r>
            <a:r>
              <a:rPr sz="1683" spc="-91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dirty="0">
                <a:solidFill>
                  <a:srgbClr val="124473"/>
                </a:solidFill>
                <a:latin typeface="Gill Sans MT"/>
                <a:cs typeface="Gill Sans MT"/>
              </a:rPr>
              <a:t>combinazione</a:t>
            </a:r>
            <a:r>
              <a:rPr sz="1683" spc="-89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27" dirty="0">
                <a:solidFill>
                  <a:srgbClr val="124473"/>
                </a:solidFill>
                <a:latin typeface="Gill Sans MT"/>
                <a:cs typeface="Gill Sans MT"/>
              </a:rPr>
              <a:t>fungistatica</a:t>
            </a:r>
            <a:r>
              <a:rPr sz="1683" spc="-91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9" dirty="0">
                <a:solidFill>
                  <a:srgbClr val="124473"/>
                </a:solidFill>
                <a:latin typeface="Gill Sans MT"/>
                <a:cs typeface="Gill Sans MT"/>
              </a:rPr>
              <a:t>e </a:t>
            </a:r>
            <a:r>
              <a:rPr sz="1683" spc="32" dirty="0">
                <a:solidFill>
                  <a:srgbClr val="124473"/>
                </a:solidFill>
                <a:latin typeface="Gill Sans MT"/>
                <a:cs typeface="Gill Sans MT"/>
              </a:rPr>
              <a:t>fungicida</a:t>
            </a:r>
            <a:r>
              <a:rPr sz="1683" spc="-166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dirty="0">
                <a:solidFill>
                  <a:srgbClr val="124473"/>
                </a:solidFill>
                <a:latin typeface="Gill Sans MT"/>
                <a:cs typeface="Gill Sans MT"/>
              </a:rPr>
              <a:t>che</a:t>
            </a:r>
            <a:r>
              <a:rPr sz="1683" spc="-166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-27" dirty="0">
                <a:solidFill>
                  <a:srgbClr val="124473"/>
                </a:solidFill>
                <a:latin typeface="Gill Sans MT"/>
                <a:cs typeface="Gill Sans MT"/>
              </a:rPr>
              <a:t>permette</a:t>
            </a:r>
            <a:r>
              <a:rPr sz="1683" spc="-166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25" dirty="0">
                <a:solidFill>
                  <a:srgbClr val="124473"/>
                </a:solidFill>
                <a:latin typeface="Gill Sans MT"/>
                <a:cs typeface="Gill Sans MT"/>
              </a:rPr>
              <a:t>di</a:t>
            </a:r>
            <a:r>
              <a:rPr sz="1683" spc="-166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-36" dirty="0">
                <a:solidFill>
                  <a:srgbClr val="124473"/>
                </a:solidFill>
                <a:latin typeface="Gill Sans MT"/>
                <a:cs typeface="Gill Sans MT"/>
              </a:rPr>
              <a:t>interrompere </a:t>
            </a:r>
            <a:r>
              <a:rPr sz="1683" spc="66" dirty="0">
                <a:solidFill>
                  <a:srgbClr val="124473"/>
                </a:solidFill>
                <a:latin typeface="Gill Sans MT"/>
                <a:cs typeface="Gill Sans MT"/>
              </a:rPr>
              <a:t>un</a:t>
            </a:r>
            <a:r>
              <a:rPr sz="1683" spc="-168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-43" dirty="0">
                <a:solidFill>
                  <a:srgbClr val="124473"/>
                </a:solidFill>
                <a:latin typeface="Gill Sans MT"/>
                <a:cs typeface="Gill Sans MT"/>
              </a:rPr>
              <a:t>circolo</a:t>
            </a:r>
            <a:r>
              <a:rPr sz="1683" spc="-168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-5" dirty="0">
                <a:solidFill>
                  <a:srgbClr val="124473"/>
                </a:solidFill>
                <a:latin typeface="Gill Sans MT"/>
                <a:cs typeface="Gill Sans MT"/>
              </a:rPr>
              <a:t>vizioso</a:t>
            </a:r>
            <a:endParaRPr sz="1683" dirty="0">
              <a:latin typeface="Gill Sans MT"/>
              <a:cs typeface="Gill Sans MT"/>
            </a:endParaRPr>
          </a:p>
          <a:p>
            <a:pPr marL="979025" indent="-121006">
              <a:spcBef>
                <a:spcPts val="412"/>
              </a:spcBef>
              <a:buChar char="•"/>
              <a:tabLst>
                <a:tab pos="979025" algn="l"/>
              </a:tabLst>
            </a:pPr>
            <a:r>
              <a:rPr sz="2092" spc="-30" dirty="0">
                <a:solidFill>
                  <a:srgbClr val="124473"/>
                </a:solidFill>
                <a:latin typeface="Gill Sans MT"/>
                <a:cs typeface="Gill Sans MT"/>
              </a:rPr>
              <a:t>Iperseborrea</a:t>
            </a:r>
            <a:r>
              <a:rPr sz="2092" spc="-171" dirty="0">
                <a:solidFill>
                  <a:srgbClr val="124473"/>
                </a:solidFill>
                <a:latin typeface="Gill Sans MT"/>
                <a:cs typeface="Gill Sans MT"/>
              </a:rPr>
              <a:t> •</a:t>
            </a:r>
            <a:endParaRPr sz="2092" dirty="0">
              <a:latin typeface="Gill Sans MT"/>
              <a:cs typeface="Gill Sans MT"/>
            </a:endParaRPr>
          </a:p>
          <a:p>
            <a:pPr marL="1086747" lvl="1" indent="-121006">
              <a:spcBef>
                <a:spcPts val="437"/>
              </a:spcBef>
              <a:buChar char="•"/>
              <a:tabLst>
                <a:tab pos="1086747" algn="l"/>
              </a:tabLst>
            </a:pPr>
            <a:r>
              <a:rPr sz="2092" spc="23" dirty="0">
                <a:solidFill>
                  <a:srgbClr val="124473"/>
                </a:solidFill>
                <a:latin typeface="Gill Sans MT"/>
                <a:cs typeface="Gill Sans MT"/>
              </a:rPr>
              <a:t>Malassezia</a:t>
            </a:r>
            <a:r>
              <a:rPr sz="2092" spc="-209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2092" spc="-171" dirty="0">
                <a:solidFill>
                  <a:srgbClr val="124473"/>
                </a:solidFill>
                <a:latin typeface="Gill Sans MT"/>
                <a:cs typeface="Gill Sans MT"/>
              </a:rPr>
              <a:t>•</a:t>
            </a:r>
            <a:endParaRPr sz="2092" dirty="0">
              <a:latin typeface="Gill Sans MT"/>
              <a:cs typeface="Gill Sans MT"/>
            </a:endParaRPr>
          </a:p>
          <a:p>
            <a:pPr marL="853976" indent="-121006">
              <a:spcBef>
                <a:spcPts val="434"/>
              </a:spcBef>
              <a:buChar char="•"/>
              <a:tabLst>
                <a:tab pos="853976" algn="l"/>
              </a:tabLst>
            </a:pPr>
            <a:r>
              <a:rPr sz="2092" spc="48" dirty="0">
                <a:solidFill>
                  <a:srgbClr val="124473"/>
                </a:solidFill>
                <a:latin typeface="Gill Sans MT"/>
                <a:cs typeface="Gill Sans MT"/>
              </a:rPr>
              <a:t>In</a:t>
            </a:r>
            <a:r>
              <a:rPr lang="it-IT" sz="2092" spc="48" dirty="0">
                <a:solidFill>
                  <a:srgbClr val="124473"/>
                </a:solidFill>
                <a:latin typeface="Gill Sans MT"/>
                <a:cs typeface="Gill Sans MT"/>
              </a:rPr>
              <a:t>fi</a:t>
            </a:r>
            <a:r>
              <a:rPr sz="2092" spc="48" dirty="0" err="1">
                <a:solidFill>
                  <a:srgbClr val="124473"/>
                </a:solidFill>
                <a:latin typeface="Gill Sans MT"/>
                <a:cs typeface="Gill Sans MT"/>
              </a:rPr>
              <a:t>ammazione</a:t>
            </a:r>
            <a:r>
              <a:rPr sz="2092" spc="-202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2092" spc="-171" dirty="0">
                <a:solidFill>
                  <a:srgbClr val="124473"/>
                </a:solidFill>
                <a:latin typeface="Gill Sans MT"/>
                <a:cs typeface="Gill Sans MT"/>
              </a:rPr>
              <a:t>•</a:t>
            </a:r>
            <a:endParaRPr sz="2092" dirty="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29192" y="2130905"/>
            <a:ext cx="718581" cy="151311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sz="932" b="1" spc="-11" dirty="0">
                <a:solidFill>
                  <a:srgbClr val="124473"/>
                </a:solidFill>
                <a:latin typeface="Century Gothic"/>
                <a:cs typeface="Century Gothic"/>
              </a:rPr>
              <a:t>2.</a:t>
            </a:r>
            <a:r>
              <a:rPr sz="932" b="1" spc="-64" dirty="0">
                <a:solidFill>
                  <a:srgbClr val="124473"/>
                </a:solidFill>
                <a:latin typeface="Century Gothic"/>
                <a:cs typeface="Century Gothic"/>
              </a:rPr>
              <a:t> </a:t>
            </a:r>
            <a:r>
              <a:rPr sz="932" b="1" spc="-36" dirty="0">
                <a:solidFill>
                  <a:srgbClr val="124473"/>
                </a:solidFill>
                <a:latin typeface="Century Gothic"/>
                <a:cs typeface="Century Gothic"/>
              </a:rPr>
              <a:t>Malassezia</a:t>
            </a:r>
            <a:endParaRPr sz="932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1297" y="3885884"/>
            <a:ext cx="826888" cy="151311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sz="932" b="1" spc="-11" dirty="0">
                <a:solidFill>
                  <a:srgbClr val="124473"/>
                </a:solidFill>
                <a:latin typeface="Century Gothic"/>
                <a:cs typeface="Century Gothic"/>
              </a:rPr>
              <a:t>1.</a:t>
            </a:r>
            <a:r>
              <a:rPr sz="932" b="1" spc="-64" dirty="0">
                <a:solidFill>
                  <a:srgbClr val="124473"/>
                </a:solidFill>
                <a:latin typeface="Century Gothic"/>
                <a:cs typeface="Century Gothic"/>
              </a:rPr>
              <a:t> </a:t>
            </a:r>
            <a:r>
              <a:rPr sz="932" b="1" spc="-30" dirty="0">
                <a:solidFill>
                  <a:srgbClr val="124473"/>
                </a:solidFill>
                <a:latin typeface="Century Gothic"/>
                <a:cs typeface="Century Gothic"/>
              </a:rPr>
              <a:t>Iperseborrea</a:t>
            </a:r>
            <a:endParaRPr sz="932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3681" y="3341717"/>
            <a:ext cx="938661" cy="151311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sz="932" b="1" spc="-11" dirty="0">
                <a:solidFill>
                  <a:srgbClr val="124473"/>
                </a:solidFill>
                <a:latin typeface="Century Gothic"/>
                <a:cs typeface="Century Gothic"/>
              </a:rPr>
              <a:t>3.</a:t>
            </a:r>
            <a:r>
              <a:rPr sz="932" b="1" spc="-64" dirty="0">
                <a:solidFill>
                  <a:srgbClr val="124473"/>
                </a:solidFill>
                <a:latin typeface="Century Gothic"/>
                <a:cs typeface="Century Gothic"/>
              </a:rPr>
              <a:t> </a:t>
            </a:r>
            <a:r>
              <a:rPr sz="932" b="1" spc="-27" dirty="0">
                <a:solidFill>
                  <a:srgbClr val="124473"/>
                </a:solidFill>
                <a:latin typeface="Century Gothic"/>
                <a:cs typeface="Century Gothic"/>
              </a:rPr>
              <a:t>Infiammazione</a:t>
            </a:r>
            <a:endParaRPr sz="932">
              <a:latin typeface="Century Gothic"/>
              <a:cs typeface="Century Gothi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49425" y="6225903"/>
            <a:ext cx="251561" cy="194664"/>
          </a:xfrm>
          <a:custGeom>
            <a:avLst/>
            <a:gdLst/>
            <a:ahLst/>
            <a:cxnLst/>
            <a:rect l="l" t="t" r="r" b="b"/>
            <a:pathLst>
              <a:path w="553084" h="427990">
                <a:moveTo>
                  <a:pt x="211277" y="210921"/>
                </a:moveTo>
                <a:lnTo>
                  <a:pt x="174510" y="183388"/>
                </a:lnTo>
                <a:lnTo>
                  <a:pt x="132676" y="177088"/>
                </a:lnTo>
                <a:lnTo>
                  <a:pt x="111582" y="175018"/>
                </a:lnTo>
                <a:lnTo>
                  <a:pt x="108712" y="175018"/>
                </a:lnTo>
                <a:lnTo>
                  <a:pt x="105791" y="174688"/>
                </a:lnTo>
                <a:lnTo>
                  <a:pt x="102971" y="175082"/>
                </a:lnTo>
                <a:lnTo>
                  <a:pt x="93738" y="178790"/>
                </a:lnTo>
                <a:lnTo>
                  <a:pt x="87477" y="185940"/>
                </a:lnTo>
                <a:lnTo>
                  <a:pt x="85128" y="194856"/>
                </a:lnTo>
                <a:lnTo>
                  <a:pt x="87630" y="203847"/>
                </a:lnTo>
                <a:lnTo>
                  <a:pt x="132486" y="220611"/>
                </a:lnTo>
                <a:lnTo>
                  <a:pt x="155054" y="224078"/>
                </a:lnTo>
                <a:lnTo>
                  <a:pt x="163982" y="225793"/>
                </a:lnTo>
                <a:lnTo>
                  <a:pt x="181787" y="229552"/>
                </a:lnTo>
                <a:lnTo>
                  <a:pt x="190741" y="230860"/>
                </a:lnTo>
                <a:lnTo>
                  <a:pt x="199021" y="229984"/>
                </a:lnTo>
                <a:lnTo>
                  <a:pt x="205473" y="225933"/>
                </a:lnTo>
                <a:lnTo>
                  <a:pt x="209702" y="219354"/>
                </a:lnTo>
                <a:lnTo>
                  <a:pt x="211277" y="210921"/>
                </a:lnTo>
                <a:close/>
              </a:path>
              <a:path w="553084" h="427990">
                <a:moveTo>
                  <a:pt x="212585" y="293979"/>
                </a:moveTo>
                <a:lnTo>
                  <a:pt x="169316" y="269113"/>
                </a:lnTo>
                <a:lnTo>
                  <a:pt x="119646" y="260629"/>
                </a:lnTo>
                <a:lnTo>
                  <a:pt x="110413" y="259334"/>
                </a:lnTo>
                <a:lnTo>
                  <a:pt x="106540" y="259981"/>
                </a:lnTo>
                <a:lnTo>
                  <a:pt x="102450" y="260032"/>
                </a:lnTo>
                <a:lnTo>
                  <a:pt x="85128" y="283286"/>
                </a:lnTo>
                <a:lnTo>
                  <a:pt x="87757" y="289839"/>
                </a:lnTo>
                <a:lnTo>
                  <a:pt x="188531" y="315772"/>
                </a:lnTo>
                <a:lnTo>
                  <a:pt x="193230" y="315963"/>
                </a:lnTo>
                <a:lnTo>
                  <a:pt x="197269" y="314845"/>
                </a:lnTo>
                <a:lnTo>
                  <a:pt x="203720" y="311759"/>
                </a:lnTo>
                <a:lnTo>
                  <a:pt x="208622" y="306857"/>
                </a:lnTo>
                <a:lnTo>
                  <a:pt x="211670" y="300736"/>
                </a:lnTo>
                <a:lnTo>
                  <a:pt x="212585" y="293979"/>
                </a:lnTo>
                <a:close/>
              </a:path>
              <a:path w="553084" h="427990">
                <a:moveTo>
                  <a:pt x="213360" y="130619"/>
                </a:moveTo>
                <a:lnTo>
                  <a:pt x="169367" y="98996"/>
                </a:lnTo>
                <a:lnTo>
                  <a:pt x="119608" y="90360"/>
                </a:lnTo>
                <a:lnTo>
                  <a:pt x="110324" y="89014"/>
                </a:lnTo>
                <a:lnTo>
                  <a:pt x="105879" y="89992"/>
                </a:lnTo>
                <a:lnTo>
                  <a:pt x="101104" y="90271"/>
                </a:lnTo>
                <a:lnTo>
                  <a:pt x="97053" y="92125"/>
                </a:lnTo>
                <a:lnTo>
                  <a:pt x="91465" y="96088"/>
                </a:lnTo>
                <a:lnTo>
                  <a:pt x="87452" y="101714"/>
                </a:lnTo>
                <a:lnTo>
                  <a:pt x="85293" y="108191"/>
                </a:lnTo>
                <a:lnTo>
                  <a:pt x="85318" y="114719"/>
                </a:lnTo>
                <a:lnTo>
                  <a:pt x="145986" y="138645"/>
                </a:lnTo>
                <a:lnTo>
                  <a:pt x="190538" y="146265"/>
                </a:lnTo>
                <a:lnTo>
                  <a:pt x="196519" y="146469"/>
                </a:lnTo>
                <a:lnTo>
                  <a:pt x="209169" y="137629"/>
                </a:lnTo>
                <a:lnTo>
                  <a:pt x="213360" y="130619"/>
                </a:lnTo>
                <a:close/>
              </a:path>
              <a:path w="553084" h="427990">
                <a:moveTo>
                  <a:pt x="466674" y="194322"/>
                </a:moveTo>
                <a:lnTo>
                  <a:pt x="464045" y="185851"/>
                </a:lnTo>
                <a:lnTo>
                  <a:pt x="458266" y="179666"/>
                </a:lnTo>
                <a:lnTo>
                  <a:pt x="449135" y="176034"/>
                </a:lnTo>
                <a:lnTo>
                  <a:pt x="436435" y="175234"/>
                </a:lnTo>
                <a:lnTo>
                  <a:pt x="418122" y="177152"/>
                </a:lnTo>
                <a:lnTo>
                  <a:pt x="377761" y="184200"/>
                </a:lnTo>
                <a:lnTo>
                  <a:pt x="340753" y="207048"/>
                </a:lnTo>
                <a:lnTo>
                  <a:pt x="341160" y="215455"/>
                </a:lnTo>
                <a:lnTo>
                  <a:pt x="344741" y="222694"/>
                </a:lnTo>
                <a:lnTo>
                  <a:pt x="350939" y="227914"/>
                </a:lnTo>
                <a:lnTo>
                  <a:pt x="358914" y="230619"/>
                </a:lnTo>
                <a:lnTo>
                  <a:pt x="367842" y="230327"/>
                </a:lnTo>
                <a:lnTo>
                  <a:pt x="388137" y="225602"/>
                </a:lnTo>
                <a:lnTo>
                  <a:pt x="394944" y="224320"/>
                </a:lnTo>
                <a:lnTo>
                  <a:pt x="450596" y="216306"/>
                </a:lnTo>
                <a:lnTo>
                  <a:pt x="458139" y="213702"/>
                </a:lnTo>
                <a:lnTo>
                  <a:pt x="463435" y="208915"/>
                </a:lnTo>
                <a:lnTo>
                  <a:pt x="466344" y="202323"/>
                </a:lnTo>
                <a:lnTo>
                  <a:pt x="466674" y="194322"/>
                </a:lnTo>
                <a:close/>
              </a:path>
              <a:path w="553084" h="427990">
                <a:moveTo>
                  <a:pt x="467004" y="114223"/>
                </a:moveTo>
                <a:lnTo>
                  <a:pt x="441782" y="89725"/>
                </a:lnTo>
                <a:lnTo>
                  <a:pt x="436067" y="90271"/>
                </a:lnTo>
                <a:lnTo>
                  <a:pt x="430276" y="90436"/>
                </a:lnTo>
                <a:lnTo>
                  <a:pt x="390436" y="97751"/>
                </a:lnTo>
                <a:lnTo>
                  <a:pt x="349542" y="107442"/>
                </a:lnTo>
                <a:lnTo>
                  <a:pt x="340220" y="126199"/>
                </a:lnTo>
                <a:lnTo>
                  <a:pt x="341604" y="132791"/>
                </a:lnTo>
                <a:lnTo>
                  <a:pt x="345147" y="138201"/>
                </a:lnTo>
                <a:lnTo>
                  <a:pt x="350685" y="142176"/>
                </a:lnTo>
                <a:lnTo>
                  <a:pt x="358076" y="144449"/>
                </a:lnTo>
                <a:lnTo>
                  <a:pt x="362737" y="145186"/>
                </a:lnTo>
                <a:lnTo>
                  <a:pt x="367703" y="144805"/>
                </a:lnTo>
                <a:lnTo>
                  <a:pt x="377621" y="143421"/>
                </a:lnTo>
                <a:lnTo>
                  <a:pt x="382676" y="141414"/>
                </a:lnTo>
                <a:lnTo>
                  <a:pt x="450151" y="131343"/>
                </a:lnTo>
                <a:lnTo>
                  <a:pt x="458762" y="128104"/>
                </a:lnTo>
                <a:lnTo>
                  <a:pt x="464502" y="122135"/>
                </a:lnTo>
                <a:lnTo>
                  <a:pt x="467004" y="114223"/>
                </a:lnTo>
                <a:close/>
              </a:path>
              <a:path w="553084" h="427990">
                <a:moveTo>
                  <a:pt x="553059" y="360248"/>
                </a:moveTo>
                <a:lnTo>
                  <a:pt x="552856" y="305333"/>
                </a:lnTo>
                <a:lnTo>
                  <a:pt x="552780" y="30746"/>
                </a:lnTo>
                <a:lnTo>
                  <a:pt x="551180" y="20243"/>
                </a:lnTo>
                <a:lnTo>
                  <a:pt x="497141" y="1320"/>
                </a:lnTo>
                <a:lnTo>
                  <a:pt x="465683" y="749"/>
                </a:lnTo>
                <a:lnTo>
                  <a:pt x="434276" y="2387"/>
                </a:lnTo>
                <a:lnTo>
                  <a:pt x="391541" y="8445"/>
                </a:lnTo>
                <a:lnTo>
                  <a:pt x="349338" y="19850"/>
                </a:lnTo>
                <a:lnTo>
                  <a:pt x="340575" y="34023"/>
                </a:lnTo>
                <a:lnTo>
                  <a:pt x="340982" y="42291"/>
                </a:lnTo>
                <a:lnTo>
                  <a:pt x="344703" y="50622"/>
                </a:lnTo>
                <a:lnTo>
                  <a:pt x="350494" y="55892"/>
                </a:lnTo>
                <a:lnTo>
                  <a:pt x="358317" y="58013"/>
                </a:lnTo>
                <a:lnTo>
                  <a:pt x="368160" y="56896"/>
                </a:lnTo>
                <a:lnTo>
                  <a:pt x="399021" y="50126"/>
                </a:lnTo>
                <a:lnTo>
                  <a:pt x="430123" y="45605"/>
                </a:lnTo>
                <a:lnTo>
                  <a:pt x="461454" y="43395"/>
                </a:lnTo>
                <a:lnTo>
                  <a:pt x="493052" y="43561"/>
                </a:lnTo>
                <a:lnTo>
                  <a:pt x="498690" y="43802"/>
                </a:lnTo>
                <a:lnTo>
                  <a:pt x="509943" y="44881"/>
                </a:lnTo>
                <a:lnTo>
                  <a:pt x="509943" y="341058"/>
                </a:lnTo>
                <a:lnTo>
                  <a:pt x="480644" y="338861"/>
                </a:lnTo>
                <a:lnTo>
                  <a:pt x="456120" y="338709"/>
                </a:lnTo>
                <a:lnTo>
                  <a:pt x="407225" y="343077"/>
                </a:lnTo>
                <a:lnTo>
                  <a:pt x="342392" y="357898"/>
                </a:lnTo>
                <a:lnTo>
                  <a:pt x="278041" y="383578"/>
                </a:lnTo>
                <a:lnTo>
                  <a:pt x="274142" y="383400"/>
                </a:lnTo>
                <a:lnTo>
                  <a:pt x="229895" y="365899"/>
                </a:lnTo>
                <a:lnTo>
                  <a:pt x="178777" y="349719"/>
                </a:lnTo>
                <a:lnTo>
                  <a:pt x="141122" y="342023"/>
                </a:lnTo>
                <a:lnTo>
                  <a:pt x="102895" y="338137"/>
                </a:lnTo>
                <a:lnTo>
                  <a:pt x="64046" y="338493"/>
                </a:lnTo>
                <a:lnTo>
                  <a:pt x="42506" y="340131"/>
                </a:lnTo>
                <a:lnTo>
                  <a:pt x="42926" y="45567"/>
                </a:lnTo>
                <a:lnTo>
                  <a:pt x="44310" y="43497"/>
                </a:lnTo>
                <a:lnTo>
                  <a:pt x="57086" y="43446"/>
                </a:lnTo>
                <a:lnTo>
                  <a:pt x="64592" y="42456"/>
                </a:lnTo>
                <a:lnTo>
                  <a:pt x="117919" y="44119"/>
                </a:lnTo>
                <a:lnTo>
                  <a:pt x="162661" y="51079"/>
                </a:lnTo>
                <a:lnTo>
                  <a:pt x="206413" y="62839"/>
                </a:lnTo>
                <a:lnTo>
                  <a:pt x="249250" y="79082"/>
                </a:lnTo>
                <a:lnTo>
                  <a:pt x="255257" y="83464"/>
                </a:lnTo>
                <a:lnTo>
                  <a:pt x="255143" y="320217"/>
                </a:lnTo>
                <a:lnTo>
                  <a:pt x="256781" y="329819"/>
                </a:lnTo>
                <a:lnTo>
                  <a:pt x="296240" y="331101"/>
                </a:lnTo>
                <a:lnTo>
                  <a:pt x="297713" y="71170"/>
                </a:lnTo>
                <a:lnTo>
                  <a:pt x="296773" y="63512"/>
                </a:lnTo>
                <a:lnTo>
                  <a:pt x="230632" y="26073"/>
                </a:lnTo>
                <a:lnTo>
                  <a:pt x="176796" y="10312"/>
                </a:lnTo>
                <a:lnTo>
                  <a:pt x="121475" y="1371"/>
                </a:lnTo>
                <a:lnTo>
                  <a:pt x="64541" y="0"/>
                </a:lnTo>
                <a:lnTo>
                  <a:pt x="52679" y="838"/>
                </a:lnTo>
                <a:lnTo>
                  <a:pt x="9029" y="9829"/>
                </a:lnTo>
                <a:lnTo>
                  <a:pt x="0" y="31051"/>
                </a:lnTo>
                <a:lnTo>
                  <a:pt x="0" y="361886"/>
                </a:lnTo>
                <a:lnTo>
                  <a:pt x="2032" y="374167"/>
                </a:lnTo>
                <a:lnTo>
                  <a:pt x="7886" y="382447"/>
                </a:lnTo>
                <a:lnTo>
                  <a:pt x="17259" y="386473"/>
                </a:lnTo>
                <a:lnTo>
                  <a:pt x="29806" y="385965"/>
                </a:lnTo>
                <a:lnTo>
                  <a:pt x="61849" y="381368"/>
                </a:lnTo>
                <a:lnTo>
                  <a:pt x="93814" y="380428"/>
                </a:lnTo>
                <a:lnTo>
                  <a:pt x="157556" y="388340"/>
                </a:lnTo>
                <a:lnTo>
                  <a:pt x="208153" y="402856"/>
                </a:lnTo>
                <a:lnTo>
                  <a:pt x="256908" y="422706"/>
                </a:lnTo>
                <a:lnTo>
                  <a:pt x="266598" y="426148"/>
                </a:lnTo>
                <a:lnTo>
                  <a:pt x="276263" y="427431"/>
                </a:lnTo>
                <a:lnTo>
                  <a:pt x="286067" y="426326"/>
                </a:lnTo>
                <a:lnTo>
                  <a:pt x="296164" y="422605"/>
                </a:lnTo>
                <a:lnTo>
                  <a:pt x="333362" y="406387"/>
                </a:lnTo>
                <a:lnTo>
                  <a:pt x="371640" y="394144"/>
                </a:lnTo>
                <a:lnTo>
                  <a:pt x="411022" y="385978"/>
                </a:lnTo>
                <a:lnTo>
                  <a:pt x="451497" y="382016"/>
                </a:lnTo>
                <a:lnTo>
                  <a:pt x="469290" y="381622"/>
                </a:lnTo>
                <a:lnTo>
                  <a:pt x="487006" y="382104"/>
                </a:lnTo>
                <a:lnTo>
                  <a:pt x="504659" y="383578"/>
                </a:lnTo>
                <a:lnTo>
                  <a:pt x="522236" y="386156"/>
                </a:lnTo>
                <a:lnTo>
                  <a:pt x="536168" y="385953"/>
                </a:lnTo>
                <a:lnTo>
                  <a:pt x="545769" y="380542"/>
                </a:lnTo>
                <a:lnTo>
                  <a:pt x="551307" y="371462"/>
                </a:lnTo>
                <a:lnTo>
                  <a:pt x="553059" y="360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6" name="object 26"/>
          <p:cNvSpPr txBox="1"/>
          <p:nvPr/>
        </p:nvSpPr>
        <p:spPr>
          <a:xfrm>
            <a:off x="94528" y="1501572"/>
            <a:ext cx="108491" cy="3279825"/>
          </a:xfrm>
          <a:prstGeom prst="rect">
            <a:avLst/>
          </a:prstGeom>
        </p:spPr>
        <p:txBody>
          <a:bodyPr vert="vert270" wrap="square" lIns="0" tIns="1155" rIns="0" bIns="0" rtlCol="0">
            <a:spAutoFit/>
          </a:bodyPr>
          <a:lstStyle/>
          <a:p>
            <a:pPr marL="5776">
              <a:spcBef>
                <a:spcPts val="9"/>
              </a:spcBef>
            </a:pPr>
            <a:r>
              <a:rPr sz="705" dirty="0">
                <a:solidFill>
                  <a:srgbClr val="FFFFFF"/>
                </a:solidFill>
                <a:latin typeface="Gill Sans MT"/>
                <a:cs typeface="Gill Sans MT"/>
              </a:rPr>
              <a:t>Materiale</a:t>
            </a:r>
            <a:r>
              <a:rPr sz="705" spc="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dirty="0">
                <a:solidFill>
                  <a:srgbClr val="FFFFFF"/>
                </a:solidFill>
                <a:latin typeface="Gill Sans MT"/>
                <a:cs typeface="Gill Sans MT"/>
              </a:rPr>
              <a:t>destinato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23" dirty="0">
                <a:solidFill>
                  <a:srgbClr val="FFFFFF"/>
                </a:solidFill>
                <a:latin typeface="Gill Sans MT"/>
                <a:cs typeface="Gill Sans MT"/>
              </a:rPr>
              <a:t>ai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39" dirty="0">
                <a:solidFill>
                  <a:srgbClr val="FFFFFF"/>
                </a:solidFill>
                <a:latin typeface="Gill Sans MT"/>
                <a:cs typeface="Gill Sans MT"/>
              </a:rPr>
              <a:t>Sigg.</a:t>
            </a:r>
            <a:r>
              <a:rPr sz="705" spc="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dirty="0">
                <a:solidFill>
                  <a:srgbClr val="FFFFFF"/>
                </a:solidFill>
                <a:latin typeface="Gill Sans MT"/>
                <a:cs typeface="Gill Sans MT"/>
              </a:rPr>
              <a:t>Medici/Farmacisti,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dirty="0">
                <a:solidFill>
                  <a:srgbClr val="FFFFFF"/>
                </a:solidFill>
                <a:latin typeface="Gill Sans MT"/>
                <a:cs typeface="Gill Sans MT"/>
              </a:rPr>
              <a:t>non</a:t>
            </a:r>
            <a:r>
              <a:rPr sz="705" spc="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dirty="0">
                <a:solidFill>
                  <a:srgbClr val="FFFFFF"/>
                </a:solidFill>
                <a:latin typeface="Gill Sans MT"/>
                <a:cs typeface="Gill Sans MT"/>
              </a:rPr>
              <a:t>distribuibile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3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-9" dirty="0">
                <a:solidFill>
                  <a:srgbClr val="FFFFFF"/>
                </a:solidFill>
                <a:latin typeface="Gill Sans MT"/>
                <a:cs typeface="Gill Sans MT"/>
              </a:rPr>
              <a:t>terzi.</a:t>
            </a:r>
            <a:r>
              <a:rPr sz="705" spc="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-25" dirty="0">
                <a:solidFill>
                  <a:srgbClr val="FFFFFF"/>
                </a:solidFill>
                <a:latin typeface="Gill Sans MT"/>
                <a:cs typeface="Gill Sans MT"/>
              </a:rPr>
              <a:t>Non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16" dirty="0">
                <a:solidFill>
                  <a:srgbClr val="FFFFFF"/>
                </a:solidFill>
                <a:latin typeface="Gill Sans MT"/>
                <a:cs typeface="Gill Sans MT"/>
              </a:rPr>
              <a:t>Pubblicabile.</a:t>
            </a:r>
            <a:endParaRPr sz="705">
              <a:latin typeface="Gill Sans MT"/>
              <a:cs typeface="Gill Sans MT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ADC9353-3576-A871-94D1-42D30A8297AA}"/>
              </a:ext>
            </a:extLst>
          </p:cNvPr>
          <p:cNvSpPr txBox="1"/>
          <p:nvPr/>
        </p:nvSpPr>
        <p:spPr>
          <a:xfrm>
            <a:off x="251520" y="59029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CICLOPIROXOLAMINA E PIROCTONE OLAMINA</a:t>
            </a:r>
          </a:p>
        </p:txBody>
      </p:sp>
      <p:sp>
        <p:nvSpPr>
          <p:cNvPr id="2" name="AutoShape 2" descr="KELUAL DS CREMA 40ML DUCRAY | Farmasave.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929" y="4686218"/>
            <a:ext cx="2602692" cy="2171782"/>
          </a:xfrm>
          <a:prstGeom prst="rect">
            <a:avLst/>
          </a:prstGeom>
        </p:spPr>
      </p:pic>
      <p:pic>
        <p:nvPicPr>
          <p:cNvPr id="2052" name="Picture 4" descr="Kelual DS shampoo trattante contro la forfora severa 100m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07646"/>
            <a:ext cx="1166698" cy="15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1206"/>
            <a:ext cx="2843420" cy="6235592"/>
            <a:chOff x="0" y="8"/>
            <a:chExt cx="6251575" cy="13709641"/>
          </a:xfrm>
        </p:grpSpPr>
        <p:sp>
          <p:nvSpPr>
            <p:cNvPr id="3" name="object 3"/>
            <p:cNvSpPr/>
            <p:nvPr/>
          </p:nvSpPr>
          <p:spPr>
            <a:xfrm>
              <a:off x="0" y="674475"/>
              <a:ext cx="6251575" cy="1066165"/>
            </a:xfrm>
            <a:custGeom>
              <a:avLst/>
              <a:gdLst/>
              <a:ahLst/>
              <a:cxnLst/>
              <a:rect l="l" t="t" r="r" b="b"/>
              <a:pathLst>
                <a:path w="6251575" h="1066164">
                  <a:moveTo>
                    <a:pt x="6251560" y="0"/>
                  </a:moveTo>
                  <a:lnTo>
                    <a:pt x="0" y="0"/>
                  </a:lnTo>
                  <a:lnTo>
                    <a:pt x="0" y="1065536"/>
                  </a:lnTo>
                  <a:lnTo>
                    <a:pt x="5854995" y="1065536"/>
                  </a:lnTo>
                  <a:lnTo>
                    <a:pt x="6251560" y="0"/>
                  </a:lnTo>
                  <a:close/>
                </a:path>
              </a:pathLst>
            </a:custGeom>
            <a:solidFill>
              <a:srgbClr val="38769C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" name="object 4"/>
            <p:cNvSpPr/>
            <p:nvPr/>
          </p:nvSpPr>
          <p:spPr>
            <a:xfrm>
              <a:off x="5237005" y="918243"/>
              <a:ext cx="424180" cy="450215"/>
            </a:xfrm>
            <a:custGeom>
              <a:avLst/>
              <a:gdLst/>
              <a:ahLst/>
              <a:cxnLst/>
              <a:rect l="l" t="t" r="r" b="b"/>
              <a:pathLst>
                <a:path w="424179" h="450215">
                  <a:moveTo>
                    <a:pt x="423825" y="0"/>
                  </a:moveTo>
                  <a:lnTo>
                    <a:pt x="366831" y="0"/>
                  </a:lnTo>
                  <a:lnTo>
                    <a:pt x="350926" y="26692"/>
                  </a:lnTo>
                  <a:lnTo>
                    <a:pt x="323425" y="68891"/>
                  </a:lnTo>
                  <a:lnTo>
                    <a:pt x="253832" y="172769"/>
                  </a:lnTo>
                  <a:lnTo>
                    <a:pt x="221842" y="220929"/>
                  </a:lnTo>
                  <a:lnTo>
                    <a:pt x="107284" y="41523"/>
                  </a:lnTo>
                  <a:lnTo>
                    <a:pt x="95394" y="24674"/>
                  </a:lnTo>
                  <a:lnTo>
                    <a:pt x="82329" y="12286"/>
                  </a:lnTo>
                  <a:lnTo>
                    <a:pt x="66634" y="4545"/>
                  </a:lnTo>
                  <a:lnTo>
                    <a:pt x="46853" y="1639"/>
                  </a:lnTo>
                  <a:lnTo>
                    <a:pt x="0" y="1639"/>
                  </a:lnTo>
                  <a:lnTo>
                    <a:pt x="80078" y="117536"/>
                  </a:lnTo>
                  <a:lnTo>
                    <a:pt x="125666" y="184005"/>
                  </a:lnTo>
                  <a:lnTo>
                    <a:pt x="153771" y="226100"/>
                  </a:lnTo>
                  <a:lnTo>
                    <a:pt x="181398" y="268872"/>
                  </a:lnTo>
                  <a:lnTo>
                    <a:pt x="181553" y="301710"/>
                  </a:lnTo>
                  <a:lnTo>
                    <a:pt x="181292" y="353489"/>
                  </a:lnTo>
                  <a:lnTo>
                    <a:pt x="179526" y="408240"/>
                  </a:lnTo>
                  <a:lnTo>
                    <a:pt x="175164" y="449996"/>
                  </a:lnTo>
                  <a:lnTo>
                    <a:pt x="248994" y="449996"/>
                  </a:lnTo>
                  <a:lnTo>
                    <a:pt x="246034" y="419516"/>
                  </a:lnTo>
                  <a:lnTo>
                    <a:pt x="243941" y="368244"/>
                  </a:lnTo>
                  <a:lnTo>
                    <a:pt x="242867" y="309359"/>
                  </a:lnTo>
                  <a:lnTo>
                    <a:pt x="242967" y="256042"/>
                  </a:lnTo>
                  <a:lnTo>
                    <a:pt x="358474" y="92026"/>
                  </a:lnTo>
                  <a:lnTo>
                    <a:pt x="423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" name="object 5"/>
            <p:cNvSpPr/>
            <p:nvPr/>
          </p:nvSpPr>
          <p:spPr>
            <a:xfrm>
              <a:off x="5237005" y="918243"/>
              <a:ext cx="424180" cy="450215"/>
            </a:xfrm>
            <a:custGeom>
              <a:avLst/>
              <a:gdLst/>
              <a:ahLst/>
              <a:cxnLst/>
              <a:rect l="l" t="t" r="r" b="b"/>
              <a:pathLst>
                <a:path w="424179" h="450215">
                  <a:moveTo>
                    <a:pt x="242967" y="256042"/>
                  </a:moveTo>
                  <a:lnTo>
                    <a:pt x="283802" y="197935"/>
                  </a:lnTo>
                  <a:lnTo>
                    <a:pt x="319606" y="147100"/>
                  </a:lnTo>
                  <a:lnTo>
                    <a:pt x="358474" y="92026"/>
                  </a:lnTo>
                  <a:lnTo>
                    <a:pt x="395012" y="40422"/>
                  </a:lnTo>
                  <a:lnTo>
                    <a:pt x="423825" y="0"/>
                  </a:lnTo>
                  <a:lnTo>
                    <a:pt x="366831" y="0"/>
                  </a:lnTo>
                  <a:lnTo>
                    <a:pt x="350926" y="26692"/>
                  </a:lnTo>
                  <a:lnTo>
                    <a:pt x="323425" y="68891"/>
                  </a:lnTo>
                  <a:lnTo>
                    <a:pt x="289377" y="119836"/>
                  </a:lnTo>
                  <a:lnTo>
                    <a:pt x="253832" y="172769"/>
                  </a:lnTo>
                  <a:lnTo>
                    <a:pt x="221842" y="220929"/>
                  </a:lnTo>
                  <a:lnTo>
                    <a:pt x="107284" y="41523"/>
                  </a:lnTo>
                  <a:lnTo>
                    <a:pt x="82329" y="12286"/>
                  </a:lnTo>
                  <a:lnTo>
                    <a:pt x="46853" y="1639"/>
                  </a:lnTo>
                  <a:lnTo>
                    <a:pt x="0" y="1639"/>
                  </a:lnTo>
                  <a:lnTo>
                    <a:pt x="80078" y="117536"/>
                  </a:lnTo>
                  <a:lnTo>
                    <a:pt x="125666" y="184005"/>
                  </a:lnTo>
                  <a:lnTo>
                    <a:pt x="153771" y="226100"/>
                  </a:lnTo>
                  <a:lnTo>
                    <a:pt x="181398" y="268872"/>
                  </a:lnTo>
                  <a:lnTo>
                    <a:pt x="181553" y="301710"/>
                  </a:lnTo>
                  <a:lnTo>
                    <a:pt x="181292" y="353489"/>
                  </a:lnTo>
                  <a:lnTo>
                    <a:pt x="179526" y="408240"/>
                  </a:lnTo>
                  <a:lnTo>
                    <a:pt x="175164" y="449996"/>
                  </a:lnTo>
                  <a:lnTo>
                    <a:pt x="248994" y="449996"/>
                  </a:lnTo>
                  <a:lnTo>
                    <a:pt x="246034" y="419516"/>
                  </a:lnTo>
                  <a:lnTo>
                    <a:pt x="243941" y="368244"/>
                  </a:lnTo>
                  <a:lnTo>
                    <a:pt x="242867" y="309359"/>
                  </a:lnTo>
                  <a:lnTo>
                    <a:pt x="242967" y="25604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6" name="object 6"/>
            <p:cNvSpPr/>
            <p:nvPr/>
          </p:nvSpPr>
          <p:spPr>
            <a:xfrm>
              <a:off x="3539708" y="916491"/>
              <a:ext cx="427355" cy="462280"/>
            </a:xfrm>
            <a:custGeom>
              <a:avLst/>
              <a:gdLst/>
              <a:ahLst/>
              <a:cxnLst/>
              <a:rect l="l" t="t" r="r" b="b"/>
              <a:pathLst>
                <a:path w="427354" h="462280">
                  <a:moveTo>
                    <a:pt x="28379" y="0"/>
                  </a:moveTo>
                  <a:lnTo>
                    <a:pt x="0" y="0"/>
                  </a:lnTo>
                  <a:lnTo>
                    <a:pt x="546" y="23163"/>
                  </a:lnTo>
                  <a:lnTo>
                    <a:pt x="1042" y="65997"/>
                  </a:lnTo>
                  <a:lnTo>
                    <a:pt x="1716" y="195145"/>
                  </a:lnTo>
                  <a:lnTo>
                    <a:pt x="1816" y="273692"/>
                  </a:lnTo>
                  <a:lnTo>
                    <a:pt x="6548" y="326736"/>
                  </a:lnTo>
                  <a:lnTo>
                    <a:pt x="20516" y="370207"/>
                  </a:lnTo>
                  <a:lnTo>
                    <a:pt x="43373" y="404619"/>
                  </a:lnTo>
                  <a:lnTo>
                    <a:pt x="74776" y="430488"/>
                  </a:lnTo>
                  <a:lnTo>
                    <a:pt x="114379" y="448328"/>
                  </a:lnTo>
                  <a:lnTo>
                    <a:pt x="161837" y="458654"/>
                  </a:lnTo>
                  <a:lnTo>
                    <a:pt x="216806" y="461982"/>
                  </a:lnTo>
                  <a:lnTo>
                    <a:pt x="271350" y="457111"/>
                  </a:lnTo>
                  <a:lnTo>
                    <a:pt x="317755" y="443066"/>
                  </a:lnTo>
                  <a:lnTo>
                    <a:pt x="355928" y="420759"/>
                  </a:lnTo>
                  <a:lnTo>
                    <a:pt x="385779" y="391102"/>
                  </a:lnTo>
                  <a:lnTo>
                    <a:pt x="407214" y="355009"/>
                  </a:lnTo>
                  <a:lnTo>
                    <a:pt x="420143" y="313392"/>
                  </a:lnTo>
                  <a:lnTo>
                    <a:pt x="424473" y="267164"/>
                  </a:lnTo>
                  <a:lnTo>
                    <a:pt x="424802" y="231802"/>
                  </a:lnTo>
                  <a:lnTo>
                    <a:pt x="426324" y="128814"/>
                  </a:lnTo>
                  <a:lnTo>
                    <a:pt x="426775" y="66652"/>
                  </a:lnTo>
                  <a:lnTo>
                    <a:pt x="426524" y="1020"/>
                  </a:lnTo>
                  <a:lnTo>
                    <a:pt x="378493" y="1020"/>
                  </a:lnTo>
                  <a:lnTo>
                    <a:pt x="381540" y="50457"/>
                  </a:lnTo>
                  <a:lnTo>
                    <a:pt x="383105" y="87446"/>
                  </a:lnTo>
                  <a:lnTo>
                    <a:pt x="383682" y="130443"/>
                  </a:lnTo>
                  <a:lnTo>
                    <a:pt x="383764" y="197909"/>
                  </a:lnTo>
                  <a:lnTo>
                    <a:pt x="383162" y="240833"/>
                  </a:lnTo>
                  <a:lnTo>
                    <a:pt x="380300" y="282766"/>
                  </a:lnTo>
                  <a:lnTo>
                    <a:pt x="373598" y="322250"/>
                  </a:lnTo>
                  <a:lnTo>
                    <a:pt x="342344" y="388034"/>
                  </a:lnTo>
                  <a:lnTo>
                    <a:pt x="276746" y="426517"/>
                  </a:lnTo>
                  <a:lnTo>
                    <a:pt x="227113" y="431874"/>
                  </a:lnTo>
                  <a:lnTo>
                    <a:pt x="163544" y="423374"/>
                  </a:lnTo>
                  <a:lnTo>
                    <a:pt x="119538" y="401135"/>
                  </a:lnTo>
                  <a:lnTo>
                    <a:pt x="91527" y="370052"/>
                  </a:lnTo>
                  <a:lnTo>
                    <a:pt x="75939" y="335016"/>
                  </a:lnTo>
                  <a:lnTo>
                    <a:pt x="67753" y="272661"/>
                  </a:lnTo>
                  <a:lnTo>
                    <a:pt x="68198" y="181619"/>
                  </a:lnTo>
                  <a:lnTo>
                    <a:pt x="69343" y="46117"/>
                  </a:lnTo>
                  <a:lnTo>
                    <a:pt x="65041" y="25046"/>
                  </a:lnTo>
                  <a:lnTo>
                    <a:pt x="54456" y="10734"/>
                  </a:lnTo>
                  <a:lnTo>
                    <a:pt x="41074" y="2584"/>
                  </a:lnTo>
                  <a:lnTo>
                    <a:pt x="2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" name="object 7"/>
            <p:cNvSpPr/>
            <p:nvPr/>
          </p:nvSpPr>
          <p:spPr>
            <a:xfrm>
              <a:off x="3539708" y="916491"/>
              <a:ext cx="427355" cy="462280"/>
            </a:xfrm>
            <a:custGeom>
              <a:avLst/>
              <a:gdLst/>
              <a:ahLst/>
              <a:cxnLst/>
              <a:rect l="l" t="t" r="r" b="b"/>
              <a:pathLst>
                <a:path w="427354" h="462280">
                  <a:moveTo>
                    <a:pt x="426524" y="1020"/>
                  </a:moveTo>
                  <a:lnTo>
                    <a:pt x="378493" y="1020"/>
                  </a:lnTo>
                  <a:lnTo>
                    <a:pt x="381540" y="50457"/>
                  </a:lnTo>
                  <a:lnTo>
                    <a:pt x="383105" y="87446"/>
                  </a:lnTo>
                  <a:lnTo>
                    <a:pt x="383682" y="130443"/>
                  </a:lnTo>
                  <a:lnTo>
                    <a:pt x="383764" y="197909"/>
                  </a:lnTo>
                  <a:lnTo>
                    <a:pt x="383162" y="240833"/>
                  </a:lnTo>
                  <a:lnTo>
                    <a:pt x="380300" y="282766"/>
                  </a:lnTo>
                  <a:lnTo>
                    <a:pt x="373598" y="322250"/>
                  </a:lnTo>
                  <a:lnTo>
                    <a:pt x="342344" y="388034"/>
                  </a:lnTo>
                  <a:lnTo>
                    <a:pt x="276746" y="426517"/>
                  </a:lnTo>
                  <a:lnTo>
                    <a:pt x="227113" y="431874"/>
                  </a:lnTo>
                  <a:lnTo>
                    <a:pt x="163544" y="423374"/>
                  </a:lnTo>
                  <a:lnTo>
                    <a:pt x="119538" y="401135"/>
                  </a:lnTo>
                  <a:lnTo>
                    <a:pt x="91527" y="370052"/>
                  </a:lnTo>
                  <a:lnTo>
                    <a:pt x="75939" y="335016"/>
                  </a:lnTo>
                  <a:lnTo>
                    <a:pt x="67753" y="272661"/>
                  </a:lnTo>
                  <a:lnTo>
                    <a:pt x="67870" y="234167"/>
                  </a:lnTo>
                  <a:lnTo>
                    <a:pt x="68198" y="181619"/>
                  </a:lnTo>
                  <a:lnTo>
                    <a:pt x="68701" y="118792"/>
                  </a:lnTo>
                  <a:lnTo>
                    <a:pt x="69343" y="49465"/>
                  </a:lnTo>
                  <a:lnTo>
                    <a:pt x="69343" y="46117"/>
                  </a:lnTo>
                  <a:lnTo>
                    <a:pt x="65041" y="25046"/>
                  </a:lnTo>
                  <a:lnTo>
                    <a:pt x="54456" y="10734"/>
                  </a:lnTo>
                  <a:lnTo>
                    <a:pt x="41074" y="2584"/>
                  </a:lnTo>
                  <a:lnTo>
                    <a:pt x="28379" y="0"/>
                  </a:lnTo>
                  <a:lnTo>
                    <a:pt x="0" y="0"/>
                  </a:lnTo>
                  <a:lnTo>
                    <a:pt x="546" y="23163"/>
                  </a:lnTo>
                  <a:lnTo>
                    <a:pt x="1042" y="65997"/>
                  </a:lnTo>
                  <a:lnTo>
                    <a:pt x="1445" y="124619"/>
                  </a:lnTo>
                  <a:lnTo>
                    <a:pt x="1716" y="195145"/>
                  </a:lnTo>
                  <a:lnTo>
                    <a:pt x="1816" y="273692"/>
                  </a:lnTo>
                  <a:lnTo>
                    <a:pt x="6548" y="326736"/>
                  </a:lnTo>
                  <a:lnTo>
                    <a:pt x="20516" y="370207"/>
                  </a:lnTo>
                  <a:lnTo>
                    <a:pt x="43373" y="404619"/>
                  </a:lnTo>
                  <a:lnTo>
                    <a:pt x="74776" y="430488"/>
                  </a:lnTo>
                  <a:lnTo>
                    <a:pt x="114379" y="448328"/>
                  </a:lnTo>
                  <a:lnTo>
                    <a:pt x="161837" y="458654"/>
                  </a:lnTo>
                  <a:lnTo>
                    <a:pt x="216806" y="461982"/>
                  </a:lnTo>
                  <a:lnTo>
                    <a:pt x="271350" y="457111"/>
                  </a:lnTo>
                  <a:lnTo>
                    <a:pt x="317755" y="443066"/>
                  </a:lnTo>
                  <a:lnTo>
                    <a:pt x="355928" y="420759"/>
                  </a:lnTo>
                  <a:lnTo>
                    <a:pt x="385779" y="391102"/>
                  </a:lnTo>
                  <a:lnTo>
                    <a:pt x="407214" y="355009"/>
                  </a:lnTo>
                  <a:lnTo>
                    <a:pt x="420143" y="313392"/>
                  </a:lnTo>
                  <a:lnTo>
                    <a:pt x="424473" y="267164"/>
                  </a:lnTo>
                  <a:lnTo>
                    <a:pt x="424802" y="231802"/>
                  </a:lnTo>
                  <a:lnTo>
                    <a:pt x="425543" y="184775"/>
                  </a:lnTo>
                  <a:lnTo>
                    <a:pt x="426324" y="128814"/>
                  </a:lnTo>
                  <a:lnTo>
                    <a:pt x="426775" y="66652"/>
                  </a:lnTo>
                  <a:lnTo>
                    <a:pt x="426524" y="102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8" name="object 8"/>
            <p:cNvSpPr/>
            <p:nvPr/>
          </p:nvSpPr>
          <p:spPr>
            <a:xfrm>
              <a:off x="4018863" y="907101"/>
              <a:ext cx="407034" cy="473075"/>
            </a:xfrm>
            <a:custGeom>
              <a:avLst/>
              <a:gdLst/>
              <a:ahLst/>
              <a:cxnLst/>
              <a:rect l="l" t="t" r="r" b="b"/>
              <a:pathLst>
                <a:path w="407035" h="473075">
                  <a:moveTo>
                    <a:pt x="256661" y="0"/>
                  </a:moveTo>
                  <a:lnTo>
                    <a:pt x="195627" y="4045"/>
                  </a:lnTo>
                  <a:lnTo>
                    <a:pt x="158553" y="12897"/>
                  </a:lnTo>
                  <a:lnTo>
                    <a:pt x="120403" y="27973"/>
                  </a:lnTo>
                  <a:lnTo>
                    <a:pt x="83648" y="50525"/>
                  </a:lnTo>
                  <a:lnTo>
                    <a:pt x="50759" y="81808"/>
                  </a:lnTo>
                  <a:lnTo>
                    <a:pt x="24207" y="123074"/>
                  </a:lnTo>
                  <a:lnTo>
                    <a:pt x="6463" y="175578"/>
                  </a:lnTo>
                  <a:lnTo>
                    <a:pt x="0" y="240571"/>
                  </a:lnTo>
                  <a:lnTo>
                    <a:pt x="5482" y="299398"/>
                  </a:lnTo>
                  <a:lnTo>
                    <a:pt x="20690" y="347738"/>
                  </a:lnTo>
                  <a:lnTo>
                    <a:pt x="43764" y="386545"/>
                  </a:lnTo>
                  <a:lnTo>
                    <a:pt x="72842" y="416771"/>
                  </a:lnTo>
                  <a:lnTo>
                    <a:pt x="106065" y="439366"/>
                  </a:lnTo>
                  <a:lnTo>
                    <a:pt x="141573" y="455283"/>
                  </a:lnTo>
                  <a:lnTo>
                    <a:pt x="212002" y="470891"/>
                  </a:lnTo>
                  <a:lnTo>
                    <a:pt x="243202" y="472485"/>
                  </a:lnTo>
                  <a:lnTo>
                    <a:pt x="305249" y="466430"/>
                  </a:lnTo>
                  <a:lnTo>
                    <a:pt x="357468" y="453107"/>
                  </a:lnTo>
                  <a:lnTo>
                    <a:pt x="393480" y="439785"/>
                  </a:lnTo>
                  <a:lnTo>
                    <a:pt x="406901" y="433730"/>
                  </a:lnTo>
                  <a:lnTo>
                    <a:pt x="406901" y="430323"/>
                  </a:lnTo>
                  <a:lnTo>
                    <a:pt x="395328" y="383833"/>
                  </a:lnTo>
                  <a:lnTo>
                    <a:pt x="369400" y="408380"/>
                  </a:lnTo>
                  <a:lnTo>
                    <a:pt x="338438" y="429077"/>
                  </a:lnTo>
                  <a:lnTo>
                    <a:pt x="300468" y="443368"/>
                  </a:lnTo>
                  <a:lnTo>
                    <a:pt x="253519" y="448700"/>
                  </a:lnTo>
                  <a:lnTo>
                    <a:pt x="220981" y="445703"/>
                  </a:lnTo>
                  <a:lnTo>
                    <a:pt x="151403" y="417680"/>
                  </a:lnTo>
                  <a:lnTo>
                    <a:pt x="119761" y="389959"/>
                  </a:lnTo>
                  <a:lnTo>
                    <a:pt x="93818" y="351299"/>
                  </a:lnTo>
                  <a:lnTo>
                    <a:pt x="76272" y="300352"/>
                  </a:lnTo>
                  <a:lnTo>
                    <a:pt x="69824" y="235771"/>
                  </a:lnTo>
                  <a:lnTo>
                    <a:pt x="73176" y="187050"/>
                  </a:lnTo>
                  <a:lnTo>
                    <a:pt x="83357" y="142482"/>
                  </a:lnTo>
                  <a:lnTo>
                    <a:pt x="100552" y="103286"/>
                  </a:lnTo>
                  <a:lnTo>
                    <a:pt x="124948" y="70679"/>
                  </a:lnTo>
                  <a:lnTo>
                    <a:pt x="156731" y="45881"/>
                  </a:lnTo>
                  <a:lnTo>
                    <a:pt x="196087" y="30108"/>
                  </a:lnTo>
                  <a:lnTo>
                    <a:pt x="243202" y="24580"/>
                  </a:lnTo>
                  <a:lnTo>
                    <a:pt x="280016" y="28321"/>
                  </a:lnTo>
                  <a:lnTo>
                    <a:pt x="315594" y="39870"/>
                  </a:lnTo>
                  <a:lnTo>
                    <a:pt x="348425" y="59719"/>
                  </a:lnTo>
                  <a:lnTo>
                    <a:pt x="377000" y="88357"/>
                  </a:lnTo>
                  <a:lnTo>
                    <a:pt x="392599" y="24894"/>
                  </a:lnTo>
                  <a:lnTo>
                    <a:pt x="358594" y="14678"/>
                  </a:lnTo>
                  <a:lnTo>
                    <a:pt x="324604" y="7407"/>
                  </a:lnTo>
                  <a:lnTo>
                    <a:pt x="290627" y="2657"/>
                  </a:lnTo>
                  <a:lnTo>
                    <a:pt x="2566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9" name="object 9"/>
            <p:cNvSpPr/>
            <p:nvPr/>
          </p:nvSpPr>
          <p:spPr>
            <a:xfrm>
              <a:off x="4018863" y="907101"/>
              <a:ext cx="407034" cy="473075"/>
            </a:xfrm>
            <a:custGeom>
              <a:avLst/>
              <a:gdLst/>
              <a:ahLst/>
              <a:cxnLst/>
              <a:rect l="l" t="t" r="r" b="b"/>
              <a:pathLst>
                <a:path w="407035" h="473075">
                  <a:moveTo>
                    <a:pt x="395328" y="383833"/>
                  </a:moveTo>
                  <a:lnTo>
                    <a:pt x="369400" y="408380"/>
                  </a:lnTo>
                  <a:lnTo>
                    <a:pt x="338438" y="429077"/>
                  </a:lnTo>
                  <a:lnTo>
                    <a:pt x="300468" y="443368"/>
                  </a:lnTo>
                  <a:lnTo>
                    <a:pt x="253519" y="448700"/>
                  </a:lnTo>
                  <a:lnTo>
                    <a:pt x="220981" y="445703"/>
                  </a:lnTo>
                  <a:lnTo>
                    <a:pt x="151403" y="417680"/>
                  </a:lnTo>
                  <a:lnTo>
                    <a:pt x="119761" y="389959"/>
                  </a:lnTo>
                  <a:lnTo>
                    <a:pt x="93818" y="351299"/>
                  </a:lnTo>
                  <a:lnTo>
                    <a:pt x="76272" y="300352"/>
                  </a:lnTo>
                  <a:lnTo>
                    <a:pt x="69824" y="235771"/>
                  </a:lnTo>
                  <a:lnTo>
                    <a:pt x="73176" y="187050"/>
                  </a:lnTo>
                  <a:lnTo>
                    <a:pt x="83357" y="142482"/>
                  </a:lnTo>
                  <a:lnTo>
                    <a:pt x="100552" y="103286"/>
                  </a:lnTo>
                  <a:lnTo>
                    <a:pt x="124948" y="70679"/>
                  </a:lnTo>
                  <a:lnTo>
                    <a:pt x="156731" y="45881"/>
                  </a:lnTo>
                  <a:lnTo>
                    <a:pt x="196087" y="30108"/>
                  </a:lnTo>
                  <a:lnTo>
                    <a:pt x="243202" y="24580"/>
                  </a:lnTo>
                  <a:lnTo>
                    <a:pt x="280016" y="28321"/>
                  </a:lnTo>
                  <a:lnTo>
                    <a:pt x="315594" y="39870"/>
                  </a:lnTo>
                  <a:lnTo>
                    <a:pt x="348425" y="59719"/>
                  </a:lnTo>
                  <a:lnTo>
                    <a:pt x="377000" y="88357"/>
                  </a:lnTo>
                  <a:lnTo>
                    <a:pt x="392599" y="24894"/>
                  </a:lnTo>
                  <a:lnTo>
                    <a:pt x="358594" y="14678"/>
                  </a:lnTo>
                  <a:lnTo>
                    <a:pt x="324604" y="7407"/>
                  </a:lnTo>
                  <a:lnTo>
                    <a:pt x="290627" y="2657"/>
                  </a:lnTo>
                  <a:lnTo>
                    <a:pt x="256661" y="0"/>
                  </a:lnTo>
                  <a:lnTo>
                    <a:pt x="229153" y="164"/>
                  </a:lnTo>
                  <a:lnTo>
                    <a:pt x="158553" y="12897"/>
                  </a:lnTo>
                  <a:lnTo>
                    <a:pt x="120403" y="27973"/>
                  </a:lnTo>
                  <a:lnTo>
                    <a:pt x="83648" y="50525"/>
                  </a:lnTo>
                  <a:lnTo>
                    <a:pt x="50759" y="81808"/>
                  </a:lnTo>
                  <a:lnTo>
                    <a:pt x="24207" y="123074"/>
                  </a:lnTo>
                  <a:lnTo>
                    <a:pt x="6463" y="175578"/>
                  </a:lnTo>
                  <a:lnTo>
                    <a:pt x="0" y="240571"/>
                  </a:lnTo>
                  <a:lnTo>
                    <a:pt x="5482" y="299398"/>
                  </a:lnTo>
                  <a:lnTo>
                    <a:pt x="20690" y="347738"/>
                  </a:lnTo>
                  <a:lnTo>
                    <a:pt x="43764" y="386545"/>
                  </a:lnTo>
                  <a:lnTo>
                    <a:pt x="72842" y="416771"/>
                  </a:lnTo>
                  <a:lnTo>
                    <a:pt x="106065" y="439366"/>
                  </a:lnTo>
                  <a:lnTo>
                    <a:pt x="141573" y="455283"/>
                  </a:lnTo>
                  <a:lnTo>
                    <a:pt x="212002" y="470891"/>
                  </a:lnTo>
                  <a:lnTo>
                    <a:pt x="243202" y="472485"/>
                  </a:lnTo>
                  <a:lnTo>
                    <a:pt x="305249" y="466430"/>
                  </a:lnTo>
                  <a:lnTo>
                    <a:pt x="357468" y="453107"/>
                  </a:lnTo>
                  <a:lnTo>
                    <a:pt x="393480" y="439785"/>
                  </a:lnTo>
                  <a:lnTo>
                    <a:pt x="406901" y="433730"/>
                  </a:lnTo>
                  <a:lnTo>
                    <a:pt x="406901" y="430323"/>
                  </a:lnTo>
                  <a:lnTo>
                    <a:pt x="395328" y="38383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0152" y="914755"/>
              <a:ext cx="368935" cy="455295"/>
            </a:xfrm>
            <a:custGeom>
              <a:avLst/>
              <a:gdLst/>
              <a:ahLst/>
              <a:cxnLst/>
              <a:rect l="l" t="t" r="r" b="b"/>
              <a:pathLst>
                <a:path w="368935" h="455294">
                  <a:moveTo>
                    <a:pt x="216364" y="298084"/>
                  </a:moveTo>
                  <a:lnTo>
                    <a:pt x="133097" y="298084"/>
                  </a:lnTo>
                  <a:lnTo>
                    <a:pt x="147871" y="298624"/>
                  </a:lnTo>
                  <a:lnTo>
                    <a:pt x="161519" y="300079"/>
                  </a:lnTo>
                  <a:lnTo>
                    <a:pt x="247849" y="410796"/>
                  </a:lnTo>
                  <a:lnTo>
                    <a:pt x="276744" y="440927"/>
                  </a:lnTo>
                  <a:lnTo>
                    <a:pt x="321397" y="454982"/>
                  </a:lnTo>
                  <a:lnTo>
                    <a:pt x="312323" y="454982"/>
                  </a:lnTo>
                  <a:lnTo>
                    <a:pt x="368440" y="454020"/>
                  </a:lnTo>
                  <a:lnTo>
                    <a:pt x="336516" y="424402"/>
                  </a:lnTo>
                  <a:lnTo>
                    <a:pt x="285536" y="371312"/>
                  </a:lnTo>
                  <a:lnTo>
                    <a:pt x="236440" y="318980"/>
                  </a:lnTo>
                  <a:lnTo>
                    <a:pt x="216364" y="298084"/>
                  </a:lnTo>
                  <a:close/>
                </a:path>
                <a:path w="368935" h="455294">
                  <a:moveTo>
                    <a:pt x="3416" y="0"/>
                  </a:moveTo>
                  <a:lnTo>
                    <a:pt x="4696" y="77996"/>
                  </a:lnTo>
                  <a:lnTo>
                    <a:pt x="5342" y="138578"/>
                  </a:lnTo>
                  <a:lnTo>
                    <a:pt x="5746" y="185714"/>
                  </a:lnTo>
                  <a:lnTo>
                    <a:pt x="5719" y="285368"/>
                  </a:lnTo>
                  <a:lnTo>
                    <a:pt x="4617" y="336892"/>
                  </a:lnTo>
                  <a:lnTo>
                    <a:pt x="2726" y="394108"/>
                  </a:lnTo>
                  <a:lnTo>
                    <a:pt x="35" y="452391"/>
                  </a:lnTo>
                  <a:lnTo>
                    <a:pt x="0" y="453156"/>
                  </a:lnTo>
                  <a:lnTo>
                    <a:pt x="69500" y="452391"/>
                  </a:lnTo>
                  <a:lnTo>
                    <a:pt x="67738" y="426267"/>
                  </a:lnTo>
                  <a:lnTo>
                    <a:pt x="65718" y="386270"/>
                  </a:lnTo>
                  <a:lnTo>
                    <a:pt x="64056" y="341122"/>
                  </a:lnTo>
                  <a:lnTo>
                    <a:pt x="63374" y="300079"/>
                  </a:lnTo>
                  <a:lnTo>
                    <a:pt x="63365" y="299549"/>
                  </a:lnTo>
                  <a:lnTo>
                    <a:pt x="107996" y="298408"/>
                  </a:lnTo>
                  <a:lnTo>
                    <a:pt x="133097" y="298084"/>
                  </a:lnTo>
                  <a:lnTo>
                    <a:pt x="216364" y="298084"/>
                  </a:lnTo>
                  <a:lnTo>
                    <a:pt x="210170" y="291637"/>
                  </a:lnTo>
                  <a:lnTo>
                    <a:pt x="250619" y="281452"/>
                  </a:lnTo>
                  <a:lnTo>
                    <a:pt x="268530" y="270168"/>
                  </a:lnTo>
                  <a:lnTo>
                    <a:pt x="141190" y="270168"/>
                  </a:lnTo>
                  <a:lnTo>
                    <a:pt x="115549" y="269527"/>
                  </a:lnTo>
                  <a:lnTo>
                    <a:pt x="93593" y="267875"/>
                  </a:lnTo>
                  <a:lnTo>
                    <a:pt x="77075" y="265711"/>
                  </a:lnTo>
                  <a:lnTo>
                    <a:pt x="76796" y="265711"/>
                  </a:lnTo>
                  <a:lnTo>
                    <a:pt x="64867" y="263159"/>
                  </a:lnTo>
                  <a:lnTo>
                    <a:pt x="64867" y="26317"/>
                  </a:lnTo>
                  <a:lnTo>
                    <a:pt x="81490" y="23474"/>
                  </a:lnTo>
                  <a:lnTo>
                    <a:pt x="94084" y="22014"/>
                  </a:lnTo>
                  <a:lnTo>
                    <a:pt x="108995" y="21476"/>
                  </a:lnTo>
                  <a:lnTo>
                    <a:pt x="264245" y="21476"/>
                  </a:lnTo>
                  <a:lnTo>
                    <a:pt x="232733" y="7657"/>
                  </a:lnTo>
                  <a:lnTo>
                    <a:pt x="182605" y="1018"/>
                  </a:lnTo>
                  <a:lnTo>
                    <a:pt x="70103" y="1018"/>
                  </a:lnTo>
                  <a:lnTo>
                    <a:pt x="3416" y="0"/>
                  </a:lnTo>
                  <a:close/>
                </a:path>
                <a:path w="368935" h="455294">
                  <a:moveTo>
                    <a:pt x="264245" y="21476"/>
                  </a:moveTo>
                  <a:lnTo>
                    <a:pt x="133317" y="21476"/>
                  </a:lnTo>
                  <a:lnTo>
                    <a:pt x="175468" y="25815"/>
                  </a:lnTo>
                  <a:lnTo>
                    <a:pt x="216052" y="39614"/>
                  </a:lnTo>
                  <a:lnTo>
                    <a:pt x="250174" y="63626"/>
                  </a:lnTo>
                  <a:lnTo>
                    <a:pt x="273689" y="98681"/>
                  </a:lnTo>
                  <a:lnTo>
                    <a:pt x="282448" y="145607"/>
                  </a:lnTo>
                  <a:lnTo>
                    <a:pt x="273965" y="192551"/>
                  </a:lnTo>
                  <a:lnTo>
                    <a:pt x="251348" y="227691"/>
                  </a:lnTo>
                  <a:lnTo>
                    <a:pt x="218846" y="251815"/>
                  </a:lnTo>
                  <a:lnTo>
                    <a:pt x="180710" y="265711"/>
                  </a:lnTo>
                  <a:lnTo>
                    <a:pt x="141190" y="270168"/>
                  </a:lnTo>
                  <a:lnTo>
                    <a:pt x="268530" y="270168"/>
                  </a:lnTo>
                  <a:lnTo>
                    <a:pt x="286095" y="259102"/>
                  </a:lnTo>
                  <a:lnTo>
                    <a:pt x="314293" y="226539"/>
                  </a:lnTo>
                  <a:lnTo>
                    <a:pt x="332903" y="185714"/>
                  </a:lnTo>
                  <a:lnTo>
                    <a:pt x="339619" y="138578"/>
                  </a:lnTo>
                  <a:lnTo>
                    <a:pt x="331897" y="94211"/>
                  </a:lnTo>
                  <a:lnTo>
                    <a:pt x="310120" y="56297"/>
                  </a:lnTo>
                  <a:lnTo>
                    <a:pt x="276371" y="26794"/>
                  </a:lnTo>
                  <a:lnTo>
                    <a:pt x="264245" y="214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3880" y="935016"/>
              <a:ext cx="219859" cy="2510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90152" y="914755"/>
              <a:ext cx="368935" cy="455295"/>
            </a:xfrm>
            <a:custGeom>
              <a:avLst/>
              <a:gdLst/>
              <a:ahLst/>
              <a:cxnLst/>
              <a:rect l="l" t="t" r="r" b="b"/>
              <a:pathLst>
                <a:path w="368935" h="455294">
                  <a:moveTo>
                    <a:pt x="368441" y="454020"/>
                  </a:moveTo>
                  <a:lnTo>
                    <a:pt x="336516" y="424402"/>
                  </a:lnTo>
                  <a:lnTo>
                    <a:pt x="285536" y="371312"/>
                  </a:lnTo>
                  <a:lnTo>
                    <a:pt x="236440" y="318980"/>
                  </a:lnTo>
                  <a:lnTo>
                    <a:pt x="210170" y="291637"/>
                  </a:lnTo>
                  <a:lnTo>
                    <a:pt x="250619" y="281452"/>
                  </a:lnTo>
                  <a:lnTo>
                    <a:pt x="286095" y="259102"/>
                  </a:lnTo>
                  <a:lnTo>
                    <a:pt x="314293" y="226539"/>
                  </a:lnTo>
                  <a:lnTo>
                    <a:pt x="332903" y="185714"/>
                  </a:lnTo>
                  <a:lnTo>
                    <a:pt x="339619" y="138578"/>
                  </a:lnTo>
                  <a:lnTo>
                    <a:pt x="331897" y="94211"/>
                  </a:lnTo>
                  <a:lnTo>
                    <a:pt x="310120" y="56297"/>
                  </a:lnTo>
                  <a:lnTo>
                    <a:pt x="276371" y="26794"/>
                  </a:lnTo>
                  <a:lnTo>
                    <a:pt x="232733" y="7657"/>
                  </a:lnTo>
                  <a:lnTo>
                    <a:pt x="181290" y="844"/>
                  </a:lnTo>
                  <a:lnTo>
                    <a:pt x="149684" y="935"/>
                  </a:lnTo>
                  <a:lnTo>
                    <a:pt x="106326" y="1018"/>
                  </a:lnTo>
                  <a:lnTo>
                    <a:pt x="55982" y="802"/>
                  </a:lnTo>
                  <a:lnTo>
                    <a:pt x="3416" y="0"/>
                  </a:lnTo>
                  <a:lnTo>
                    <a:pt x="3998" y="26186"/>
                  </a:lnTo>
                  <a:lnTo>
                    <a:pt x="4696" y="77996"/>
                  </a:lnTo>
                  <a:lnTo>
                    <a:pt x="5368" y="141053"/>
                  </a:lnTo>
                  <a:lnTo>
                    <a:pt x="5876" y="200980"/>
                  </a:lnTo>
                  <a:lnTo>
                    <a:pt x="6076" y="243399"/>
                  </a:lnTo>
                  <a:lnTo>
                    <a:pt x="5719" y="285368"/>
                  </a:lnTo>
                  <a:lnTo>
                    <a:pt x="4617" y="336892"/>
                  </a:lnTo>
                  <a:lnTo>
                    <a:pt x="2726" y="394108"/>
                  </a:lnTo>
                  <a:lnTo>
                    <a:pt x="0" y="453157"/>
                  </a:lnTo>
                  <a:lnTo>
                    <a:pt x="69500" y="452391"/>
                  </a:lnTo>
                  <a:lnTo>
                    <a:pt x="67738" y="426267"/>
                  </a:lnTo>
                  <a:lnTo>
                    <a:pt x="65718" y="386270"/>
                  </a:lnTo>
                  <a:lnTo>
                    <a:pt x="64056" y="341122"/>
                  </a:lnTo>
                  <a:lnTo>
                    <a:pt x="63365" y="299549"/>
                  </a:lnTo>
                  <a:lnTo>
                    <a:pt x="107996" y="298408"/>
                  </a:lnTo>
                  <a:lnTo>
                    <a:pt x="133097" y="298084"/>
                  </a:lnTo>
                  <a:lnTo>
                    <a:pt x="147871" y="298624"/>
                  </a:lnTo>
                  <a:lnTo>
                    <a:pt x="161519" y="300079"/>
                  </a:lnTo>
                  <a:lnTo>
                    <a:pt x="218311" y="372978"/>
                  </a:lnTo>
                  <a:lnTo>
                    <a:pt x="247849" y="410796"/>
                  </a:lnTo>
                  <a:lnTo>
                    <a:pt x="276744" y="440927"/>
                  </a:lnTo>
                  <a:lnTo>
                    <a:pt x="320340" y="454845"/>
                  </a:lnTo>
                  <a:lnTo>
                    <a:pt x="368441" y="454020"/>
                  </a:lnTo>
                  <a:close/>
                </a:path>
                <a:path w="368935" h="455294">
                  <a:moveTo>
                    <a:pt x="321861" y="454845"/>
                  </a:moveTo>
                  <a:lnTo>
                    <a:pt x="322568" y="454845"/>
                  </a:lnTo>
                  <a:lnTo>
                    <a:pt x="323295" y="454933"/>
                  </a:lnTo>
                  <a:lnTo>
                    <a:pt x="324001" y="454982"/>
                  </a:lnTo>
                  <a:lnTo>
                    <a:pt x="327437" y="45498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5298" y="915385"/>
              <a:ext cx="450850" cy="453390"/>
            </a:xfrm>
            <a:custGeom>
              <a:avLst/>
              <a:gdLst/>
              <a:ahLst/>
              <a:cxnLst/>
              <a:rect l="l" t="t" r="r" b="b"/>
              <a:pathLst>
                <a:path w="450850" h="453390">
                  <a:moveTo>
                    <a:pt x="237618" y="0"/>
                  </a:moveTo>
                  <a:lnTo>
                    <a:pt x="220930" y="0"/>
                  </a:lnTo>
                  <a:lnTo>
                    <a:pt x="202434" y="38980"/>
                  </a:lnTo>
                  <a:lnTo>
                    <a:pt x="180770" y="84037"/>
                  </a:lnTo>
                  <a:lnTo>
                    <a:pt x="156825" y="133416"/>
                  </a:lnTo>
                  <a:lnTo>
                    <a:pt x="131487" y="185364"/>
                  </a:lnTo>
                  <a:lnTo>
                    <a:pt x="71736" y="307097"/>
                  </a:lnTo>
                  <a:lnTo>
                    <a:pt x="0" y="452568"/>
                  </a:lnTo>
                  <a:lnTo>
                    <a:pt x="59950" y="452999"/>
                  </a:lnTo>
                  <a:lnTo>
                    <a:pt x="75164" y="399867"/>
                  </a:lnTo>
                  <a:lnTo>
                    <a:pt x="98293" y="343261"/>
                  </a:lnTo>
                  <a:lnTo>
                    <a:pt x="113568" y="307235"/>
                  </a:lnTo>
                  <a:lnTo>
                    <a:pt x="115580" y="302533"/>
                  </a:lnTo>
                  <a:lnTo>
                    <a:pt x="117671" y="297566"/>
                  </a:lnTo>
                  <a:lnTo>
                    <a:pt x="375240" y="297566"/>
                  </a:lnTo>
                  <a:lnTo>
                    <a:pt x="361887" y="269024"/>
                  </a:lnTo>
                  <a:lnTo>
                    <a:pt x="212440" y="269024"/>
                  </a:lnTo>
                  <a:lnTo>
                    <a:pt x="168134" y="268384"/>
                  </a:lnTo>
                  <a:lnTo>
                    <a:pt x="130864" y="267095"/>
                  </a:lnTo>
                  <a:lnTo>
                    <a:pt x="137892" y="251291"/>
                  </a:lnTo>
                  <a:lnTo>
                    <a:pt x="161141" y="200784"/>
                  </a:lnTo>
                  <a:lnTo>
                    <a:pt x="185701" y="148502"/>
                  </a:lnTo>
                  <a:lnTo>
                    <a:pt x="205147" y="107533"/>
                  </a:lnTo>
                  <a:lnTo>
                    <a:pt x="213057" y="90969"/>
                  </a:lnTo>
                  <a:lnTo>
                    <a:pt x="279727" y="90969"/>
                  </a:lnTo>
                  <a:lnTo>
                    <a:pt x="259369" y="46569"/>
                  </a:lnTo>
                  <a:lnTo>
                    <a:pt x="245385" y="16295"/>
                  </a:lnTo>
                  <a:lnTo>
                    <a:pt x="237618" y="0"/>
                  </a:lnTo>
                  <a:close/>
                </a:path>
                <a:path w="450850" h="453390">
                  <a:moveTo>
                    <a:pt x="375240" y="297566"/>
                  </a:moveTo>
                  <a:lnTo>
                    <a:pt x="309739" y="297566"/>
                  </a:lnTo>
                  <a:lnTo>
                    <a:pt x="311693" y="302229"/>
                  </a:lnTo>
                  <a:lnTo>
                    <a:pt x="313822" y="307097"/>
                  </a:lnTo>
                  <a:lnTo>
                    <a:pt x="315924" y="312290"/>
                  </a:lnTo>
                  <a:lnTo>
                    <a:pt x="345421" y="382140"/>
                  </a:lnTo>
                  <a:lnTo>
                    <a:pt x="360568" y="417292"/>
                  </a:lnTo>
                  <a:lnTo>
                    <a:pt x="375922" y="452568"/>
                  </a:lnTo>
                  <a:lnTo>
                    <a:pt x="450615" y="452568"/>
                  </a:lnTo>
                  <a:lnTo>
                    <a:pt x="430224" y="412291"/>
                  </a:lnTo>
                  <a:lnTo>
                    <a:pt x="406421" y="363365"/>
                  </a:lnTo>
                  <a:lnTo>
                    <a:pt x="379764" y="307235"/>
                  </a:lnTo>
                  <a:lnTo>
                    <a:pt x="375240" y="297566"/>
                  </a:lnTo>
                  <a:close/>
                </a:path>
                <a:path w="450850" h="453390">
                  <a:moveTo>
                    <a:pt x="279727" y="90969"/>
                  </a:moveTo>
                  <a:lnTo>
                    <a:pt x="213057" y="90969"/>
                  </a:lnTo>
                  <a:lnTo>
                    <a:pt x="237452" y="139271"/>
                  </a:lnTo>
                  <a:lnTo>
                    <a:pt x="258290" y="182166"/>
                  </a:lnTo>
                  <a:lnTo>
                    <a:pt x="275747" y="219543"/>
                  </a:lnTo>
                  <a:lnTo>
                    <a:pt x="289998" y="251291"/>
                  </a:lnTo>
                  <a:lnTo>
                    <a:pt x="297251" y="268384"/>
                  </a:lnTo>
                  <a:lnTo>
                    <a:pt x="291133" y="268384"/>
                  </a:lnTo>
                  <a:lnTo>
                    <a:pt x="255924" y="269024"/>
                  </a:lnTo>
                  <a:lnTo>
                    <a:pt x="361887" y="269024"/>
                  </a:lnTo>
                  <a:lnTo>
                    <a:pt x="353398" y="250879"/>
                  </a:lnTo>
                  <a:lnTo>
                    <a:pt x="326583" y="192976"/>
                  </a:lnTo>
                  <a:lnTo>
                    <a:pt x="279727" y="90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5023" y="1005215"/>
              <a:ext cx="168617" cy="1803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75210" y="915385"/>
              <a:ext cx="450850" cy="453390"/>
            </a:xfrm>
            <a:custGeom>
              <a:avLst/>
              <a:gdLst/>
              <a:ahLst/>
              <a:cxnLst/>
              <a:rect l="l" t="t" r="r" b="b"/>
              <a:pathLst>
                <a:path w="450850" h="453390">
                  <a:moveTo>
                    <a:pt x="45204" y="452862"/>
                  </a:moveTo>
                  <a:lnTo>
                    <a:pt x="45941" y="452862"/>
                  </a:lnTo>
                  <a:lnTo>
                    <a:pt x="46598" y="452950"/>
                  </a:lnTo>
                  <a:lnTo>
                    <a:pt x="47344" y="452999"/>
                  </a:lnTo>
                  <a:lnTo>
                    <a:pt x="50731" y="452999"/>
                  </a:lnTo>
                </a:path>
                <a:path w="450850" h="453390">
                  <a:moveTo>
                    <a:pt x="60037" y="452999"/>
                  </a:moveTo>
                  <a:lnTo>
                    <a:pt x="60037" y="452842"/>
                  </a:lnTo>
                  <a:lnTo>
                    <a:pt x="66833" y="425244"/>
                  </a:lnTo>
                  <a:lnTo>
                    <a:pt x="85648" y="373582"/>
                  </a:lnTo>
                  <a:lnTo>
                    <a:pt x="111505" y="312290"/>
                  </a:lnTo>
                  <a:lnTo>
                    <a:pt x="115667" y="302533"/>
                  </a:lnTo>
                  <a:lnTo>
                    <a:pt x="117758" y="297566"/>
                  </a:lnTo>
                  <a:lnTo>
                    <a:pt x="309826" y="297566"/>
                  </a:lnTo>
                  <a:lnTo>
                    <a:pt x="311780" y="302229"/>
                  </a:lnTo>
                  <a:lnTo>
                    <a:pt x="313969" y="307235"/>
                  </a:lnTo>
                  <a:lnTo>
                    <a:pt x="328978" y="343261"/>
                  </a:lnTo>
                  <a:lnTo>
                    <a:pt x="345508" y="382140"/>
                  </a:lnTo>
                  <a:lnTo>
                    <a:pt x="360655" y="417292"/>
                  </a:lnTo>
                  <a:lnTo>
                    <a:pt x="376009" y="452568"/>
                  </a:lnTo>
                  <a:lnTo>
                    <a:pt x="450702" y="452568"/>
                  </a:lnTo>
                  <a:lnTo>
                    <a:pt x="430311" y="412291"/>
                  </a:lnTo>
                  <a:lnTo>
                    <a:pt x="406508" y="363365"/>
                  </a:lnTo>
                  <a:lnTo>
                    <a:pt x="380499" y="308618"/>
                  </a:lnTo>
                  <a:lnTo>
                    <a:pt x="353485" y="250879"/>
                  </a:lnTo>
                  <a:lnTo>
                    <a:pt x="326670" y="192976"/>
                  </a:lnTo>
                  <a:lnTo>
                    <a:pt x="301258" y="137738"/>
                  </a:lnTo>
                  <a:lnTo>
                    <a:pt x="278453" y="87993"/>
                  </a:lnTo>
                  <a:lnTo>
                    <a:pt x="259456" y="46569"/>
                  </a:lnTo>
                  <a:lnTo>
                    <a:pt x="245473" y="16295"/>
                  </a:lnTo>
                  <a:lnTo>
                    <a:pt x="237705" y="0"/>
                  </a:lnTo>
                  <a:lnTo>
                    <a:pt x="221017" y="0"/>
                  </a:lnTo>
                  <a:lnTo>
                    <a:pt x="202521" y="38980"/>
                  </a:lnTo>
                  <a:lnTo>
                    <a:pt x="180857" y="84037"/>
                  </a:lnTo>
                  <a:lnTo>
                    <a:pt x="156912" y="133416"/>
                  </a:lnTo>
                  <a:lnTo>
                    <a:pt x="131574" y="185364"/>
                  </a:lnTo>
                  <a:lnTo>
                    <a:pt x="105730" y="238126"/>
                  </a:lnTo>
                  <a:lnTo>
                    <a:pt x="80269" y="289947"/>
                  </a:lnTo>
                  <a:lnTo>
                    <a:pt x="56077" y="339074"/>
                  </a:lnTo>
                  <a:lnTo>
                    <a:pt x="34043" y="383752"/>
                  </a:lnTo>
                  <a:lnTo>
                    <a:pt x="15055" y="422227"/>
                  </a:lnTo>
                  <a:lnTo>
                    <a:pt x="0" y="452744"/>
                  </a:lnTo>
                  <a:lnTo>
                    <a:pt x="60037" y="45299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6" name="object 16"/>
            <p:cNvSpPr/>
            <p:nvPr/>
          </p:nvSpPr>
          <p:spPr>
            <a:xfrm>
              <a:off x="3018555" y="909735"/>
              <a:ext cx="452120" cy="476884"/>
            </a:xfrm>
            <a:custGeom>
              <a:avLst/>
              <a:gdLst/>
              <a:ahLst/>
              <a:cxnLst/>
              <a:rect l="l" t="t" r="r" b="b"/>
              <a:pathLst>
                <a:path w="452120" h="476884">
                  <a:moveTo>
                    <a:pt x="775" y="0"/>
                  </a:moveTo>
                  <a:lnTo>
                    <a:pt x="652" y="60828"/>
                  </a:lnTo>
                  <a:lnTo>
                    <a:pt x="527" y="122593"/>
                  </a:lnTo>
                  <a:lnTo>
                    <a:pt x="429" y="171119"/>
                  </a:lnTo>
                  <a:lnTo>
                    <a:pt x="304" y="233484"/>
                  </a:lnTo>
                  <a:lnTo>
                    <a:pt x="208" y="280617"/>
                  </a:lnTo>
                  <a:lnTo>
                    <a:pt x="122" y="323571"/>
                  </a:lnTo>
                  <a:lnTo>
                    <a:pt x="0" y="384049"/>
                  </a:lnTo>
                  <a:lnTo>
                    <a:pt x="9703" y="437487"/>
                  </a:lnTo>
                  <a:lnTo>
                    <a:pt x="59564" y="474067"/>
                  </a:lnTo>
                  <a:lnTo>
                    <a:pt x="111962" y="476348"/>
                  </a:lnTo>
                  <a:lnTo>
                    <a:pt x="149580" y="476608"/>
                  </a:lnTo>
                  <a:lnTo>
                    <a:pt x="194575" y="476608"/>
                  </a:lnTo>
                  <a:lnTo>
                    <a:pt x="243107" y="473101"/>
                  </a:lnTo>
                  <a:lnTo>
                    <a:pt x="287682" y="462882"/>
                  </a:lnTo>
                  <a:lnTo>
                    <a:pt x="328038" y="446296"/>
                  </a:lnTo>
                  <a:lnTo>
                    <a:pt x="329353" y="445462"/>
                  </a:lnTo>
                  <a:lnTo>
                    <a:pt x="160874" y="445462"/>
                  </a:lnTo>
                  <a:lnTo>
                    <a:pt x="146455" y="445228"/>
                  </a:lnTo>
                  <a:lnTo>
                    <a:pt x="103873" y="440013"/>
                  </a:lnTo>
                  <a:lnTo>
                    <a:pt x="74977" y="411949"/>
                  </a:lnTo>
                  <a:lnTo>
                    <a:pt x="70933" y="391843"/>
                  </a:lnTo>
                  <a:lnTo>
                    <a:pt x="71033" y="311826"/>
                  </a:lnTo>
                  <a:lnTo>
                    <a:pt x="71092" y="280617"/>
                  </a:lnTo>
                  <a:lnTo>
                    <a:pt x="71182" y="233484"/>
                  </a:lnTo>
                  <a:lnTo>
                    <a:pt x="71300" y="171119"/>
                  </a:lnTo>
                  <a:lnTo>
                    <a:pt x="71392" y="122593"/>
                  </a:lnTo>
                  <a:lnTo>
                    <a:pt x="71513" y="60828"/>
                  </a:lnTo>
                  <a:lnTo>
                    <a:pt x="71571" y="32796"/>
                  </a:lnTo>
                  <a:lnTo>
                    <a:pt x="87421" y="31768"/>
                  </a:lnTo>
                  <a:lnTo>
                    <a:pt x="104791" y="30442"/>
                  </a:lnTo>
                  <a:lnTo>
                    <a:pt x="125197" y="29264"/>
                  </a:lnTo>
                  <a:lnTo>
                    <a:pt x="150152" y="28683"/>
                  </a:lnTo>
                  <a:lnTo>
                    <a:pt x="317332" y="28683"/>
                  </a:lnTo>
                  <a:lnTo>
                    <a:pt x="287970" y="16255"/>
                  </a:lnTo>
                  <a:lnTo>
                    <a:pt x="248293" y="5963"/>
                  </a:lnTo>
                  <a:lnTo>
                    <a:pt x="211446" y="1933"/>
                  </a:lnTo>
                  <a:lnTo>
                    <a:pt x="775" y="0"/>
                  </a:lnTo>
                  <a:close/>
                </a:path>
                <a:path w="452120" h="476884">
                  <a:moveTo>
                    <a:pt x="317332" y="28683"/>
                  </a:moveTo>
                  <a:lnTo>
                    <a:pt x="150152" y="28683"/>
                  </a:lnTo>
                  <a:lnTo>
                    <a:pt x="175729" y="29740"/>
                  </a:lnTo>
                  <a:lnTo>
                    <a:pt x="209166" y="34265"/>
                  </a:lnTo>
                  <a:lnTo>
                    <a:pt x="247001" y="44035"/>
                  </a:lnTo>
                  <a:lnTo>
                    <a:pt x="285770" y="60828"/>
                  </a:lnTo>
                  <a:lnTo>
                    <a:pt x="322012" y="86422"/>
                  </a:lnTo>
                  <a:lnTo>
                    <a:pt x="352263" y="122593"/>
                  </a:lnTo>
                  <a:lnTo>
                    <a:pt x="373063" y="171119"/>
                  </a:lnTo>
                  <a:lnTo>
                    <a:pt x="380910" y="233484"/>
                  </a:lnTo>
                  <a:lnTo>
                    <a:pt x="380947" y="233778"/>
                  </a:lnTo>
                  <a:lnTo>
                    <a:pt x="378370" y="283082"/>
                  </a:lnTo>
                  <a:lnTo>
                    <a:pt x="369427" y="327872"/>
                  </a:lnTo>
                  <a:lnTo>
                    <a:pt x="352890" y="367043"/>
                  </a:lnTo>
                  <a:lnTo>
                    <a:pt x="327532" y="399490"/>
                  </a:lnTo>
                  <a:lnTo>
                    <a:pt x="292127" y="424108"/>
                  </a:lnTo>
                  <a:lnTo>
                    <a:pt x="245447" y="439790"/>
                  </a:lnTo>
                  <a:lnTo>
                    <a:pt x="185945" y="445462"/>
                  </a:lnTo>
                  <a:lnTo>
                    <a:pt x="329353" y="445462"/>
                  </a:lnTo>
                  <a:lnTo>
                    <a:pt x="363645" y="423707"/>
                  </a:lnTo>
                  <a:lnTo>
                    <a:pt x="393970" y="395480"/>
                  </a:lnTo>
                  <a:lnTo>
                    <a:pt x="418483" y="361980"/>
                  </a:lnTo>
                  <a:lnTo>
                    <a:pt x="436650" y="323571"/>
                  </a:lnTo>
                  <a:lnTo>
                    <a:pt x="447940" y="280617"/>
                  </a:lnTo>
                  <a:lnTo>
                    <a:pt x="451797" y="233778"/>
                  </a:lnTo>
                  <a:lnTo>
                    <a:pt x="451821" y="233484"/>
                  </a:lnTo>
                  <a:lnTo>
                    <a:pt x="445281" y="176629"/>
                  </a:lnTo>
                  <a:lnTo>
                    <a:pt x="427251" y="128605"/>
                  </a:lnTo>
                  <a:lnTo>
                    <a:pt x="400119" y="88984"/>
                  </a:lnTo>
                  <a:lnTo>
                    <a:pt x="366270" y="57337"/>
                  </a:lnTo>
                  <a:lnTo>
                    <a:pt x="328091" y="33237"/>
                  </a:lnTo>
                  <a:lnTo>
                    <a:pt x="317332" y="28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018555" y="909735"/>
              <a:ext cx="452120" cy="476884"/>
            </a:xfrm>
            <a:custGeom>
              <a:avLst/>
              <a:gdLst/>
              <a:ahLst/>
              <a:cxnLst/>
              <a:rect l="l" t="t" r="r" b="b"/>
              <a:pathLst>
                <a:path w="452120" h="476884">
                  <a:moveTo>
                    <a:pt x="186267" y="445431"/>
                  </a:moveTo>
                  <a:lnTo>
                    <a:pt x="173029" y="445491"/>
                  </a:lnTo>
                  <a:lnTo>
                    <a:pt x="160874" y="445462"/>
                  </a:lnTo>
                  <a:lnTo>
                    <a:pt x="146455" y="445228"/>
                  </a:lnTo>
                  <a:lnTo>
                    <a:pt x="103873" y="440013"/>
                  </a:lnTo>
                  <a:lnTo>
                    <a:pt x="74977" y="411949"/>
                  </a:lnTo>
                  <a:lnTo>
                    <a:pt x="70933" y="391843"/>
                  </a:lnTo>
                  <a:lnTo>
                    <a:pt x="71033" y="311826"/>
                  </a:lnTo>
                  <a:lnTo>
                    <a:pt x="71252" y="191061"/>
                  </a:lnTo>
                  <a:lnTo>
                    <a:pt x="71472" y="80925"/>
                  </a:lnTo>
                  <a:lnTo>
                    <a:pt x="71571" y="32796"/>
                  </a:lnTo>
                  <a:lnTo>
                    <a:pt x="87421" y="31768"/>
                  </a:lnTo>
                  <a:lnTo>
                    <a:pt x="104791" y="30442"/>
                  </a:lnTo>
                  <a:lnTo>
                    <a:pt x="125197" y="29264"/>
                  </a:lnTo>
                  <a:lnTo>
                    <a:pt x="150152" y="28683"/>
                  </a:lnTo>
                  <a:lnTo>
                    <a:pt x="175729" y="29740"/>
                  </a:lnTo>
                  <a:lnTo>
                    <a:pt x="247001" y="44035"/>
                  </a:lnTo>
                  <a:lnTo>
                    <a:pt x="285770" y="60828"/>
                  </a:lnTo>
                  <a:lnTo>
                    <a:pt x="322012" y="86422"/>
                  </a:lnTo>
                  <a:lnTo>
                    <a:pt x="352263" y="122593"/>
                  </a:lnTo>
                  <a:lnTo>
                    <a:pt x="373063" y="171119"/>
                  </a:lnTo>
                  <a:lnTo>
                    <a:pt x="380947" y="233778"/>
                  </a:lnTo>
                  <a:lnTo>
                    <a:pt x="378370" y="283082"/>
                  </a:lnTo>
                  <a:lnTo>
                    <a:pt x="369427" y="327872"/>
                  </a:lnTo>
                  <a:lnTo>
                    <a:pt x="352890" y="367043"/>
                  </a:lnTo>
                  <a:lnTo>
                    <a:pt x="327532" y="399490"/>
                  </a:lnTo>
                  <a:lnTo>
                    <a:pt x="292127" y="424108"/>
                  </a:lnTo>
                  <a:lnTo>
                    <a:pt x="245447" y="439790"/>
                  </a:lnTo>
                  <a:lnTo>
                    <a:pt x="186267" y="445431"/>
                  </a:lnTo>
                  <a:close/>
                </a:path>
                <a:path w="452120" h="476884">
                  <a:moveTo>
                    <a:pt x="0" y="384049"/>
                  </a:moveTo>
                  <a:lnTo>
                    <a:pt x="9703" y="437487"/>
                  </a:lnTo>
                  <a:lnTo>
                    <a:pt x="59564" y="474067"/>
                  </a:lnTo>
                  <a:lnTo>
                    <a:pt x="111962" y="476348"/>
                  </a:lnTo>
                  <a:lnTo>
                    <a:pt x="181423" y="476625"/>
                  </a:lnTo>
                  <a:lnTo>
                    <a:pt x="194846" y="476588"/>
                  </a:lnTo>
                  <a:lnTo>
                    <a:pt x="243107" y="473101"/>
                  </a:lnTo>
                  <a:lnTo>
                    <a:pt x="287682" y="462882"/>
                  </a:lnTo>
                  <a:lnTo>
                    <a:pt x="328038" y="446296"/>
                  </a:lnTo>
                  <a:lnTo>
                    <a:pt x="363645" y="423707"/>
                  </a:lnTo>
                  <a:lnTo>
                    <a:pt x="393970" y="395480"/>
                  </a:lnTo>
                  <a:lnTo>
                    <a:pt x="418483" y="361980"/>
                  </a:lnTo>
                  <a:lnTo>
                    <a:pt x="436650" y="323571"/>
                  </a:lnTo>
                  <a:lnTo>
                    <a:pt x="447940" y="280617"/>
                  </a:lnTo>
                  <a:lnTo>
                    <a:pt x="451821" y="233484"/>
                  </a:lnTo>
                  <a:lnTo>
                    <a:pt x="445281" y="176629"/>
                  </a:lnTo>
                  <a:lnTo>
                    <a:pt x="427251" y="128605"/>
                  </a:lnTo>
                  <a:lnTo>
                    <a:pt x="400119" y="88984"/>
                  </a:lnTo>
                  <a:lnTo>
                    <a:pt x="366270" y="57337"/>
                  </a:lnTo>
                  <a:lnTo>
                    <a:pt x="328091" y="33237"/>
                  </a:lnTo>
                  <a:lnTo>
                    <a:pt x="287970" y="16255"/>
                  </a:lnTo>
                  <a:lnTo>
                    <a:pt x="248293" y="5963"/>
                  </a:lnTo>
                  <a:lnTo>
                    <a:pt x="167939" y="1174"/>
                  </a:lnTo>
                  <a:lnTo>
                    <a:pt x="109759" y="720"/>
                  </a:lnTo>
                  <a:lnTo>
                    <a:pt x="49754" y="389"/>
                  </a:lnTo>
                  <a:lnTo>
                    <a:pt x="775" y="0"/>
                  </a:lnTo>
                  <a:lnTo>
                    <a:pt x="0" y="38404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014002" y="1488097"/>
              <a:ext cx="51435" cy="95250"/>
            </a:xfrm>
            <a:custGeom>
              <a:avLst/>
              <a:gdLst/>
              <a:ahLst/>
              <a:cxnLst/>
              <a:rect l="l" t="t" r="r" b="b"/>
              <a:pathLst>
                <a:path w="51435" h="95250">
                  <a:moveTo>
                    <a:pt x="51269" y="85090"/>
                  </a:moveTo>
                  <a:lnTo>
                    <a:pt x="11874" y="85090"/>
                  </a:lnTo>
                  <a:lnTo>
                    <a:pt x="11874" y="0"/>
                  </a:lnTo>
                  <a:lnTo>
                    <a:pt x="0" y="0"/>
                  </a:lnTo>
                  <a:lnTo>
                    <a:pt x="0" y="85090"/>
                  </a:lnTo>
                  <a:lnTo>
                    <a:pt x="0" y="95250"/>
                  </a:lnTo>
                  <a:lnTo>
                    <a:pt x="51269" y="95250"/>
                  </a:lnTo>
                  <a:lnTo>
                    <a:pt x="51269" y="85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9" name="object 19"/>
            <p:cNvSpPr/>
            <p:nvPr/>
          </p:nvSpPr>
          <p:spPr>
            <a:xfrm>
              <a:off x="3014013" y="1488092"/>
              <a:ext cx="51435" cy="95885"/>
            </a:xfrm>
            <a:custGeom>
              <a:avLst/>
              <a:gdLst/>
              <a:ahLst/>
              <a:cxnLst/>
              <a:rect l="l" t="t" r="r" b="b"/>
              <a:pathLst>
                <a:path w="51435" h="95884">
                  <a:moveTo>
                    <a:pt x="0" y="0"/>
                  </a:moveTo>
                  <a:lnTo>
                    <a:pt x="11868" y="0"/>
                  </a:lnTo>
                  <a:lnTo>
                    <a:pt x="11868" y="85108"/>
                  </a:lnTo>
                  <a:lnTo>
                    <a:pt x="51261" y="85108"/>
                  </a:lnTo>
                  <a:lnTo>
                    <a:pt x="51261" y="95435"/>
                  </a:lnTo>
                  <a:lnTo>
                    <a:pt x="0" y="9543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8473" y="1486960"/>
              <a:ext cx="79405" cy="9770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195101" y="1487392"/>
              <a:ext cx="58419" cy="97155"/>
            </a:xfrm>
            <a:custGeom>
              <a:avLst/>
              <a:gdLst/>
              <a:ahLst/>
              <a:cxnLst/>
              <a:rect l="l" t="t" r="r" b="b"/>
              <a:pathLst>
                <a:path w="58420" h="97155">
                  <a:moveTo>
                    <a:pt x="21743" y="0"/>
                  </a:moveTo>
                  <a:lnTo>
                    <a:pt x="13379" y="0"/>
                  </a:lnTo>
                  <a:lnTo>
                    <a:pt x="5192" y="863"/>
                  </a:lnTo>
                  <a:lnTo>
                    <a:pt x="0" y="1973"/>
                  </a:lnTo>
                  <a:lnTo>
                    <a:pt x="0" y="95838"/>
                  </a:lnTo>
                  <a:lnTo>
                    <a:pt x="4123" y="96441"/>
                  </a:lnTo>
                  <a:lnTo>
                    <a:pt x="10258" y="96976"/>
                  </a:lnTo>
                  <a:lnTo>
                    <a:pt x="18445" y="96976"/>
                  </a:lnTo>
                  <a:lnTo>
                    <a:pt x="51032" y="87356"/>
                  </a:lnTo>
                  <a:lnTo>
                    <a:pt x="17630" y="87356"/>
                  </a:lnTo>
                  <a:lnTo>
                    <a:pt x="14214" y="87219"/>
                  </a:lnTo>
                  <a:lnTo>
                    <a:pt x="11897" y="86787"/>
                  </a:lnTo>
                  <a:lnTo>
                    <a:pt x="11897" y="50397"/>
                  </a:lnTo>
                  <a:lnTo>
                    <a:pt x="49163" y="50397"/>
                  </a:lnTo>
                  <a:lnTo>
                    <a:pt x="45764" y="47734"/>
                  </a:lnTo>
                  <a:lnTo>
                    <a:pt x="39098" y="45028"/>
                  </a:lnTo>
                  <a:lnTo>
                    <a:pt x="39098" y="44733"/>
                  </a:lnTo>
                  <a:lnTo>
                    <a:pt x="45631" y="41203"/>
                  </a:lnTo>
                  <a:lnTo>
                    <a:pt x="45784" y="41052"/>
                  </a:lnTo>
                  <a:lnTo>
                    <a:pt x="11897" y="41052"/>
                  </a:lnTo>
                  <a:lnTo>
                    <a:pt x="11897" y="10346"/>
                  </a:lnTo>
                  <a:lnTo>
                    <a:pt x="13811" y="9914"/>
                  </a:lnTo>
                  <a:lnTo>
                    <a:pt x="16972" y="9482"/>
                  </a:lnTo>
                  <a:lnTo>
                    <a:pt x="50336" y="9482"/>
                  </a:lnTo>
                  <a:lnTo>
                    <a:pt x="47030" y="6930"/>
                  </a:lnTo>
                  <a:lnTo>
                    <a:pt x="42325" y="3814"/>
                  </a:lnTo>
                  <a:lnTo>
                    <a:pt x="36691" y="1657"/>
                  </a:lnTo>
                  <a:lnTo>
                    <a:pt x="29904" y="405"/>
                  </a:lnTo>
                  <a:lnTo>
                    <a:pt x="21743" y="0"/>
                  </a:lnTo>
                  <a:close/>
                </a:path>
                <a:path w="58420" h="97155">
                  <a:moveTo>
                    <a:pt x="49163" y="50397"/>
                  </a:moveTo>
                  <a:lnTo>
                    <a:pt x="21743" y="50397"/>
                  </a:lnTo>
                  <a:lnTo>
                    <a:pt x="30940" y="51443"/>
                  </a:lnTo>
                  <a:lnTo>
                    <a:pt x="38511" y="54721"/>
                  </a:lnTo>
                  <a:lnTo>
                    <a:pt x="43646" y="60444"/>
                  </a:lnTo>
                  <a:lnTo>
                    <a:pt x="45538" y="68823"/>
                  </a:lnTo>
                  <a:lnTo>
                    <a:pt x="43657" y="77167"/>
                  </a:lnTo>
                  <a:lnTo>
                    <a:pt x="43568" y="77562"/>
                  </a:lnTo>
                  <a:lnTo>
                    <a:pt x="38205" y="83400"/>
                  </a:lnTo>
                  <a:lnTo>
                    <a:pt x="38030" y="83400"/>
                  </a:lnTo>
                  <a:lnTo>
                    <a:pt x="30749" y="86408"/>
                  </a:lnTo>
                  <a:lnTo>
                    <a:pt x="21861" y="87356"/>
                  </a:lnTo>
                  <a:lnTo>
                    <a:pt x="51032" y="87356"/>
                  </a:lnTo>
                  <a:lnTo>
                    <a:pt x="54972" y="83400"/>
                  </a:lnTo>
                  <a:lnTo>
                    <a:pt x="58113" y="77167"/>
                  </a:lnTo>
                  <a:lnTo>
                    <a:pt x="58087" y="68823"/>
                  </a:lnTo>
                  <a:lnTo>
                    <a:pt x="56373" y="59561"/>
                  </a:lnTo>
                  <a:lnTo>
                    <a:pt x="51889" y="52532"/>
                  </a:lnTo>
                  <a:lnTo>
                    <a:pt x="49163" y="50397"/>
                  </a:lnTo>
                  <a:close/>
                </a:path>
                <a:path w="58420" h="97155">
                  <a:moveTo>
                    <a:pt x="50336" y="9482"/>
                  </a:moveTo>
                  <a:lnTo>
                    <a:pt x="22430" y="9482"/>
                  </a:lnTo>
                  <a:lnTo>
                    <a:pt x="30674" y="10346"/>
                  </a:lnTo>
                  <a:lnTo>
                    <a:pt x="37060" y="13075"/>
                  </a:lnTo>
                  <a:lnTo>
                    <a:pt x="41200" y="17906"/>
                  </a:lnTo>
                  <a:lnTo>
                    <a:pt x="42672" y="25061"/>
                  </a:lnTo>
                  <a:lnTo>
                    <a:pt x="41316" y="31436"/>
                  </a:lnTo>
                  <a:lnTo>
                    <a:pt x="37392" y="36502"/>
                  </a:lnTo>
                  <a:lnTo>
                    <a:pt x="31113" y="39845"/>
                  </a:lnTo>
                  <a:lnTo>
                    <a:pt x="22695" y="41052"/>
                  </a:lnTo>
                  <a:lnTo>
                    <a:pt x="45784" y="41052"/>
                  </a:lnTo>
                  <a:lnTo>
                    <a:pt x="50538" y="36333"/>
                  </a:lnTo>
                  <a:lnTo>
                    <a:pt x="53625" y="30421"/>
                  </a:lnTo>
                  <a:lnTo>
                    <a:pt x="54697" y="23765"/>
                  </a:lnTo>
                  <a:lnTo>
                    <a:pt x="54697" y="16256"/>
                  </a:lnTo>
                  <a:lnTo>
                    <a:pt x="51811" y="10621"/>
                  </a:lnTo>
                  <a:lnTo>
                    <a:pt x="50336" y="9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2" name="object 22"/>
            <p:cNvSpPr/>
            <p:nvPr/>
          </p:nvSpPr>
          <p:spPr>
            <a:xfrm>
              <a:off x="3195101" y="1487392"/>
              <a:ext cx="58419" cy="97155"/>
            </a:xfrm>
            <a:custGeom>
              <a:avLst/>
              <a:gdLst/>
              <a:ahLst/>
              <a:cxnLst/>
              <a:rect l="l" t="t" r="r" b="b"/>
              <a:pathLst>
                <a:path w="58420" h="97155">
                  <a:moveTo>
                    <a:pt x="11897" y="86787"/>
                  </a:moveTo>
                  <a:lnTo>
                    <a:pt x="14214" y="87219"/>
                  </a:lnTo>
                  <a:lnTo>
                    <a:pt x="17630" y="87356"/>
                  </a:lnTo>
                  <a:lnTo>
                    <a:pt x="21861" y="87356"/>
                  </a:lnTo>
                  <a:lnTo>
                    <a:pt x="30749" y="86408"/>
                  </a:lnTo>
                  <a:lnTo>
                    <a:pt x="38312" y="83284"/>
                  </a:lnTo>
                  <a:lnTo>
                    <a:pt x="43568" y="77562"/>
                  </a:lnTo>
                  <a:lnTo>
                    <a:pt x="45538" y="68823"/>
                  </a:lnTo>
                  <a:lnTo>
                    <a:pt x="43646" y="60444"/>
                  </a:lnTo>
                  <a:lnTo>
                    <a:pt x="38511" y="54721"/>
                  </a:lnTo>
                  <a:lnTo>
                    <a:pt x="30940" y="51443"/>
                  </a:lnTo>
                  <a:lnTo>
                    <a:pt x="21743" y="50397"/>
                  </a:lnTo>
                  <a:lnTo>
                    <a:pt x="11897" y="50397"/>
                  </a:lnTo>
                  <a:lnTo>
                    <a:pt x="11897" y="86787"/>
                  </a:lnTo>
                  <a:close/>
                </a:path>
                <a:path w="58420" h="97155">
                  <a:moveTo>
                    <a:pt x="11897" y="41052"/>
                  </a:moveTo>
                  <a:lnTo>
                    <a:pt x="22695" y="41052"/>
                  </a:lnTo>
                  <a:lnTo>
                    <a:pt x="31113" y="39845"/>
                  </a:lnTo>
                  <a:lnTo>
                    <a:pt x="37392" y="36502"/>
                  </a:lnTo>
                  <a:lnTo>
                    <a:pt x="41316" y="31436"/>
                  </a:lnTo>
                  <a:lnTo>
                    <a:pt x="42672" y="25061"/>
                  </a:lnTo>
                  <a:lnTo>
                    <a:pt x="41200" y="17906"/>
                  </a:lnTo>
                  <a:lnTo>
                    <a:pt x="37060" y="13075"/>
                  </a:lnTo>
                  <a:lnTo>
                    <a:pt x="30666" y="10343"/>
                  </a:lnTo>
                  <a:lnTo>
                    <a:pt x="22430" y="9482"/>
                  </a:lnTo>
                  <a:lnTo>
                    <a:pt x="16972" y="9482"/>
                  </a:lnTo>
                  <a:lnTo>
                    <a:pt x="13811" y="9914"/>
                  </a:lnTo>
                  <a:lnTo>
                    <a:pt x="11897" y="10346"/>
                  </a:lnTo>
                  <a:lnTo>
                    <a:pt x="11897" y="41052"/>
                  </a:lnTo>
                  <a:close/>
                </a:path>
                <a:path w="58420" h="97155">
                  <a:moveTo>
                    <a:pt x="0" y="1973"/>
                  </a:moveTo>
                  <a:lnTo>
                    <a:pt x="5192" y="863"/>
                  </a:lnTo>
                  <a:lnTo>
                    <a:pt x="13379" y="0"/>
                  </a:lnTo>
                  <a:lnTo>
                    <a:pt x="21743" y="0"/>
                  </a:lnTo>
                  <a:lnTo>
                    <a:pt x="54697" y="16256"/>
                  </a:lnTo>
                  <a:lnTo>
                    <a:pt x="54697" y="23765"/>
                  </a:lnTo>
                  <a:lnTo>
                    <a:pt x="53625" y="30421"/>
                  </a:lnTo>
                  <a:lnTo>
                    <a:pt x="50538" y="36333"/>
                  </a:lnTo>
                  <a:lnTo>
                    <a:pt x="45631" y="41203"/>
                  </a:lnTo>
                  <a:lnTo>
                    <a:pt x="39098" y="44733"/>
                  </a:lnTo>
                  <a:lnTo>
                    <a:pt x="39098" y="45028"/>
                  </a:lnTo>
                  <a:lnTo>
                    <a:pt x="45764" y="47734"/>
                  </a:lnTo>
                  <a:lnTo>
                    <a:pt x="51889" y="52532"/>
                  </a:lnTo>
                  <a:lnTo>
                    <a:pt x="56373" y="59561"/>
                  </a:lnTo>
                  <a:lnTo>
                    <a:pt x="58113" y="68960"/>
                  </a:lnTo>
                  <a:lnTo>
                    <a:pt x="58113" y="77167"/>
                  </a:lnTo>
                  <a:lnTo>
                    <a:pt x="18445" y="96976"/>
                  </a:lnTo>
                  <a:lnTo>
                    <a:pt x="10258" y="96976"/>
                  </a:lnTo>
                  <a:lnTo>
                    <a:pt x="3956" y="96427"/>
                  </a:lnTo>
                  <a:lnTo>
                    <a:pt x="0" y="95838"/>
                  </a:lnTo>
                  <a:lnTo>
                    <a:pt x="0" y="197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8370" y="1485411"/>
              <a:ext cx="86541" cy="10082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95353" y="1487385"/>
              <a:ext cx="60325" cy="96520"/>
            </a:xfrm>
            <a:custGeom>
              <a:avLst/>
              <a:gdLst/>
              <a:ahLst/>
              <a:cxnLst/>
              <a:rect l="l" t="t" r="r" b="b"/>
              <a:pathLst>
                <a:path w="60325" h="96519">
                  <a:moveTo>
                    <a:pt x="22813" y="0"/>
                  </a:moveTo>
                  <a:lnTo>
                    <a:pt x="14597" y="0"/>
                  </a:lnTo>
                  <a:lnTo>
                    <a:pt x="5997" y="696"/>
                  </a:lnTo>
                  <a:lnTo>
                    <a:pt x="0" y="2002"/>
                  </a:lnTo>
                  <a:lnTo>
                    <a:pt x="0" y="96152"/>
                  </a:lnTo>
                  <a:lnTo>
                    <a:pt x="11868" y="96152"/>
                  </a:lnTo>
                  <a:lnTo>
                    <a:pt x="11868" y="54785"/>
                  </a:lnTo>
                  <a:lnTo>
                    <a:pt x="47430" y="54785"/>
                  </a:lnTo>
                  <a:lnTo>
                    <a:pt x="46461" y="53234"/>
                  </a:lnTo>
                  <a:lnTo>
                    <a:pt x="39363" y="50692"/>
                  </a:lnTo>
                  <a:lnTo>
                    <a:pt x="39363" y="50260"/>
                  </a:lnTo>
                  <a:lnTo>
                    <a:pt x="46171" y="46797"/>
                  </a:lnTo>
                  <a:lnTo>
                    <a:pt x="47573" y="45460"/>
                  </a:lnTo>
                  <a:lnTo>
                    <a:pt x="11868" y="45460"/>
                  </a:lnTo>
                  <a:lnTo>
                    <a:pt x="11868" y="10641"/>
                  </a:lnTo>
                  <a:lnTo>
                    <a:pt x="13782" y="10052"/>
                  </a:lnTo>
                  <a:lnTo>
                    <a:pt x="17895" y="9482"/>
                  </a:lnTo>
                  <a:lnTo>
                    <a:pt x="51325" y="9482"/>
                  </a:lnTo>
                  <a:lnTo>
                    <a:pt x="49465" y="7794"/>
                  </a:lnTo>
                  <a:lnTo>
                    <a:pt x="44668" y="4302"/>
                  </a:lnTo>
                  <a:lnTo>
                    <a:pt x="39061" y="2002"/>
                  </a:lnTo>
                  <a:lnTo>
                    <a:pt x="39397" y="2002"/>
                  </a:lnTo>
                  <a:lnTo>
                    <a:pt x="31530" y="459"/>
                  </a:lnTo>
                  <a:lnTo>
                    <a:pt x="22813" y="0"/>
                  </a:lnTo>
                  <a:close/>
                </a:path>
                <a:path w="60325" h="96519">
                  <a:moveTo>
                    <a:pt x="47430" y="54785"/>
                  </a:moveTo>
                  <a:lnTo>
                    <a:pt x="23078" y="54785"/>
                  </a:lnTo>
                  <a:lnTo>
                    <a:pt x="30139" y="56024"/>
                  </a:lnTo>
                  <a:lnTo>
                    <a:pt x="35340" y="59298"/>
                  </a:lnTo>
                  <a:lnTo>
                    <a:pt x="39026" y="64962"/>
                  </a:lnTo>
                  <a:lnTo>
                    <a:pt x="41543" y="73368"/>
                  </a:lnTo>
                  <a:lnTo>
                    <a:pt x="44144" y="85236"/>
                  </a:lnTo>
                  <a:lnTo>
                    <a:pt x="46186" y="93452"/>
                  </a:lnTo>
                  <a:lnTo>
                    <a:pt x="47688" y="96152"/>
                  </a:lnTo>
                  <a:lnTo>
                    <a:pt x="59988" y="96152"/>
                  </a:lnTo>
                  <a:lnTo>
                    <a:pt x="58502" y="92369"/>
                  </a:lnTo>
                  <a:lnTo>
                    <a:pt x="56864" y="86655"/>
                  </a:lnTo>
                  <a:lnTo>
                    <a:pt x="55016" y="79141"/>
                  </a:lnTo>
                  <a:lnTo>
                    <a:pt x="52900" y="69952"/>
                  </a:lnTo>
                  <a:lnTo>
                    <a:pt x="50711" y="60037"/>
                  </a:lnTo>
                  <a:lnTo>
                    <a:pt x="47430" y="54785"/>
                  </a:lnTo>
                  <a:close/>
                </a:path>
                <a:path w="60325" h="96519">
                  <a:moveTo>
                    <a:pt x="51325" y="9482"/>
                  </a:moveTo>
                  <a:lnTo>
                    <a:pt x="23647" y="9482"/>
                  </a:lnTo>
                  <a:lnTo>
                    <a:pt x="32529" y="10641"/>
                  </a:lnTo>
                  <a:lnTo>
                    <a:pt x="32327" y="10641"/>
                  </a:lnTo>
                  <a:lnTo>
                    <a:pt x="38943" y="13844"/>
                  </a:lnTo>
                  <a:lnTo>
                    <a:pt x="43279" y="19365"/>
                  </a:lnTo>
                  <a:lnTo>
                    <a:pt x="44821" y="27329"/>
                  </a:lnTo>
                  <a:lnTo>
                    <a:pt x="43407" y="34556"/>
                  </a:lnTo>
                  <a:lnTo>
                    <a:pt x="43365" y="34771"/>
                  </a:lnTo>
                  <a:lnTo>
                    <a:pt x="39205" y="40491"/>
                  </a:lnTo>
                  <a:lnTo>
                    <a:pt x="32658" y="44163"/>
                  </a:lnTo>
                  <a:lnTo>
                    <a:pt x="24040" y="45460"/>
                  </a:lnTo>
                  <a:lnTo>
                    <a:pt x="47573" y="45460"/>
                  </a:lnTo>
                  <a:lnTo>
                    <a:pt x="51682" y="41538"/>
                  </a:lnTo>
                  <a:lnTo>
                    <a:pt x="55259" y="34771"/>
                  </a:lnTo>
                  <a:lnTo>
                    <a:pt x="55372" y="34556"/>
                  </a:lnTo>
                  <a:lnTo>
                    <a:pt x="56719" y="25925"/>
                  </a:lnTo>
                  <a:lnTo>
                    <a:pt x="56719" y="18533"/>
                  </a:lnTo>
                  <a:lnTo>
                    <a:pt x="54127" y="12025"/>
                  </a:lnTo>
                  <a:lnTo>
                    <a:pt x="51325" y="9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5" name="object 25"/>
            <p:cNvSpPr/>
            <p:nvPr/>
          </p:nvSpPr>
          <p:spPr>
            <a:xfrm>
              <a:off x="3395353" y="1487385"/>
              <a:ext cx="60325" cy="96520"/>
            </a:xfrm>
            <a:custGeom>
              <a:avLst/>
              <a:gdLst/>
              <a:ahLst/>
              <a:cxnLst/>
              <a:rect l="l" t="t" r="r" b="b"/>
              <a:pathLst>
                <a:path w="60325" h="96519">
                  <a:moveTo>
                    <a:pt x="11868" y="45460"/>
                  </a:moveTo>
                  <a:lnTo>
                    <a:pt x="24040" y="45460"/>
                  </a:lnTo>
                  <a:lnTo>
                    <a:pt x="32658" y="44163"/>
                  </a:lnTo>
                  <a:lnTo>
                    <a:pt x="39205" y="40491"/>
                  </a:lnTo>
                  <a:lnTo>
                    <a:pt x="43365" y="34771"/>
                  </a:lnTo>
                  <a:lnTo>
                    <a:pt x="44821" y="27329"/>
                  </a:lnTo>
                  <a:lnTo>
                    <a:pt x="43279" y="19365"/>
                  </a:lnTo>
                  <a:lnTo>
                    <a:pt x="38943" y="13844"/>
                  </a:lnTo>
                  <a:lnTo>
                    <a:pt x="32253" y="10604"/>
                  </a:lnTo>
                  <a:lnTo>
                    <a:pt x="23647" y="9482"/>
                  </a:lnTo>
                  <a:lnTo>
                    <a:pt x="17895" y="9482"/>
                  </a:lnTo>
                  <a:lnTo>
                    <a:pt x="13782" y="10052"/>
                  </a:lnTo>
                  <a:lnTo>
                    <a:pt x="11868" y="10641"/>
                  </a:lnTo>
                  <a:lnTo>
                    <a:pt x="11868" y="45460"/>
                  </a:lnTo>
                  <a:close/>
                </a:path>
                <a:path w="60325" h="96519">
                  <a:moveTo>
                    <a:pt x="0" y="2002"/>
                  </a:moveTo>
                  <a:lnTo>
                    <a:pt x="5997" y="696"/>
                  </a:lnTo>
                  <a:lnTo>
                    <a:pt x="14597" y="0"/>
                  </a:lnTo>
                  <a:lnTo>
                    <a:pt x="22813" y="0"/>
                  </a:lnTo>
                  <a:lnTo>
                    <a:pt x="56719" y="18533"/>
                  </a:lnTo>
                  <a:lnTo>
                    <a:pt x="56719" y="25925"/>
                  </a:lnTo>
                  <a:lnTo>
                    <a:pt x="55372" y="34556"/>
                  </a:lnTo>
                  <a:lnTo>
                    <a:pt x="51682" y="41538"/>
                  </a:lnTo>
                  <a:lnTo>
                    <a:pt x="46171" y="46797"/>
                  </a:lnTo>
                  <a:lnTo>
                    <a:pt x="39363" y="50260"/>
                  </a:lnTo>
                  <a:lnTo>
                    <a:pt x="39363" y="50692"/>
                  </a:lnTo>
                  <a:lnTo>
                    <a:pt x="46461" y="53234"/>
                  </a:lnTo>
                  <a:lnTo>
                    <a:pt x="50711" y="60037"/>
                  </a:lnTo>
                  <a:lnTo>
                    <a:pt x="52900" y="69952"/>
                  </a:lnTo>
                  <a:lnTo>
                    <a:pt x="55016" y="79141"/>
                  </a:lnTo>
                  <a:lnTo>
                    <a:pt x="56864" y="86655"/>
                  </a:lnTo>
                  <a:lnTo>
                    <a:pt x="58502" y="92369"/>
                  </a:lnTo>
                  <a:lnTo>
                    <a:pt x="59988" y="96152"/>
                  </a:lnTo>
                  <a:lnTo>
                    <a:pt x="47688" y="96152"/>
                  </a:lnTo>
                  <a:lnTo>
                    <a:pt x="46186" y="93452"/>
                  </a:lnTo>
                  <a:lnTo>
                    <a:pt x="44144" y="85236"/>
                  </a:lnTo>
                  <a:lnTo>
                    <a:pt x="41543" y="73368"/>
                  </a:lnTo>
                  <a:lnTo>
                    <a:pt x="39026" y="64962"/>
                  </a:lnTo>
                  <a:lnTo>
                    <a:pt x="35340" y="59298"/>
                  </a:lnTo>
                  <a:lnTo>
                    <a:pt x="30139" y="56024"/>
                  </a:lnTo>
                  <a:lnTo>
                    <a:pt x="23078" y="54785"/>
                  </a:lnTo>
                  <a:lnTo>
                    <a:pt x="11868" y="54785"/>
                  </a:lnTo>
                  <a:lnTo>
                    <a:pt x="11868" y="96152"/>
                  </a:lnTo>
                  <a:lnTo>
                    <a:pt x="0" y="96152"/>
                  </a:lnTo>
                  <a:lnTo>
                    <a:pt x="0" y="200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8687" y="1485411"/>
              <a:ext cx="260222" cy="10082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769509" y="1488096"/>
              <a:ext cx="12065" cy="95885"/>
            </a:xfrm>
            <a:custGeom>
              <a:avLst/>
              <a:gdLst/>
              <a:ahLst/>
              <a:cxnLst/>
              <a:rect l="l" t="t" r="r" b="b"/>
              <a:pathLst>
                <a:path w="12064" h="95884">
                  <a:moveTo>
                    <a:pt x="11868" y="0"/>
                  </a:moveTo>
                  <a:lnTo>
                    <a:pt x="0" y="0"/>
                  </a:lnTo>
                  <a:lnTo>
                    <a:pt x="0" y="95435"/>
                  </a:lnTo>
                  <a:lnTo>
                    <a:pt x="11868" y="95435"/>
                  </a:lnTo>
                  <a:lnTo>
                    <a:pt x="1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8" name="object 28"/>
            <p:cNvSpPr/>
            <p:nvPr/>
          </p:nvSpPr>
          <p:spPr>
            <a:xfrm>
              <a:off x="3769504" y="1488100"/>
              <a:ext cx="12065" cy="95885"/>
            </a:xfrm>
            <a:custGeom>
              <a:avLst/>
              <a:gdLst/>
              <a:ahLst/>
              <a:cxnLst/>
              <a:rect l="l" t="t" r="r" b="b"/>
              <a:pathLst>
                <a:path w="12064" h="95884">
                  <a:moveTo>
                    <a:pt x="11868" y="95435"/>
                  </a:moveTo>
                  <a:lnTo>
                    <a:pt x="0" y="95435"/>
                  </a:lnTo>
                  <a:lnTo>
                    <a:pt x="0" y="0"/>
                  </a:lnTo>
                  <a:lnTo>
                    <a:pt x="11868" y="0"/>
                  </a:lnTo>
                  <a:lnTo>
                    <a:pt x="11868" y="9543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9" name="object 29"/>
            <p:cNvSpPr/>
            <p:nvPr/>
          </p:nvSpPr>
          <p:spPr>
            <a:xfrm>
              <a:off x="3817727" y="1487385"/>
              <a:ext cx="60325" cy="96520"/>
            </a:xfrm>
            <a:custGeom>
              <a:avLst/>
              <a:gdLst/>
              <a:ahLst/>
              <a:cxnLst/>
              <a:rect l="l" t="t" r="r" b="b"/>
              <a:pathLst>
                <a:path w="60325" h="96519">
                  <a:moveTo>
                    <a:pt x="22803" y="0"/>
                  </a:moveTo>
                  <a:lnTo>
                    <a:pt x="14597" y="0"/>
                  </a:lnTo>
                  <a:lnTo>
                    <a:pt x="5997" y="696"/>
                  </a:lnTo>
                  <a:lnTo>
                    <a:pt x="0" y="2002"/>
                  </a:lnTo>
                  <a:lnTo>
                    <a:pt x="0" y="96152"/>
                  </a:lnTo>
                  <a:lnTo>
                    <a:pt x="11868" y="96152"/>
                  </a:lnTo>
                  <a:lnTo>
                    <a:pt x="11868" y="54785"/>
                  </a:lnTo>
                  <a:lnTo>
                    <a:pt x="47430" y="54785"/>
                  </a:lnTo>
                  <a:lnTo>
                    <a:pt x="46461" y="53234"/>
                  </a:lnTo>
                  <a:lnTo>
                    <a:pt x="39363" y="50692"/>
                  </a:lnTo>
                  <a:lnTo>
                    <a:pt x="39363" y="50260"/>
                  </a:lnTo>
                  <a:lnTo>
                    <a:pt x="46171" y="46797"/>
                  </a:lnTo>
                  <a:lnTo>
                    <a:pt x="47573" y="45460"/>
                  </a:lnTo>
                  <a:lnTo>
                    <a:pt x="11868" y="45460"/>
                  </a:lnTo>
                  <a:lnTo>
                    <a:pt x="11868" y="10641"/>
                  </a:lnTo>
                  <a:lnTo>
                    <a:pt x="13782" y="10052"/>
                  </a:lnTo>
                  <a:lnTo>
                    <a:pt x="17895" y="9482"/>
                  </a:lnTo>
                  <a:lnTo>
                    <a:pt x="51325" y="9482"/>
                  </a:lnTo>
                  <a:lnTo>
                    <a:pt x="49465" y="7794"/>
                  </a:lnTo>
                  <a:lnTo>
                    <a:pt x="44668" y="4302"/>
                  </a:lnTo>
                  <a:lnTo>
                    <a:pt x="39059" y="2002"/>
                  </a:lnTo>
                  <a:lnTo>
                    <a:pt x="39396" y="2002"/>
                  </a:lnTo>
                  <a:lnTo>
                    <a:pt x="31526" y="459"/>
                  </a:lnTo>
                  <a:lnTo>
                    <a:pt x="22803" y="0"/>
                  </a:lnTo>
                  <a:close/>
                </a:path>
                <a:path w="60325" h="96519">
                  <a:moveTo>
                    <a:pt x="47430" y="54785"/>
                  </a:moveTo>
                  <a:lnTo>
                    <a:pt x="23078" y="54785"/>
                  </a:lnTo>
                  <a:lnTo>
                    <a:pt x="30139" y="56024"/>
                  </a:lnTo>
                  <a:lnTo>
                    <a:pt x="35340" y="59298"/>
                  </a:lnTo>
                  <a:lnTo>
                    <a:pt x="39026" y="64962"/>
                  </a:lnTo>
                  <a:lnTo>
                    <a:pt x="41543" y="73368"/>
                  </a:lnTo>
                  <a:lnTo>
                    <a:pt x="44144" y="85236"/>
                  </a:lnTo>
                  <a:lnTo>
                    <a:pt x="46186" y="93452"/>
                  </a:lnTo>
                  <a:lnTo>
                    <a:pt x="47688" y="96152"/>
                  </a:lnTo>
                  <a:lnTo>
                    <a:pt x="59988" y="96152"/>
                  </a:lnTo>
                  <a:lnTo>
                    <a:pt x="58502" y="92369"/>
                  </a:lnTo>
                  <a:lnTo>
                    <a:pt x="56864" y="86655"/>
                  </a:lnTo>
                  <a:lnTo>
                    <a:pt x="55016" y="79141"/>
                  </a:lnTo>
                  <a:lnTo>
                    <a:pt x="52900" y="69952"/>
                  </a:lnTo>
                  <a:lnTo>
                    <a:pt x="50711" y="60037"/>
                  </a:lnTo>
                  <a:lnTo>
                    <a:pt x="47430" y="54785"/>
                  </a:lnTo>
                  <a:close/>
                </a:path>
                <a:path w="60325" h="96519">
                  <a:moveTo>
                    <a:pt x="51325" y="9482"/>
                  </a:moveTo>
                  <a:lnTo>
                    <a:pt x="23647" y="9482"/>
                  </a:lnTo>
                  <a:lnTo>
                    <a:pt x="32529" y="10641"/>
                  </a:lnTo>
                  <a:lnTo>
                    <a:pt x="32327" y="10641"/>
                  </a:lnTo>
                  <a:lnTo>
                    <a:pt x="38943" y="13844"/>
                  </a:lnTo>
                  <a:lnTo>
                    <a:pt x="43279" y="19365"/>
                  </a:lnTo>
                  <a:lnTo>
                    <a:pt x="44821" y="27329"/>
                  </a:lnTo>
                  <a:lnTo>
                    <a:pt x="43407" y="34556"/>
                  </a:lnTo>
                  <a:lnTo>
                    <a:pt x="43365" y="34771"/>
                  </a:lnTo>
                  <a:lnTo>
                    <a:pt x="39204" y="40491"/>
                  </a:lnTo>
                  <a:lnTo>
                    <a:pt x="32654" y="44163"/>
                  </a:lnTo>
                  <a:lnTo>
                    <a:pt x="24030" y="45460"/>
                  </a:lnTo>
                  <a:lnTo>
                    <a:pt x="47573" y="45460"/>
                  </a:lnTo>
                  <a:lnTo>
                    <a:pt x="51682" y="41538"/>
                  </a:lnTo>
                  <a:lnTo>
                    <a:pt x="55259" y="34771"/>
                  </a:lnTo>
                  <a:lnTo>
                    <a:pt x="55372" y="34556"/>
                  </a:lnTo>
                  <a:lnTo>
                    <a:pt x="56719" y="25925"/>
                  </a:lnTo>
                  <a:lnTo>
                    <a:pt x="56719" y="18533"/>
                  </a:lnTo>
                  <a:lnTo>
                    <a:pt x="54127" y="12025"/>
                  </a:lnTo>
                  <a:lnTo>
                    <a:pt x="51325" y="9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0" name="object 30"/>
            <p:cNvSpPr/>
            <p:nvPr/>
          </p:nvSpPr>
          <p:spPr>
            <a:xfrm>
              <a:off x="3817727" y="1487385"/>
              <a:ext cx="60325" cy="96520"/>
            </a:xfrm>
            <a:custGeom>
              <a:avLst/>
              <a:gdLst/>
              <a:ahLst/>
              <a:cxnLst/>
              <a:rect l="l" t="t" r="r" b="b"/>
              <a:pathLst>
                <a:path w="60325" h="96519">
                  <a:moveTo>
                    <a:pt x="11868" y="45460"/>
                  </a:moveTo>
                  <a:lnTo>
                    <a:pt x="24030" y="45460"/>
                  </a:lnTo>
                  <a:lnTo>
                    <a:pt x="32654" y="44163"/>
                  </a:lnTo>
                  <a:lnTo>
                    <a:pt x="39204" y="40491"/>
                  </a:lnTo>
                  <a:lnTo>
                    <a:pt x="43365" y="34771"/>
                  </a:lnTo>
                  <a:lnTo>
                    <a:pt x="44821" y="27329"/>
                  </a:lnTo>
                  <a:lnTo>
                    <a:pt x="43279" y="19365"/>
                  </a:lnTo>
                  <a:lnTo>
                    <a:pt x="38943" y="13844"/>
                  </a:lnTo>
                  <a:lnTo>
                    <a:pt x="32253" y="10604"/>
                  </a:lnTo>
                  <a:lnTo>
                    <a:pt x="23647" y="9482"/>
                  </a:lnTo>
                  <a:lnTo>
                    <a:pt x="17895" y="9482"/>
                  </a:lnTo>
                  <a:lnTo>
                    <a:pt x="13782" y="10052"/>
                  </a:lnTo>
                  <a:lnTo>
                    <a:pt x="11868" y="10641"/>
                  </a:lnTo>
                  <a:lnTo>
                    <a:pt x="11868" y="45460"/>
                  </a:lnTo>
                  <a:close/>
                </a:path>
                <a:path w="60325" h="96519">
                  <a:moveTo>
                    <a:pt x="0" y="2002"/>
                  </a:moveTo>
                  <a:lnTo>
                    <a:pt x="5997" y="696"/>
                  </a:lnTo>
                  <a:lnTo>
                    <a:pt x="14597" y="0"/>
                  </a:lnTo>
                  <a:lnTo>
                    <a:pt x="22803" y="0"/>
                  </a:lnTo>
                  <a:lnTo>
                    <a:pt x="56719" y="18533"/>
                  </a:lnTo>
                  <a:lnTo>
                    <a:pt x="56719" y="25925"/>
                  </a:lnTo>
                  <a:lnTo>
                    <a:pt x="55372" y="34556"/>
                  </a:lnTo>
                  <a:lnTo>
                    <a:pt x="51682" y="41538"/>
                  </a:lnTo>
                  <a:lnTo>
                    <a:pt x="46171" y="46797"/>
                  </a:lnTo>
                  <a:lnTo>
                    <a:pt x="39363" y="50260"/>
                  </a:lnTo>
                  <a:lnTo>
                    <a:pt x="39363" y="50692"/>
                  </a:lnTo>
                  <a:lnTo>
                    <a:pt x="46461" y="53234"/>
                  </a:lnTo>
                  <a:lnTo>
                    <a:pt x="50711" y="60037"/>
                  </a:lnTo>
                  <a:lnTo>
                    <a:pt x="52900" y="69952"/>
                  </a:lnTo>
                  <a:lnTo>
                    <a:pt x="55016" y="79141"/>
                  </a:lnTo>
                  <a:lnTo>
                    <a:pt x="56864" y="86655"/>
                  </a:lnTo>
                  <a:lnTo>
                    <a:pt x="58502" y="92369"/>
                  </a:lnTo>
                  <a:lnTo>
                    <a:pt x="59988" y="96152"/>
                  </a:lnTo>
                  <a:lnTo>
                    <a:pt x="47688" y="96152"/>
                  </a:lnTo>
                  <a:lnTo>
                    <a:pt x="46186" y="93452"/>
                  </a:lnTo>
                  <a:lnTo>
                    <a:pt x="44144" y="85236"/>
                  </a:lnTo>
                  <a:lnTo>
                    <a:pt x="41543" y="73368"/>
                  </a:lnTo>
                  <a:lnTo>
                    <a:pt x="39026" y="64962"/>
                  </a:lnTo>
                  <a:lnTo>
                    <a:pt x="35340" y="59298"/>
                  </a:lnTo>
                  <a:lnTo>
                    <a:pt x="30139" y="56024"/>
                  </a:lnTo>
                  <a:lnTo>
                    <a:pt x="23078" y="54785"/>
                  </a:lnTo>
                  <a:lnTo>
                    <a:pt x="11868" y="54785"/>
                  </a:lnTo>
                  <a:lnTo>
                    <a:pt x="11868" y="96152"/>
                  </a:lnTo>
                  <a:lnTo>
                    <a:pt x="0" y="96152"/>
                  </a:lnTo>
                  <a:lnTo>
                    <a:pt x="0" y="200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1" name="object 31"/>
            <p:cNvSpPr/>
            <p:nvPr/>
          </p:nvSpPr>
          <p:spPr>
            <a:xfrm>
              <a:off x="3907480" y="1488105"/>
              <a:ext cx="52069" cy="95885"/>
            </a:xfrm>
            <a:custGeom>
              <a:avLst/>
              <a:gdLst/>
              <a:ahLst/>
              <a:cxnLst/>
              <a:rect l="l" t="t" r="r" b="b"/>
              <a:pathLst>
                <a:path w="52070" h="95884">
                  <a:moveTo>
                    <a:pt x="49789" y="0"/>
                  </a:moveTo>
                  <a:lnTo>
                    <a:pt x="0" y="0"/>
                  </a:lnTo>
                  <a:lnTo>
                    <a:pt x="0" y="95425"/>
                  </a:lnTo>
                  <a:lnTo>
                    <a:pt x="51830" y="95425"/>
                  </a:lnTo>
                  <a:lnTo>
                    <a:pt x="51830" y="85098"/>
                  </a:lnTo>
                  <a:lnTo>
                    <a:pt x="11917" y="85098"/>
                  </a:lnTo>
                  <a:lnTo>
                    <a:pt x="11917" y="50692"/>
                  </a:lnTo>
                  <a:lnTo>
                    <a:pt x="47737" y="50692"/>
                  </a:lnTo>
                  <a:lnTo>
                    <a:pt x="47737" y="40483"/>
                  </a:lnTo>
                  <a:lnTo>
                    <a:pt x="11917" y="40483"/>
                  </a:lnTo>
                  <a:lnTo>
                    <a:pt x="11917" y="10346"/>
                  </a:lnTo>
                  <a:lnTo>
                    <a:pt x="49789" y="10346"/>
                  </a:lnTo>
                  <a:lnTo>
                    <a:pt x="49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2" name="object 32"/>
            <p:cNvSpPr/>
            <p:nvPr/>
          </p:nvSpPr>
          <p:spPr>
            <a:xfrm>
              <a:off x="3907480" y="1488105"/>
              <a:ext cx="52069" cy="95885"/>
            </a:xfrm>
            <a:custGeom>
              <a:avLst/>
              <a:gdLst/>
              <a:ahLst/>
              <a:cxnLst/>
              <a:rect l="l" t="t" r="r" b="b"/>
              <a:pathLst>
                <a:path w="52070" h="95884">
                  <a:moveTo>
                    <a:pt x="47737" y="50692"/>
                  </a:moveTo>
                  <a:lnTo>
                    <a:pt x="11917" y="50692"/>
                  </a:lnTo>
                  <a:lnTo>
                    <a:pt x="11917" y="85098"/>
                  </a:lnTo>
                  <a:lnTo>
                    <a:pt x="51830" y="85098"/>
                  </a:lnTo>
                  <a:lnTo>
                    <a:pt x="51830" y="95425"/>
                  </a:lnTo>
                  <a:lnTo>
                    <a:pt x="0" y="95425"/>
                  </a:lnTo>
                  <a:lnTo>
                    <a:pt x="0" y="0"/>
                  </a:lnTo>
                  <a:lnTo>
                    <a:pt x="49789" y="0"/>
                  </a:lnTo>
                  <a:lnTo>
                    <a:pt x="49789" y="10346"/>
                  </a:lnTo>
                  <a:lnTo>
                    <a:pt x="11917" y="10346"/>
                  </a:lnTo>
                  <a:lnTo>
                    <a:pt x="11917" y="40483"/>
                  </a:lnTo>
                  <a:lnTo>
                    <a:pt x="47737" y="40483"/>
                  </a:lnTo>
                  <a:lnTo>
                    <a:pt x="47737" y="5069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3" name="object 33"/>
            <p:cNvSpPr/>
            <p:nvPr/>
          </p:nvSpPr>
          <p:spPr>
            <a:xfrm>
              <a:off x="3986105" y="1486549"/>
              <a:ext cx="55880" cy="98425"/>
            </a:xfrm>
            <a:custGeom>
              <a:avLst/>
              <a:gdLst/>
              <a:ahLst/>
              <a:cxnLst/>
              <a:rect l="l" t="t" r="r" b="b"/>
              <a:pathLst>
                <a:path w="55879" h="98425">
                  <a:moveTo>
                    <a:pt x="41170" y="0"/>
                  </a:moveTo>
                  <a:lnTo>
                    <a:pt x="31726" y="0"/>
                  </a:lnTo>
                  <a:lnTo>
                    <a:pt x="19518" y="1956"/>
                  </a:lnTo>
                  <a:lnTo>
                    <a:pt x="10109" y="7375"/>
                  </a:lnTo>
                  <a:lnTo>
                    <a:pt x="4055" y="15583"/>
                  </a:lnTo>
                  <a:lnTo>
                    <a:pt x="1914" y="25905"/>
                  </a:lnTo>
                  <a:lnTo>
                    <a:pt x="3601" y="35023"/>
                  </a:lnTo>
                  <a:lnTo>
                    <a:pt x="8442" y="42394"/>
                  </a:lnTo>
                  <a:lnTo>
                    <a:pt x="16102" y="48282"/>
                  </a:lnTo>
                  <a:lnTo>
                    <a:pt x="34211" y="56739"/>
                  </a:lnTo>
                  <a:lnTo>
                    <a:pt x="39600" y="60940"/>
                  </a:lnTo>
                  <a:lnTo>
                    <a:pt x="42658" y="65892"/>
                  </a:lnTo>
                  <a:lnTo>
                    <a:pt x="43624" y="71934"/>
                  </a:lnTo>
                  <a:lnTo>
                    <a:pt x="43624" y="81535"/>
                  </a:lnTo>
                  <a:lnTo>
                    <a:pt x="36527" y="88200"/>
                  </a:lnTo>
                  <a:lnTo>
                    <a:pt x="16128" y="88200"/>
                  </a:lnTo>
                  <a:lnTo>
                    <a:pt x="8324" y="85354"/>
                  </a:lnTo>
                  <a:lnTo>
                    <a:pt x="3003" y="81967"/>
                  </a:lnTo>
                  <a:lnTo>
                    <a:pt x="0" y="92313"/>
                  </a:lnTo>
                  <a:lnTo>
                    <a:pt x="4918" y="95700"/>
                  </a:lnTo>
                  <a:lnTo>
                    <a:pt x="14646" y="98409"/>
                  </a:lnTo>
                  <a:lnTo>
                    <a:pt x="23520" y="98409"/>
                  </a:lnTo>
                  <a:lnTo>
                    <a:pt x="37734" y="96186"/>
                  </a:lnTo>
                  <a:lnTo>
                    <a:pt x="47807" y="90189"/>
                  </a:lnTo>
                  <a:lnTo>
                    <a:pt x="53802" y="81434"/>
                  </a:lnTo>
                  <a:lnTo>
                    <a:pt x="55786" y="70933"/>
                  </a:lnTo>
                  <a:lnTo>
                    <a:pt x="54306" y="61510"/>
                  </a:lnTo>
                  <a:lnTo>
                    <a:pt x="49881" y="53989"/>
                  </a:lnTo>
                  <a:lnTo>
                    <a:pt x="42530" y="47931"/>
                  </a:lnTo>
                  <a:lnTo>
                    <a:pt x="32276" y="42897"/>
                  </a:lnTo>
                  <a:lnTo>
                    <a:pt x="24048" y="39126"/>
                  </a:lnTo>
                  <a:lnTo>
                    <a:pt x="18340" y="35126"/>
                  </a:lnTo>
                  <a:lnTo>
                    <a:pt x="15016" y="30411"/>
                  </a:lnTo>
                  <a:lnTo>
                    <a:pt x="13939" y="24492"/>
                  </a:lnTo>
                  <a:lnTo>
                    <a:pt x="13939" y="17993"/>
                  </a:lnTo>
                  <a:lnTo>
                    <a:pt x="18719" y="10189"/>
                  </a:lnTo>
                  <a:lnTo>
                    <a:pt x="39648" y="10189"/>
                  </a:lnTo>
                  <a:lnTo>
                    <a:pt x="45803" y="13036"/>
                  </a:lnTo>
                  <a:lnTo>
                    <a:pt x="48827" y="14714"/>
                  </a:lnTo>
                  <a:lnTo>
                    <a:pt x="52086" y="4682"/>
                  </a:lnTo>
                  <a:lnTo>
                    <a:pt x="48012" y="2247"/>
                  </a:lnTo>
                  <a:lnTo>
                    <a:pt x="41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4" name="object 34"/>
            <p:cNvSpPr/>
            <p:nvPr/>
          </p:nvSpPr>
          <p:spPr>
            <a:xfrm>
              <a:off x="3986105" y="1486549"/>
              <a:ext cx="55880" cy="98425"/>
            </a:xfrm>
            <a:custGeom>
              <a:avLst/>
              <a:gdLst/>
              <a:ahLst/>
              <a:cxnLst/>
              <a:rect l="l" t="t" r="r" b="b"/>
              <a:pathLst>
                <a:path w="55879" h="98425">
                  <a:moveTo>
                    <a:pt x="3003" y="81967"/>
                  </a:moveTo>
                  <a:lnTo>
                    <a:pt x="8324" y="85354"/>
                  </a:lnTo>
                  <a:lnTo>
                    <a:pt x="16128" y="88200"/>
                  </a:lnTo>
                  <a:lnTo>
                    <a:pt x="24334" y="88200"/>
                  </a:lnTo>
                  <a:lnTo>
                    <a:pt x="36527" y="88200"/>
                  </a:lnTo>
                  <a:lnTo>
                    <a:pt x="43624" y="81535"/>
                  </a:lnTo>
                  <a:lnTo>
                    <a:pt x="43624" y="71934"/>
                  </a:lnTo>
                  <a:lnTo>
                    <a:pt x="16102" y="48282"/>
                  </a:lnTo>
                  <a:lnTo>
                    <a:pt x="8442" y="42394"/>
                  </a:lnTo>
                  <a:lnTo>
                    <a:pt x="3601" y="35023"/>
                  </a:lnTo>
                  <a:lnTo>
                    <a:pt x="1914" y="25905"/>
                  </a:lnTo>
                  <a:lnTo>
                    <a:pt x="4055" y="15583"/>
                  </a:lnTo>
                  <a:lnTo>
                    <a:pt x="10109" y="7375"/>
                  </a:lnTo>
                  <a:lnTo>
                    <a:pt x="19518" y="1956"/>
                  </a:lnTo>
                  <a:lnTo>
                    <a:pt x="31726" y="0"/>
                  </a:lnTo>
                  <a:lnTo>
                    <a:pt x="41170" y="0"/>
                  </a:lnTo>
                  <a:lnTo>
                    <a:pt x="48012" y="2247"/>
                  </a:lnTo>
                  <a:lnTo>
                    <a:pt x="52086" y="4682"/>
                  </a:lnTo>
                  <a:lnTo>
                    <a:pt x="48827" y="14714"/>
                  </a:lnTo>
                  <a:lnTo>
                    <a:pt x="45803" y="13036"/>
                  </a:lnTo>
                  <a:lnTo>
                    <a:pt x="39648" y="10189"/>
                  </a:lnTo>
                  <a:lnTo>
                    <a:pt x="31314" y="10189"/>
                  </a:lnTo>
                  <a:lnTo>
                    <a:pt x="18719" y="10189"/>
                  </a:lnTo>
                  <a:lnTo>
                    <a:pt x="13939" y="17993"/>
                  </a:lnTo>
                  <a:lnTo>
                    <a:pt x="13939" y="24492"/>
                  </a:lnTo>
                  <a:lnTo>
                    <a:pt x="15016" y="30411"/>
                  </a:lnTo>
                  <a:lnTo>
                    <a:pt x="18340" y="35126"/>
                  </a:lnTo>
                  <a:lnTo>
                    <a:pt x="24048" y="39126"/>
                  </a:lnTo>
                  <a:lnTo>
                    <a:pt x="32276" y="42897"/>
                  </a:lnTo>
                  <a:lnTo>
                    <a:pt x="42530" y="47931"/>
                  </a:lnTo>
                  <a:lnTo>
                    <a:pt x="49881" y="53989"/>
                  </a:lnTo>
                  <a:lnTo>
                    <a:pt x="54306" y="61510"/>
                  </a:lnTo>
                  <a:lnTo>
                    <a:pt x="55786" y="70933"/>
                  </a:lnTo>
                  <a:lnTo>
                    <a:pt x="53802" y="81434"/>
                  </a:lnTo>
                  <a:lnTo>
                    <a:pt x="47807" y="90189"/>
                  </a:lnTo>
                  <a:lnTo>
                    <a:pt x="37734" y="96186"/>
                  </a:lnTo>
                  <a:lnTo>
                    <a:pt x="23520" y="98409"/>
                  </a:lnTo>
                  <a:lnTo>
                    <a:pt x="14646" y="98409"/>
                  </a:lnTo>
                  <a:lnTo>
                    <a:pt x="4918" y="95700"/>
                  </a:lnTo>
                  <a:lnTo>
                    <a:pt x="0" y="92313"/>
                  </a:lnTo>
                  <a:lnTo>
                    <a:pt x="3003" y="819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2273" y="1486242"/>
              <a:ext cx="77873" cy="9927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220355" y="1488105"/>
              <a:ext cx="52069" cy="95885"/>
            </a:xfrm>
            <a:custGeom>
              <a:avLst/>
              <a:gdLst/>
              <a:ahLst/>
              <a:cxnLst/>
              <a:rect l="l" t="t" r="r" b="b"/>
              <a:pathLst>
                <a:path w="52070" h="95884">
                  <a:moveTo>
                    <a:pt x="49779" y="0"/>
                  </a:moveTo>
                  <a:lnTo>
                    <a:pt x="0" y="0"/>
                  </a:lnTo>
                  <a:lnTo>
                    <a:pt x="0" y="95425"/>
                  </a:lnTo>
                  <a:lnTo>
                    <a:pt x="51830" y="95425"/>
                  </a:lnTo>
                  <a:lnTo>
                    <a:pt x="51830" y="85098"/>
                  </a:lnTo>
                  <a:lnTo>
                    <a:pt x="11917" y="85098"/>
                  </a:lnTo>
                  <a:lnTo>
                    <a:pt x="11917" y="50692"/>
                  </a:lnTo>
                  <a:lnTo>
                    <a:pt x="47737" y="50692"/>
                  </a:lnTo>
                  <a:lnTo>
                    <a:pt x="47737" y="40483"/>
                  </a:lnTo>
                  <a:lnTo>
                    <a:pt x="11917" y="40483"/>
                  </a:lnTo>
                  <a:lnTo>
                    <a:pt x="11917" y="10346"/>
                  </a:lnTo>
                  <a:lnTo>
                    <a:pt x="49779" y="10346"/>
                  </a:lnTo>
                  <a:lnTo>
                    <a:pt x="49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7" name="object 37"/>
            <p:cNvSpPr/>
            <p:nvPr/>
          </p:nvSpPr>
          <p:spPr>
            <a:xfrm>
              <a:off x="4220355" y="1488105"/>
              <a:ext cx="52069" cy="95885"/>
            </a:xfrm>
            <a:custGeom>
              <a:avLst/>
              <a:gdLst/>
              <a:ahLst/>
              <a:cxnLst/>
              <a:rect l="l" t="t" r="r" b="b"/>
              <a:pathLst>
                <a:path w="52070" h="95884">
                  <a:moveTo>
                    <a:pt x="47737" y="50692"/>
                  </a:moveTo>
                  <a:lnTo>
                    <a:pt x="11917" y="50692"/>
                  </a:lnTo>
                  <a:lnTo>
                    <a:pt x="11917" y="85098"/>
                  </a:lnTo>
                  <a:lnTo>
                    <a:pt x="51830" y="85098"/>
                  </a:lnTo>
                  <a:lnTo>
                    <a:pt x="51830" y="95425"/>
                  </a:lnTo>
                  <a:lnTo>
                    <a:pt x="0" y="95425"/>
                  </a:lnTo>
                  <a:lnTo>
                    <a:pt x="0" y="0"/>
                  </a:lnTo>
                  <a:lnTo>
                    <a:pt x="49779" y="0"/>
                  </a:lnTo>
                  <a:lnTo>
                    <a:pt x="49779" y="10346"/>
                  </a:lnTo>
                  <a:lnTo>
                    <a:pt x="11917" y="10346"/>
                  </a:lnTo>
                  <a:lnTo>
                    <a:pt x="11917" y="40483"/>
                  </a:lnTo>
                  <a:lnTo>
                    <a:pt x="47737" y="40483"/>
                  </a:lnTo>
                  <a:lnTo>
                    <a:pt x="47737" y="5069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8" name="object 38"/>
            <p:cNvSpPr/>
            <p:nvPr/>
          </p:nvSpPr>
          <p:spPr>
            <a:xfrm>
              <a:off x="4302176" y="1487385"/>
              <a:ext cx="60325" cy="96520"/>
            </a:xfrm>
            <a:custGeom>
              <a:avLst/>
              <a:gdLst/>
              <a:ahLst/>
              <a:cxnLst/>
              <a:rect l="l" t="t" r="r" b="b"/>
              <a:pathLst>
                <a:path w="60325" h="96519">
                  <a:moveTo>
                    <a:pt x="22813" y="0"/>
                  </a:moveTo>
                  <a:lnTo>
                    <a:pt x="14597" y="0"/>
                  </a:lnTo>
                  <a:lnTo>
                    <a:pt x="5997" y="696"/>
                  </a:lnTo>
                  <a:lnTo>
                    <a:pt x="0" y="2002"/>
                  </a:lnTo>
                  <a:lnTo>
                    <a:pt x="0" y="96152"/>
                  </a:lnTo>
                  <a:lnTo>
                    <a:pt x="11868" y="96152"/>
                  </a:lnTo>
                  <a:lnTo>
                    <a:pt x="11868" y="54785"/>
                  </a:lnTo>
                  <a:lnTo>
                    <a:pt x="47430" y="54785"/>
                  </a:lnTo>
                  <a:lnTo>
                    <a:pt x="46461" y="53234"/>
                  </a:lnTo>
                  <a:lnTo>
                    <a:pt x="39363" y="50692"/>
                  </a:lnTo>
                  <a:lnTo>
                    <a:pt x="39363" y="50260"/>
                  </a:lnTo>
                  <a:lnTo>
                    <a:pt x="46171" y="46797"/>
                  </a:lnTo>
                  <a:lnTo>
                    <a:pt x="47573" y="45460"/>
                  </a:lnTo>
                  <a:lnTo>
                    <a:pt x="11868" y="45460"/>
                  </a:lnTo>
                  <a:lnTo>
                    <a:pt x="11868" y="10641"/>
                  </a:lnTo>
                  <a:lnTo>
                    <a:pt x="13782" y="10052"/>
                  </a:lnTo>
                  <a:lnTo>
                    <a:pt x="17895" y="9482"/>
                  </a:lnTo>
                  <a:lnTo>
                    <a:pt x="51325" y="9482"/>
                  </a:lnTo>
                  <a:lnTo>
                    <a:pt x="49465" y="7794"/>
                  </a:lnTo>
                  <a:lnTo>
                    <a:pt x="44669" y="4302"/>
                  </a:lnTo>
                  <a:lnTo>
                    <a:pt x="39064" y="2002"/>
                  </a:lnTo>
                  <a:lnTo>
                    <a:pt x="39401" y="2002"/>
                  </a:lnTo>
                  <a:lnTo>
                    <a:pt x="31534" y="459"/>
                  </a:lnTo>
                  <a:lnTo>
                    <a:pt x="22813" y="0"/>
                  </a:lnTo>
                  <a:close/>
                </a:path>
                <a:path w="60325" h="96519">
                  <a:moveTo>
                    <a:pt x="47430" y="54785"/>
                  </a:moveTo>
                  <a:lnTo>
                    <a:pt x="23078" y="54785"/>
                  </a:lnTo>
                  <a:lnTo>
                    <a:pt x="30139" y="56024"/>
                  </a:lnTo>
                  <a:lnTo>
                    <a:pt x="35341" y="59298"/>
                  </a:lnTo>
                  <a:lnTo>
                    <a:pt x="39030" y="64962"/>
                  </a:lnTo>
                  <a:lnTo>
                    <a:pt x="41553" y="73368"/>
                  </a:lnTo>
                  <a:lnTo>
                    <a:pt x="44144" y="85236"/>
                  </a:lnTo>
                  <a:lnTo>
                    <a:pt x="46186" y="93452"/>
                  </a:lnTo>
                  <a:lnTo>
                    <a:pt x="47688" y="96152"/>
                  </a:lnTo>
                  <a:lnTo>
                    <a:pt x="59998" y="96152"/>
                  </a:lnTo>
                  <a:lnTo>
                    <a:pt x="58506" y="92369"/>
                  </a:lnTo>
                  <a:lnTo>
                    <a:pt x="56865" y="86655"/>
                  </a:lnTo>
                  <a:lnTo>
                    <a:pt x="55016" y="79141"/>
                  </a:lnTo>
                  <a:lnTo>
                    <a:pt x="52900" y="69952"/>
                  </a:lnTo>
                  <a:lnTo>
                    <a:pt x="50711" y="60037"/>
                  </a:lnTo>
                  <a:lnTo>
                    <a:pt x="47430" y="54785"/>
                  </a:lnTo>
                  <a:close/>
                </a:path>
                <a:path w="60325" h="96519">
                  <a:moveTo>
                    <a:pt x="51325" y="9482"/>
                  </a:moveTo>
                  <a:lnTo>
                    <a:pt x="23647" y="9482"/>
                  </a:lnTo>
                  <a:lnTo>
                    <a:pt x="32529" y="10641"/>
                  </a:lnTo>
                  <a:lnTo>
                    <a:pt x="32327" y="10641"/>
                  </a:lnTo>
                  <a:lnTo>
                    <a:pt x="38943" y="13844"/>
                  </a:lnTo>
                  <a:lnTo>
                    <a:pt x="43279" y="19365"/>
                  </a:lnTo>
                  <a:lnTo>
                    <a:pt x="44821" y="27329"/>
                  </a:lnTo>
                  <a:lnTo>
                    <a:pt x="43407" y="34556"/>
                  </a:lnTo>
                  <a:lnTo>
                    <a:pt x="43365" y="34771"/>
                  </a:lnTo>
                  <a:lnTo>
                    <a:pt x="39205" y="40491"/>
                  </a:lnTo>
                  <a:lnTo>
                    <a:pt x="32658" y="44163"/>
                  </a:lnTo>
                  <a:lnTo>
                    <a:pt x="24040" y="45460"/>
                  </a:lnTo>
                  <a:lnTo>
                    <a:pt x="47573" y="45460"/>
                  </a:lnTo>
                  <a:lnTo>
                    <a:pt x="51682" y="41538"/>
                  </a:lnTo>
                  <a:lnTo>
                    <a:pt x="55259" y="34771"/>
                  </a:lnTo>
                  <a:lnTo>
                    <a:pt x="55372" y="34556"/>
                  </a:lnTo>
                  <a:lnTo>
                    <a:pt x="56719" y="25925"/>
                  </a:lnTo>
                  <a:lnTo>
                    <a:pt x="56719" y="18533"/>
                  </a:lnTo>
                  <a:lnTo>
                    <a:pt x="54127" y="12025"/>
                  </a:lnTo>
                  <a:lnTo>
                    <a:pt x="51325" y="9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9" name="object 39"/>
            <p:cNvSpPr/>
            <p:nvPr/>
          </p:nvSpPr>
          <p:spPr>
            <a:xfrm>
              <a:off x="4302176" y="1487385"/>
              <a:ext cx="60325" cy="96520"/>
            </a:xfrm>
            <a:custGeom>
              <a:avLst/>
              <a:gdLst/>
              <a:ahLst/>
              <a:cxnLst/>
              <a:rect l="l" t="t" r="r" b="b"/>
              <a:pathLst>
                <a:path w="60325" h="96519">
                  <a:moveTo>
                    <a:pt x="11868" y="45460"/>
                  </a:moveTo>
                  <a:lnTo>
                    <a:pt x="24040" y="45460"/>
                  </a:lnTo>
                  <a:lnTo>
                    <a:pt x="32658" y="44163"/>
                  </a:lnTo>
                  <a:lnTo>
                    <a:pt x="39205" y="40491"/>
                  </a:lnTo>
                  <a:lnTo>
                    <a:pt x="43365" y="34771"/>
                  </a:lnTo>
                  <a:lnTo>
                    <a:pt x="44821" y="27329"/>
                  </a:lnTo>
                  <a:lnTo>
                    <a:pt x="43279" y="19365"/>
                  </a:lnTo>
                  <a:lnTo>
                    <a:pt x="38943" y="13844"/>
                  </a:lnTo>
                  <a:lnTo>
                    <a:pt x="32253" y="10604"/>
                  </a:lnTo>
                  <a:lnTo>
                    <a:pt x="23647" y="9482"/>
                  </a:lnTo>
                  <a:lnTo>
                    <a:pt x="17895" y="9482"/>
                  </a:lnTo>
                  <a:lnTo>
                    <a:pt x="13782" y="10052"/>
                  </a:lnTo>
                  <a:lnTo>
                    <a:pt x="11868" y="10641"/>
                  </a:lnTo>
                  <a:lnTo>
                    <a:pt x="11868" y="45460"/>
                  </a:lnTo>
                  <a:close/>
                </a:path>
                <a:path w="60325" h="96519">
                  <a:moveTo>
                    <a:pt x="0" y="2002"/>
                  </a:moveTo>
                  <a:lnTo>
                    <a:pt x="5997" y="696"/>
                  </a:lnTo>
                  <a:lnTo>
                    <a:pt x="14597" y="0"/>
                  </a:lnTo>
                  <a:lnTo>
                    <a:pt x="22813" y="0"/>
                  </a:lnTo>
                  <a:lnTo>
                    <a:pt x="56719" y="18533"/>
                  </a:lnTo>
                  <a:lnTo>
                    <a:pt x="56719" y="25925"/>
                  </a:lnTo>
                  <a:lnTo>
                    <a:pt x="55372" y="34556"/>
                  </a:lnTo>
                  <a:lnTo>
                    <a:pt x="51682" y="41538"/>
                  </a:lnTo>
                  <a:lnTo>
                    <a:pt x="46171" y="46797"/>
                  </a:lnTo>
                  <a:lnTo>
                    <a:pt x="39363" y="50260"/>
                  </a:lnTo>
                  <a:lnTo>
                    <a:pt x="39363" y="50692"/>
                  </a:lnTo>
                  <a:lnTo>
                    <a:pt x="46461" y="53234"/>
                  </a:lnTo>
                  <a:lnTo>
                    <a:pt x="50711" y="60037"/>
                  </a:lnTo>
                  <a:lnTo>
                    <a:pt x="52900" y="69952"/>
                  </a:lnTo>
                  <a:lnTo>
                    <a:pt x="55016" y="79141"/>
                  </a:lnTo>
                  <a:lnTo>
                    <a:pt x="56865" y="86655"/>
                  </a:lnTo>
                  <a:lnTo>
                    <a:pt x="58506" y="92369"/>
                  </a:lnTo>
                  <a:lnTo>
                    <a:pt x="59998" y="96152"/>
                  </a:lnTo>
                  <a:lnTo>
                    <a:pt x="47688" y="96152"/>
                  </a:lnTo>
                  <a:lnTo>
                    <a:pt x="46186" y="93452"/>
                  </a:lnTo>
                  <a:lnTo>
                    <a:pt x="44144" y="85236"/>
                  </a:lnTo>
                  <a:lnTo>
                    <a:pt x="41553" y="73368"/>
                  </a:lnTo>
                  <a:lnTo>
                    <a:pt x="39030" y="64962"/>
                  </a:lnTo>
                  <a:lnTo>
                    <a:pt x="35341" y="59298"/>
                  </a:lnTo>
                  <a:lnTo>
                    <a:pt x="30139" y="56024"/>
                  </a:lnTo>
                  <a:lnTo>
                    <a:pt x="23078" y="54785"/>
                  </a:lnTo>
                  <a:lnTo>
                    <a:pt x="11868" y="54785"/>
                  </a:lnTo>
                  <a:lnTo>
                    <a:pt x="11868" y="96152"/>
                  </a:lnTo>
                  <a:lnTo>
                    <a:pt x="0" y="96152"/>
                  </a:lnTo>
                  <a:lnTo>
                    <a:pt x="0" y="200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8319" y="1486941"/>
              <a:ext cx="96319" cy="9773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9601" y="1485411"/>
              <a:ext cx="260217" cy="1008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9108" y="1485411"/>
              <a:ext cx="158000" cy="1008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1242" y="1485972"/>
              <a:ext cx="77893" cy="9968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092413" y="1488096"/>
              <a:ext cx="12065" cy="95885"/>
            </a:xfrm>
            <a:custGeom>
              <a:avLst/>
              <a:gdLst/>
              <a:ahLst/>
              <a:cxnLst/>
              <a:rect l="l" t="t" r="r" b="b"/>
              <a:pathLst>
                <a:path w="12064" h="95884">
                  <a:moveTo>
                    <a:pt x="11868" y="0"/>
                  </a:moveTo>
                  <a:lnTo>
                    <a:pt x="0" y="0"/>
                  </a:lnTo>
                  <a:lnTo>
                    <a:pt x="0" y="95435"/>
                  </a:lnTo>
                  <a:lnTo>
                    <a:pt x="11868" y="95435"/>
                  </a:lnTo>
                  <a:lnTo>
                    <a:pt x="1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5" name="object 45"/>
            <p:cNvSpPr/>
            <p:nvPr/>
          </p:nvSpPr>
          <p:spPr>
            <a:xfrm>
              <a:off x="5092412" y="1488100"/>
              <a:ext cx="12065" cy="95885"/>
            </a:xfrm>
            <a:custGeom>
              <a:avLst/>
              <a:gdLst/>
              <a:ahLst/>
              <a:cxnLst/>
              <a:rect l="l" t="t" r="r" b="b"/>
              <a:pathLst>
                <a:path w="12064" h="95884">
                  <a:moveTo>
                    <a:pt x="11868" y="95435"/>
                  </a:moveTo>
                  <a:lnTo>
                    <a:pt x="0" y="95435"/>
                  </a:lnTo>
                  <a:lnTo>
                    <a:pt x="0" y="0"/>
                  </a:lnTo>
                  <a:lnTo>
                    <a:pt x="11868" y="0"/>
                  </a:lnTo>
                  <a:lnTo>
                    <a:pt x="11868" y="9543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34693" y="1485412"/>
              <a:ext cx="87179" cy="11326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49736" y="1486953"/>
              <a:ext cx="70236" cy="9927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355006" y="1488105"/>
              <a:ext cx="52069" cy="95885"/>
            </a:xfrm>
            <a:custGeom>
              <a:avLst/>
              <a:gdLst/>
              <a:ahLst/>
              <a:cxnLst/>
              <a:rect l="l" t="t" r="r" b="b"/>
              <a:pathLst>
                <a:path w="52070" h="95884">
                  <a:moveTo>
                    <a:pt x="49789" y="0"/>
                  </a:moveTo>
                  <a:lnTo>
                    <a:pt x="0" y="0"/>
                  </a:lnTo>
                  <a:lnTo>
                    <a:pt x="0" y="95425"/>
                  </a:lnTo>
                  <a:lnTo>
                    <a:pt x="51830" y="95425"/>
                  </a:lnTo>
                  <a:lnTo>
                    <a:pt x="51830" y="85098"/>
                  </a:lnTo>
                  <a:lnTo>
                    <a:pt x="11897" y="85098"/>
                  </a:lnTo>
                  <a:lnTo>
                    <a:pt x="11897" y="50692"/>
                  </a:lnTo>
                  <a:lnTo>
                    <a:pt x="47717" y="50692"/>
                  </a:lnTo>
                  <a:lnTo>
                    <a:pt x="47717" y="40483"/>
                  </a:lnTo>
                  <a:lnTo>
                    <a:pt x="11897" y="40483"/>
                  </a:lnTo>
                  <a:lnTo>
                    <a:pt x="11897" y="10346"/>
                  </a:lnTo>
                  <a:lnTo>
                    <a:pt x="49789" y="10346"/>
                  </a:lnTo>
                  <a:lnTo>
                    <a:pt x="49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9" name="object 49"/>
            <p:cNvSpPr/>
            <p:nvPr/>
          </p:nvSpPr>
          <p:spPr>
            <a:xfrm>
              <a:off x="5355006" y="1488105"/>
              <a:ext cx="52069" cy="95885"/>
            </a:xfrm>
            <a:custGeom>
              <a:avLst/>
              <a:gdLst/>
              <a:ahLst/>
              <a:cxnLst/>
              <a:rect l="l" t="t" r="r" b="b"/>
              <a:pathLst>
                <a:path w="52070" h="95884">
                  <a:moveTo>
                    <a:pt x="47717" y="50692"/>
                  </a:moveTo>
                  <a:lnTo>
                    <a:pt x="11897" y="50692"/>
                  </a:lnTo>
                  <a:lnTo>
                    <a:pt x="11897" y="85098"/>
                  </a:lnTo>
                  <a:lnTo>
                    <a:pt x="51830" y="85098"/>
                  </a:lnTo>
                  <a:lnTo>
                    <a:pt x="51830" y="95425"/>
                  </a:lnTo>
                  <a:lnTo>
                    <a:pt x="0" y="95425"/>
                  </a:lnTo>
                  <a:lnTo>
                    <a:pt x="0" y="0"/>
                  </a:lnTo>
                  <a:lnTo>
                    <a:pt x="49789" y="0"/>
                  </a:lnTo>
                  <a:lnTo>
                    <a:pt x="49789" y="10346"/>
                  </a:lnTo>
                  <a:lnTo>
                    <a:pt x="11897" y="10346"/>
                  </a:lnTo>
                  <a:lnTo>
                    <a:pt x="11897" y="40483"/>
                  </a:lnTo>
                  <a:lnTo>
                    <a:pt x="47717" y="40483"/>
                  </a:lnTo>
                  <a:lnTo>
                    <a:pt x="47717" y="5069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0" name="object 50"/>
            <p:cNvSpPr/>
            <p:nvPr/>
          </p:nvSpPr>
          <p:spPr>
            <a:xfrm>
              <a:off x="5433614" y="1486549"/>
              <a:ext cx="55880" cy="98425"/>
            </a:xfrm>
            <a:custGeom>
              <a:avLst/>
              <a:gdLst/>
              <a:ahLst/>
              <a:cxnLst/>
              <a:rect l="l" t="t" r="r" b="b"/>
              <a:pathLst>
                <a:path w="55879" h="98425">
                  <a:moveTo>
                    <a:pt x="41160" y="0"/>
                  </a:moveTo>
                  <a:lnTo>
                    <a:pt x="31746" y="0"/>
                  </a:lnTo>
                  <a:lnTo>
                    <a:pt x="19526" y="1956"/>
                  </a:lnTo>
                  <a:lnTo>
                    <a:pt x="10118" y="7375"/>
                  </a:lnTo>
                  <a:lnTo>
                    <a:pt x="4071" y="15583"/>
                  </a:lnTo>
                  <a:lnTo>
                    <a:pt x="1933" y="25905"/>
                  </a:lnTo>
                  <a:lnTo>
                    <a:pt x="3618" y="35023"/>
                  </a:lnTo>
                  <a:lnTo>
                    <a:pt x="8450" y="42394"/>
                  </a:lnTo>
                  <a:lnTo>
                    <a:pt x="16101" y="48282"/>
                  </a:lnTo>
                  <a:lnTo>
                    <a:pt x="34213" y="56739"/>
                  </a:lnTo>
                  <a:lnTo>
                    <a:pt x="39602" y="60940"/>
                  </a:lnTo>
                  <a:lnTo>
                    <a:pt x="42652" y="65892"/>
                  </a:lnTo>
                  <a:lnTo>
                    <a:pt x="43614" y="71934"/>
                  </a:lnTo>
                  <a:lnTo>
                    <a:pt x="43614" y="81535"/>
                  </a:lnTo>
                  <a:lnTo>
                    <a:pt x="36527" y="88200"/>
                  </a:lnTo>
                  <a:lnTo>
                    <a:pt x="16148" y="88200"/>
                  </a:lnTo>
                  <a:lnTo>
                    <a:pt x="8343" y="85354"/>
                  </a:lnTo>
                  <a:lnTo>
                    <a:pt x="3023" y="81967"/>
                  </a:lnTo>
                  <a:lnTo>
                    <a:pt x="0" y="92313"/>
                  </a:lnTo>
                  <a:lnTo>
                    <a:pt x="4937" y="95700"/>
                  </a:lnTo>
                  <a:lnTo>
                    <a:pt x="14646" y="98409"/>
                  </a:lnTo>
                  <a:lnTo>
                    <a:pt x="23520" y="98409"/>
                  </a:lnTo>
                  <a:lnTo>
                    <a:pt x="37730" y="96186"/>
                  </a:lnTo>
                  <a:lnTo>
                    <a:pt x="47803" y="90189"/>
                  </a:lnTo>
                  <a:lnTo>
                    <a:pt x="53801" y="81434"/>
                  </a:lnTo>
                  <a:lnTo>
                    <a:pt x="55786" y="70933"/>
                  </a:lnTo>
                  <a:lnTo>
                    <a:pt x="54306" y="61510"/>
                  </a:lnTo>
                  <a:lnTo>
                    <a:pt x="49879" y="53989"/>
                  </a:lnTo>
                  <a:lnTo>
                    <a:pt x="42526" y="47931"/>
                  </a:lnTo>
                  <a:lnTo>
                    <a:pt x="32266" y="42897"/>
                  </a:lnTo>
                  <a:lnTo>
                    <a:pt x="24052" y="39126"/>
                  </a:lnTo>
                  <a:lnTo>
                    <a:pt x="18346" y="35126"/>
                  </a:lnTo>
                  <a:lnTo>
                    <a:pt x="15019" y="30411"/>
                  </a:lnTo>
                  <a:lnTo>
                    <a:pt x="13939" y="24492"/>
                  </a:lnTo>
                  <a:lnTo>
                    <a:pt x="13939" y="17993"/>
                  </a:lnTo>
                  <a:lnTo>
                    <a:pt x="18739" y="10189"/>
                  </a:lnTo>
                  <a:lnTo>
                    <a:pt x="39668" y="10189"/>
                  </a:lnTo>
                  <a:lnTo>
                    <a:pt x="45823" y="13036"/>
                  </a:lnTo>
                  <a:lnTo>
                    <a:pt x="48827" y="14714"/>
                  </a:lnTo>
                  <a:lnTo>
                    <a:pt x="52105" y="4682"/>
                  </a:lnTo>
                  <a:lnTo>
                    <a:pt x="48012" y="2247"/>
                  </a:lnTo>
                  <a:lnTo>
                    <a:pt x="41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1" name="object 51"/>
            <p:cNvSpPr/>
            <p:nvPr/>
          </p:nvSpPr>
          <p:spPr>
            <a:xfrm>
              <a:off x="5433614" y="1486549"/>
              <a:ext cx="55880" cy="98425"/>
            </a:xfrm>
            <a:custGeom>
              <a:avLst/>
              <a:gdLst/>
              <a:ahLst/>
              <a:cxnLst/>
              <a:rect l="l" t="t" r="r" b="b"/>
              <a:pathLst>
                <a:path w="55879" h="98425">
                  <a:moveTo>
                    <a:pt x="3023" y="81967"/>
                  </a:moveTo>
                  <a:lnTo>
                    <a:pt x="8343" y="85354"/>
                  </a:lnTo>
                  <a:lnTo>
                    <a:pt x="16148" y="88200"/>
                  </a:lnTo>
                  <a:lnTo>
                    <a:pt x="24334" y="88200"/>
                  </a:lnTo>
                  <a:lnTo>
                    <a:pt x="36527" y="88200"/>
                  </a:lnTo>
                  <a:lnTo>
                    <a:pt x="43614" y="81535"/>
                  </a:lnTo>
                  <a:lnTo>
                    <a:pt x="43614" y="71934"/>
                  </a:lnTo>
                  <a:lnTo>
                    <a:pt x="16101" y="48282"/>
                  </a:lnTo>
                  <a:lnTo>
                    <a:pt x="8450" y="42394"/>
                  </a:lnTo>
                  <a:lnTo>
                    <a:pt x="3618" y="35023"/>
                  </a:lnTo>
                  <a:lnTo>
                    <a:pt x="1933" y="25905"/>
                  </a:lnTo>
                  <a:lnTo>
                    <a:pt x="4071" y="15583"/>
                  </a:lnTo>
                  <a:lnTo>
                    <a:pt x="10118" y="7375"/>
                  </a:lnTo>
                  <a:lnTo>
                    <a:pt x="19526" y="1956"/>
                  </a:lnTo>
                  <a:lnTo>
                    <a:pt x="31746" y="0"/>
                  </a:lnTo>
                  <a:lnTo>
                    <a:pt x="41160" y="0"/>
                  </a:lnTo>
                  <a:lnTo>
                    <a:pt x="48012" y="2247"/>
                  </a:lnTo>
                  <a:lnTo>
                    <a:pt x="52105" y="4682"/>
                  </a:lnTo>
                  <a:lnTo>
                    <a:pt x="48827" y="14714"/>
                  </a:lnTo>
                  <a:lnTo>
                    <a:pt x="45823" y="13036"/>
                  </a:lnTo>
                  <a:lnTo>
                    <a:pt x="39668" y="10189"/>
                  </a:lnTo>
                  <a:lnTo>
                    <a:pt x="31314" y="10189"/>
                  </a:lnTo>
                  <a:lnTo>
                    <a:pt x="18739" y="10189"/>
                  </a:lnTo>
                  <a:lnTo>
                    <a:pt x="13939" y="17993"/>
                  </a:lnTo>
                  <a:lnTo>
                    <a:pt x="13939" y="24492"/>
                  </a:lnTo>
                  <a:lnTo>
                    <a:pt x="15019" y="30411"/>
                  </a:lnTo>
                  <a:lnTo>
                    <a:pt x="18346" y="35126"/>
                  </a:lnTo>
                  <a:lnTo>
                    <a:pt x="24052" y="39126"/>
                  </a:lnTo>
                  <a:lnTo>
                    <a:pt x="32266" y="42897"/>
                  </a:lnTo>
                  <a:lnTo>
                    <a:pt x="42526" y="47931"/>
                  </a:lnTo>
                  <a:lnTo>
                    <a:pt x="49879" y="53989"/>
                  </a:lnTo>
                  <a:lnTo>
                    <a:pt x="54306" y="61510"/>
                  </a:lnTo>
                  <a:lnTo>
                    <a:pt x="55786" y="70933"/>
                  </a:lnTo>
                  <a:lnTo>
                    <a:pt x="53801" y="81434"/>
                  </a:lnTo>
                  <a:lnTo>
                    <a:pt x="47803" y="90189"/>
                  </a:lnTo>
                  <a:lnTo>
                    <a:pt x="37730" y="96186"/>
                  </a:lnTo>
                  <a:lnTo>
                    <a:pt x="23520" y="98409"/>
                  </a:lnTo>
                  <a:lnTo>
                    <a:pt x="14646" y="98409"/>
                  </a:lnTo>
                  <a:lnTo>
                    <a:pt x="4937" y="95700"/>
                  </a:lnTo>
                  <a:lnTo>
                    <a:pt x="0" y="92313"/>
                  </a:lnTo>
                  <a:lnTo>
                    <a:pt x="3023" y="819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6" name="object 56"/>
            <p:cNvSpPr/>
            <p:nvPr/>
          </p:nvSpPr>
          <p:spPr>
            <a:xfrm>
              <a:off x="1994077" y="13405233"/>
              <a:ext cx="121920" cy="22860"/>
            </a:xfrm>
            <a:custGeom>
              <a:avLst/>
              <a:gdLst/>
              <a:ahLst/>
              <a:cxnLst/>
              <a:rect l="l" t="t" r="r" b="b"/>
              <a:pathLst>
                <a:path w="121919" h="22859">
                  <a:moveTo>
                    <a:pt x="117689" y="22783"/>
                  </a:moveTo>
                  <a:lnTo>
                    <a:pt x="3789" y="22783"/>
                  </a:lnTo>
                  <a:lnTo>
                    <a:pt x="1698" y="22783"/>
                  </a:lnTo>
                  <a:lnTo>
                    <a:pt x="0" y="21085"/>
                  </a:lnTo>
                  <a:lnTo>
                    <a:pt x="0" y="18985"/>
                  </a:lnTo>
                  <a:lnTo>
                    <a:pt x="0" y="0"/>
                  </a:lnTo>
                  <a:lnTo>
                    <a:pt x="121488" y="0"/>
                  </a:lnTo>
                  <a:lnTo>
                    <a:pt x="121488" y="18985"/>
                  </a:lnTo>
                  <a:lnTo>
                    <a:pt x="121488" y="21085"/>
                  </a:lnTo>
                  <a:lnTo>
                    <a:pt x="119790" y="22783"/>
                  </a:lnTo>
                  <a:lnTo>
                    <a:pt x="117689" y="22783"/>
                  </a:lnTo>
                  <a:close/>
                </a:path>
              </a:pathLst>
            </a:custGeom>
            <a:ln w="11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7" name="object 57"/>
            <p:cNvSpPr/>
            <p:nvPr/>
          </p:nvSpPr>
          <p:spPr>
            <a:xfrm>
              <a:off x="1963703" y="13063542"/>
              <a:ext cx="182245" cy="342265"/>
            </a:xfrm>
            <a:custGeom>
              <a:avLst/>
              <a:gdLst/>
              <a:ahLst/>
              <a:cxnLst/>
              <a:rect l="l" t="t" r="r" b="b"/>
              <a:pathLst>
                <a:path w="182244" h="342265">
                  <a:moveTo>
                    <a:pt x="151860" y="341691"/>
                  </a:moveTo>
                  <a:lnTo>
                    <a:pt x="30372" y="341691"/>
                  </a:lnTo>
                  <a:lnTo>
                    <a:pt x="30372" y="288535"/>
                  </a:lnTo>
                  <a:lnTo>
                    <a:pt x="151860" y="288535"/>
                  </a:lnTo>
                  <a:lnTo>
                    <a:pt x="151860" y="341691"/>
                  </a:lnTo>
                  <a:close/>
                </a:path>
                <a:path w="182244" h="342265">
                  <a:moveTo>
                    <a:pt x="182232" y="22783"/>
                  </a:moveTo>
                  <a:lnTo>
                    <a:pt x="0" y="22783"/>
                  </a:lnTo>
                  <a:lnTo>
                    <a:pt x="0" y="0"/>
                  </a:lnTo>
                  <a:lnTo>
                    <a:pt x="182232" y="0"/>
                  </a:lnTo>
                  <a:lnTo>
                    <a:pt x="182232" y="22783"/>
                  </a:lnTo>
                  <a:close/>
                </a:path>
              </a:pathLst>
            </a:custGeom>
            <a:ln w="11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8" name="object 58"/>
            <p:cNvSpPr/>
            <p:nvPr/>
          </p:nvSpPr>
          <p:spPr>
            <a:xfrm>
              <a:off x="1963700" y="13086324"/>
              <a:ext cx="182245" cy="266065"/>
            </a:xfrm>
            <a:custGeom>
              <a:avLst/>
              <a:gdLst/>
              <a:ahLst/>
              <a:cxnLst/>
              <a:rect l="l" t="t" r="r" b="b"/>
              <a:pathLst>
                <a:path w="182244" h="266065">
                  <a:moveTo>
                    <a:pt x="0" y="0"/>
                  </a:moveTo>
                  <a:lnTo>
                    <a:pt x="17558" y="157916"/>
                  </a:lnTo>
                  <a:lnTo>
                    <a:pt x="26575" y="238239"/>
                  </a:lnTo>
                  <a:lnTo>
                    <a:pt x="29897" y="265882"/>
                  </a:lnTo>
                  <a:lnTo>
                    <a:pt x="30372" y="265760"/>
                  </a:lnTo>
                  <a:lnTo>
                    <a:pt x="151860" y="265760"/>
                  </a:lnTo>
                  <a:lnTo>
                    <a:pt x="182232" y="0"/>
                  </a:lnTo>
                  <a:lnTo>
                    <a:pt x="0" y="0"/>
                  </a:lnTo>
                  <a:close/>
                </a:path>
              </a:pathLst>
            </a:custGeom>
            <a:ln w="11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95973" y="13111004"/>
              <a:ext cx="117689" cy="1556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767784" y="13309822"/>
              <a:ext cx="243204" cy="121920"/>
            </a:xfrm>
            <a:custGeom>
              <a:avLst/>
              <a:gdLst/>
              <a:ahLst/>
              <a:cxnLst/>
              <a:rect l="l" t="t" r="r" b="b"/>
              <a:pathLst>
                <a:path w="243205" h="121919">
                  <a:moveTo>
                    <a:pt x="214391" y="121488"/>
                  </a:moveTo>
                  <a:lnTo>
                    <a:pt x="28595" y="121488"/>
                  </a:lnTo>
                  <a:lnTo>
                    <a:pt x="20938" y="121488"/>
                  </a:lnTo>
                  <a:lnTo>
                    <a:pt x="14479" y="115785"/>
                  </a:lnTo>
                  <a:lnTo>
                    <a:pt x="13527" y="108187"/>
                  </a:lnTo>
                  <a:lnTo>
                    <a:pt x="0" y="0"/>
                  </a:lnTo>
                  <a:lnTo>
                    <a:pt x="242986" y="0"/>
                  </a:lnTo>
                  <a:lnTo>
                    <a:pt x="229459" y="108187"/>
                  </a:lnTo>
                  <a:lnTo>
                    <a:pt x="228507" y="115785"/>
                  </a:lnTo>
                  <a:lnTo>
                    <a:pt x="222048" y="121488"/>
                  </a:lnTo>
                  <a:lnTo>
                    <a:pt x="214391" y="121488"/>
                  </a:lnTo>
                  <a:close/>
                </a:path>
              </a:pathLst>
            </a:custGeom>
            <a:ln w="11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65" name="object 65"/>
            <p:cNvSpPr/>
            <p:nvPr/>
          </p:nvSpPr>
          <p:spPr>
            <a:xfrm>
              <a:off x="2945731" y="13405233"/>
              <a:ext cx="121920" cy="22860"/>
            </a:xfrm>
            <a:custGeom>
              <a:avLst/>
              <a:gdLst/>
              <a:ahLst/>
              <a:cxnLst/>
              <a:rect l="l" t="t" r="r" b="b"/>
              <a:pathLst>
                <a:path w="121919" h="22859">
                  <a:moveTo>
                    <a:pt x="117689" y="22783"/>
                  </a:moveTo>
                  <a:lnTo>
                    <a:pt x="3789" y="22783"/>
                  </a:lnTo>
                  <a:lnTo>
                    <a:pt x="1698" y="22783"/>
                  </a:lnTo>
                  <a:lnTo>
                    <a:pt x="0" y="21085"/>
                  </a:lnTo>
                  <a:lnTo>
                    <a:pt x="0" y="18985"/>
                  </a:lnTo>
                  <a:lnTo>
                    <a:pt x="0" y="0"/>
                  </a:lnTo>
                  <a:lnTo>
                    <a:pt x="121488" y="0"/>
                  </a:lnTo>
                  <a:lnTo>
                    <a:pt x="121488" y="18985"/>
                  </a:lnTo>
                  <a:lnTo>
                    <a:pt x="121488" y="21085"/>
                  </a:lnTo>
                  <a:lnTo>
                    <a:pt x="119790" y="22783"/>
                  </a:lnTo>
                  <a:lnTo>
                    <a:pt x="117689" y="22783"/>
                  </a:lnTo>
                  <a:close/>
                </a:path>
              </a:pathLst>
            </a:custGeom>
            <a:ln w="11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66" name="object 66"/>
            <p:cNvSpPr/>
            <p:nvPr/>
          </p:nvSpPr>
          <p:spPr>
            <a:xfrm>
              <a:off x="2915359" y="13063542"/>
              <a:ext cx="182245" cy="342265"/>
            </a:xfrm>
            <a:custGeom>
              <a:avLst/>
              <a:gdLst/>
              <a:ahLst/>
              <a:cxnLst/>
              <a:rect l="l" t="t" r="r" b="b"/>
              <a:pathLst>
                <a:path w="182244" h="342265">
                  <a:moveTo>
                    <a:pt x="151860" y="341691"/>
                  </a:moveTo>
                  <a:lnTo>
                    <a:pt x="30372" y="341691"/>
                  </a:lnTo>
                  <a:lnTo>
                    <a:pt x="30372" y="288535"/>
                  </a:lnTo>
                  <a:lnTo>
                    <a:pt x="151860" y="288535"/>
                  </a:lnTo>
                  <a:lnTo>
                    <a:pt x="151860" y="341691"/>
                  </a:lnTo>
                  <a:close/>
                </a:path>
                <a:path w="182244" h="342265">
                  <a:moveTo>
                    <a:pt x="182232" y="22783"/>
                  </a:moveTo>
                  <a:lnTo>
                    <a:pt x="0" y="22783"/>
                  </a:lnTo>
                  <a:lnTo>
                    <a:pt x="0" y="0"/>
                  </a:lnTo>
                  <a:lnTo>
                    <a:pt x="182232" y="0"/>
                  </a:lnTo>
                  <a:lnTo>
                    <a:pt x="182232" y="22783"/>
                  </a:lnTo>
                  <a:close/>
                </a:path>
              </a:pathLst>
            </a:custGeom>
            <a:ln w="11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22633" y="13213004"/>
              <a:ext cx="412309" cy="21830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0" y="8"/>
              <a:ext cx="1398270" cy="13709641"/>
            </a:xfrm>
            <a:custGeom>
              <a:avLst/>
              <a:gdLst/>
              <a:ahLst/>
              <a:cxnLst/>
              <a:rect l="l" t="t" r="r" b="b"/>
              <a:pathLst>
                <a:path w="1398270" h="12731750">
                  <a:moveTo>
                    <a:pt x="1398108" y="0"/>
                  </a:moveTo>
                  <a:lnTo>
                    <a:pt x="0" y="0"/>
                  </a:lnTo>
                  <a:lnTo>
                    <a:pt x="0" y="12731706"/>
                  </a:lnTo>
                  <a:lnTo>
                    <a:pt x="1398108" y="12731706"/>
                  </a:lnTo>
                  <a:lnTo>
                    <a:pt x="1398108" y="0"/>
                  </a:lnTo>
                  <a:close/>
                </a:path>
              </a:pathLst>
            </a:custGeom>
            <a:solidFill>
              <a:srgbClr val="659CD3"/>
            </a:solidFill>
          </p:spPr>
          <p:txBody>
            <a:bodyPr wrap="square" lIns="0" tIns="0" rIns="0" bIns="0" rtlCol="0"/>
            <a:lstStyle/>
            <a:p>
              <a:endParaRPr sz="819" dirty="0"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769687" y="556774"/>
            <a:ext cx="7622792" cy="3951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3494">
              <a:lnSpc>
                <a:spcPts val="3848"/>
              </a:lnSpc>
            </a:pPr>
            <a:r>
              <a:rPr sz="3343" spc="-197" dirty="0">
                <a:solidFill>
                  <a:srgbClr val="124473"/>
                </a:solidFill>
                <a:latin typeface="Gill Sans MT"/>
                <a:cs typeface="Gill Sans MT"/>
              </a:rPr>
              <a:t>ASSOCIAZIONE</a:t>
            </a:r>
            <a:r>
              <a:rPr sz="3343" spc="-266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3343" spc="-191" dirty="0">
                <a:solidFill>
                  <a:srgbClr val="124473"/>
                </a:solidFill>
                <a:latin typeface="Gill Sans MT"/>
                <a:cs typeface="Gill Sans MT"/>
              </a:rPr>
              <a:t>BR</a:t>
            </a:r>
            <a:r>
              <a:rPr sz="3343" spc="-161" dirty="0">
                <a:solidFill>
                  <a:srgbClr val="124473"/>
                </a:solidFill>
                <a:latin typeface="Gill Sans MT"/>
                <a:cs typeface="Gill Sans MT"/>
              </a:rPr>
              <a:t>E</a:t>
            </a:r>
            <a:r>
              <a:rPr sz="3343" spc="-191" dirty="0">
                <a:solidFill>
                  <a:srgbClr val="124473"/>
                </a:solidFill>
                <a:latin typeface="Gill Sans MT"/>
                <a:cs typeface="Gill Sans MT"/>
              </a:rPr>
              <a:t>V</a:t>
            </a:r>
            <a:r>
              <a:rPr sz="3343" spc="-139" dirty="0">
                <a:solidFill>
                  <a:srgbClr val="124473"/>
                </a:solidFill>
                <a:latin typeface="Gill Sans MT"/>
                <a:cs typeface="Gill Sans MT"/>
              </a:rPr>
              <a:t>E</a:t>
            </a:r>
            <a:r>
              <a:rPr sz="3343" spc="-66" dirty="0">
                <a:solidFill>
                  <a:srgbClr val="124473"/>
                </a:solidFill>
                <a:latin typeface="Gill Sans MT"/>
                <a:cs typeface="Gill Sans MT"/>
              </a:rPr>
              <a:t>T</a:t>
            </a:r>
            <a:r>
              <a:rPr sz="3343" spc="-500" dirty="0">
                <a:solidFill>
                  <a:srgbClr val="124473"/>
                </a:solidFill>
                <a:latin typeface="Gill Sans MT"/>
                <a:cs typeface="Gill Sans MT"/>
              </a:rPr>
              <a:t>T</a:t>
            </a:r>
            <a:r>
              <a:rPr sz="3343" spc="-478" dirty="0">
                <a:solidFill>
                  <a:srgbClr val="124473"/>
                </a:solidFill>
                <a:latin typeface="Gill Sans MT"/>
                <a:cs typeface="Gill Sans MT"/>
              </a:rPr>
              <a:t>A</a:t>
            </a:r>
            <a:r>
              <a:rPr sz="3343" spc="-500" dirty="0">
                <a:solidFill>
                  <a:srgbClr val="124473"/>
                </a:solidFill>
                <a:latin typeface="Gill Sans MT"/>
                <a:cs typeface="Gill Sans MT"/>
              </a:rPr>
              <a:t>T</a:t>
            </a:r>
            <a:r>
              <a:rPr sz="3343" spc="-191" dirty="0">
                <a:solidFill>
                  <a:srgbClr val="124473"/>
                </a:solidFill>
                <a:latin typeface="Gill Sans MT"/>
                <a:cs typeface="Gill Sans MT"/>
              </a:rPr>
              <a:t>A</a:t>
            </a:r>
            <a:endParaRPr sz="3343" dirty="0">
              <a:latin typeface="Gill Sans MT"/>
              <a:cs typeface="Gill Sans MT"/>
            </a:endParaRPr>
          </a:p>
          <a:p>
            <a:pPr>
              <a:spcBef>
                <a:spcPts val="1178"/>
              </a:spcBef>
            </a:pPr>
            <a:endParaRPr sz="3343" dirty="0">
              <a:latin typeface="Gill Sans MT"/>
              <a:cs typeface="Gill Sans MT"/>
            </a:endParaRPr>
          </a:p>
          <a:p>
            <a:pPr marL="318544"/>
            <a:r>
              <a:rPr sz="2092" b="1" spc="-132" dirty="0">
                <a:solidFill>
                  <a:srgbClr val="124473"/>
                </a:solidFill>
                <a:latin typeface="Century Gothic"/>
                <a:cs typeface="Century Gothic"/>
              </a:rPr>
              <a:t>CICLOPIROX</a:t>
            </a:r>
            <a:r>
              <a:rPr sz="2092" b="1" spc="-196" dirty="0">
                <a:solidFill>
                  <a:srgbClr val="124473"/>
                </a:solidFill>
                <a:latin typeface="Century Gothic"/>
                <a:cs typeface="Century Gothic"/>
              </a:rPr>
              <a:t> </a:t>
            </a:r>
            <a:r>
              <a:rPr lang="it-IT" sz="2092" b="1" spc="-16" dirty="0">
                <a:solidFill>
                  <a:srgbClr val="124473"/>
                </a:solidFill>
                <a:latin typeface="Century Gothic"/>
                <a:cs typeface="Century Gothic"/>
              </a:rPr>
              <a:t>O</a:t>
            </a:r>
            <a:r>
              <a:rPr sz="2092" b="1" spc="-16" dirty="0">
                <a:solidFill>
                  <a:srgbClr val="124473"/>
                </a:solidFill>
                <a:latin typeface="Century Gothic"/>
                <a:cs typeface="Century Gothic"/>
              </a:rPr>
              <a:t>LAMINA</a:t>
            </a:r>
            <a:endParaRPr sz="2092" dirty="0">
              <a:latin typeface="Century Gothic"/>
              <a:cs typeface="Century Gothic"/>
            </a:endParaRPr>
          </a:p>
          <a:p>
            <a:pPr marL="341937">
              <a:spcBef>
                <a:spcPts val="1110"/>
              </a:spcBef>
              <a:tabLst>
                <a:tab pos="5864621" algn="l"/>
              </a:tabLst>
            </a:pPr>
            <a:r>
              <a:rPr sz="2092" b="1" spc="-73" dirty="0">
                <a:solidFill>
                  <a:srgbClr val="124473"/>
                </a:solidFill>
                <a:latin typeface="Century Gothic"/>
                <a:cs typeface="Century Gothic"/>
              </a:rPr>
              <a:t>PIROCTONE</a:t>
            </a:r>
            <a:r>
              <a:rPr sz="2092" b="1" spc="-180" dirty="0">
                <a:solidFill>
                  <a:srgbClr val="124473"/>
                </a:solidFill>
                <a:latin typeface="Century Gothic"/>
                <a:cs typeface="Century Gothic"/>
              </a:rPr>
              <a:t> </a:t>
            </a:r>
            <a:r>
              <a:rPr sz="2092" b="1" spc="-5" dirty="0">
                <a:solidFill>
                  <a:srgbClr val="124473"/>
                </a:solidFill>
                <a:latin typeface="Century Gothic"/>
                <a:cs typeface="Century Gothic"/>
              </a:rPr>
              <a:t>OLAMINA</a:t>
            </a:r>
            <a:r>
              <a:rPr sz="2092" b="1" dirty="0">
                <a:solidFill>
                  <a:srgbClr val="124473"/>
                </a:solidFill>
                <a:latin typeface="Century Gothic"/>
                <a:cs typeface="Century Gothic"/>
              </a:rPr>
              <a:t>	</a:t>
            </a:r>
            <a:r>
              <a:rPr sz="1399" b="1" spc="-17" baseline="73170" dirty="0">
                <a:solidFill>
                  <a:srgbClr val="124473"/>
                </a:solidFill>
                <a:latin typeface="Century Gothic"/>
                <a:cs typeface="Century Gothic"/>
              </a:rPr>
              <a:t>2.</a:t>
            </a:r>
            <a:r>
              <a:rPr sz="1399" b="1" spc="-95" baseline="73170" dirty="0">
                <a:solidFill>
                  <a:srgbClr val="124473"/>
                </a:solidFill>
                <a:latin typeface="Century Gothic"/>
                <a:cs typeface="Century Gothic"/>
              </a:rPr>
              <a:t> </a:t>
            </a:r>
            <a:r>
              <a:rPr sz="1399" b="1" spc="-7" baseline="73170" dirty="0">
                <a:solidFill>
                  <a:srgbClr val="124473"/>
                </a:solidFill>
                <a:latin typeface="Century Gothic"/>
                <a:cs typeface="Century Gothic"/>
              </a:rPr>
              <a:t>Malassezia</a:t>
            </a:r>
            <a:endParaRPr sz="1399" baseline="73170" dirty="0">
              <a:latin typeface="Century Gothic"/>
              <a:cs typeface="Century Gothic"/>
            </a:endParaRPr>
          </a:p>
          <a:p>
            <a:pPr marR="4311465" algn="ctr">
              <a:lnSpc>
                <a:spcPct val="100299"/>
              </a:lnSpc>
              <a:spcBef>
                <a:spcPts val="946"/>
              </a:spcBef>
            </a:pPr>
            <a:r>
              <a:rPr sz="1683" dirty="0">
                <a:solidFill>
                  <a:srgbClr val="124473"/>
                </a:solidFill>
                <a:latin typeface="Gill Sans MT"/>
                <a:cs typeface="Gill Sans MT"/>
              </a:rPr>
              <a:t>Una</a:t>
            </a:r>
            <a:r>
              <a:rPr sz="1683" spc="-91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dirty="0">
                <a:solidFill>
                  <a:srgbClr val="124473"/>
                </a:solidFill>
                <a:latin typeface="Gill Sans MT"/>
                <a:cs typeface="Gill Sans MT"/>
              </a:rPr>
              <a:t>combinazione</a:t>
            </a:r>
            <a:r>
              <a:rPr sz="1683" spc="-89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27" dirty="0">
                <a:solidFill>
                  <a:srgbClr val="124473"/>
                </a:solidFill>
                <a:latin typeface="Gill Sans MT"/>
                <a:cs typeface="Gill Sans MT"/>
              </a:rPr>
              <a:t>fungistatica</a:t>
            </a:r>
            <a:r>
              <a:rPr sz="1683" spc="-91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9" dirty="0">
                <a:solidFill>
                  <a:srgbClr val="124473"/>
                </a:solidFill>
                <a:latin typeface="Gill Sans MT"/>
                <a:cs typeface="Gill Sans MT"/>
              </a:rPr>
              <a:t>e </a:t>
            </a:r>
            <a:r>
              <a:rPr sz="1683" spc="32" dirty="0">
                <a:solidFill>
                  <a:srgbClr val="124473"/>
                </a:solidFill>
                <a:latin typeface="Gill Sans MT"/>
                <a:cs typeface="Gill Sans MT"/>
              </a:rPr>
              <a:t>fungicida</a:t>
            </a:r>
            <a:r>
              <a:rPr sz="1683" spc="-166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dirty="0">
                <a:solidFill>
                  <a:srgbClr val="124473"/>
                </a:solidFill>
                <a:latin typeface="Gill Sans MT"/>
                <a:cs typeface="Gill Sans MT"/>
              </a:rPr>
              <a:t>che</a:t>
            </a:r>
            <a:r>
              <a:rPr sz="1683" spc="-166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-27" dirty="0">
                <a:solidFill>
                  <a:srgbClr val="124473"/>
                </a:solidFill>
                <a:latin typeface="Gill Sans MT"/>
                <a:cs typeface="Gill Sans MT"/>
              </a:rPr>
              <a:t>permette</a:t>
            </a:r>
            <a:r>
              <a:rPr sz="1683" spc="-166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25" dirty="0">
                <a:solidFill>
                  <a:srgbClr val="124473"/>
                </a:solidFill>
                <a:latin typeface="Gill Sans MT"/>
                <a:cs typeface="Gill Sans MT"/>
              </a:rPr>
              <a:t>di</a:t>
            </a:r>
            <a:r>
              <a:rPr sz="1683" spc="-166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-36" dirty="0">
                <a:solidFill>
                  <a:srgbClr val="124473"/>
                </a:solidFill>
                <a:latin typeface="Gill Sans MT"/>
                <a:cs typeface="Gill Sans MT"/>
              </a:rPr>
              <a:t>interrompere </a:t>
            </a:r>
            <a:r>
              <a:rPr sz="1683" spc="66" dirty="0">
                <a:solidFill>
                  <a:srgbClr val="124473"/>
                </a:solidFill>
                <a:latin typeface="Gill Sans MT"/>
                <a:cs typeface="Gill Sans MT"/>
              </a:rPr>
              <a:t>un</a:t>
            </a:r>
            <a:r>
              <a:rPr sz="1683" spc="-168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-43" dirty="0">
                <a:solidFill>
                  <a:srgbClr val="124473"/>
                </a:solidFill>
                <a:latin typeface="Gill Sans MT"/>
                <a:cs typeface="Gill Sans MT"/>
              </a:rPr>
              <a:t>circolo</a:t>
            </a:r>
            <a:r>
              <a:rPr sz="1683" spc="-168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1683" spc="-5" dirty="0">
                <a:solidFill>
                  <a:srgbClr val="124473"/>
                </a:solidFill>
                <a:latin typeface="Gill Sans MT"/>
                <a:cs typeface="Gill Sans MT"/>
              </a:rPr>
              <a:t>vizioso</a:t>
            </a:r>
            <a:endParaRPr sz="1683" dirty="0">
              <a:latin typeface="Gill Sans MT"/>
              <a:cs typeface="Gill Sans MT"/>
            </a:endParaRPr>
          </a:p>
          <a:p>
            <a:pPr marL="3599289">
              <a:lnSpc>
                <a:spcPts val="732"/>
              </a:lnSpc>
            </a:pPr>
            <a:r>
              <a:rPr sz="932" b="1" spc="-11" dirty="0">
                <a:solidFill>
                  <a:srgbClr val="124473"/>
                </a:solidFill>
                <a:latin typeface="Century Gothic"/>
                <a:cs typeface="Century Gothic"/>
              </a:rPr>
              <a:t>3.</a:t>
            </a:r>
            <a:r>
              <a:rPr sz="932" b="1" spc="-64" dirty="0">
                <a:solidFill>
                  <a:srgbClr val="124473"/>
                </a:solidFill>
                <a:latin typeface="Century Gothic"/>
                <a:cs typeface="Century Gothic"/>
              </a:rPr>
              <a:t> </a:t>
            </a:r>
            <a:r>
              <a:rPr sz="932" b="1" spc="-5" dirty="0">
                <a:solidFill>
                  <a:srgbClr val="124473"/>
                </a:solidFill>
                <a:latin typeface="Century Gothic"/>
                <a:cs typeface="Century Gothic"/>
              </a:rPr>
              <a:t>Infiammazione</a:t>
            </a:r>
            <a:endParaRPr sz="932" dirty="0">
              <a:latin typeface="Century Gothic"/>
              <a:cs typeface="Century Gothic"/>
            </a:endParaRPr>
          </a:p>
          <a:p>
            <a:pPr marL="852243">
              <a:lnSpc>
                <a:spcPts val="2190"/>
              </a:lnSpc>
            </a:pPr>
            <a:r>
              <a:rPr sz="2092" spc="-148" dirty="0">
                <a:solidFill>
                  <a:srgbClr val="124473"/>
                </a:solidFill>
                <a:latin typeface="Gill Sans MT"/>
                <a:cs typeface="Gill Sans MT"/>
              </a:rPr>
              <a:t>•</a:t>
            </a:r>
            <a:r>
              <a:rPr sz="2092" spc="-196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2092" spc="-30" dirty="0">
                <a:solidFill>
                  <a:srgbClr val="124473"/>
                </a:solidFill>
                <a:latin typeface="Gill Sans MT"/>
                <a:cs typeface="Gill Sans MT"/>
              </a:rPr>
              <a:t>Iperseborrea</a:t>
            </a:r>
            <a:r>
              <a:rPr sz="2092" spc="-196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2092" spc="-171" dirty="0">
                <a:solidFill>
                  <a:srgbClr val="124473"/>
                </a:solidFill>
                <a:latin typeface="Gill Sans MT"/>
                <a:cs typeface="Gill Sans MT"/>
              </a:rPr>
              <a:t>•</a:t>
            </a:r>
            <a:endParaRPr sz="2092" dirty="0">
              <a:latin typeface="Gill Sans MT"/>
              <a:cs typeface="Gill Sans MT"/>
            </a:endParaRPr>
          </a:p>
          <a:p>
            <a:pPr marL="959965">
              <a:spcBef>
                <a:spcPts val="136"/>
              </a:spcBef>
              <a:tabLst>
                <a:tab pos="6806680" algn="l"/>
              </a:tabLst>
            </a:pPr>
            <a:r>
              <a:rPr sz="3138" spc="-221" baseline="-7850" dirty="0">
                <a:solidFill>
                  <a:srgbClr val="124473"/>
                </a:solidFill>
                <a:latin typeface="Gill Sans MT"/>
                <a:cs typeface="Gill Sans MT"/>
              </a:rPr>
              <a:t>•</a:t>
            </a:r>
            <a:r>
              <a:rPr sz="3138" spc="-324" baseline="-7850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3138" spc="34" baseline="-7850" dirty="0">
                <a:solidFill>
                  <a:srgbClr val="124473"/>
                </a:solidFill>
                <a:latin typeface="Gill Sans MT"/>
                <a:cs typeface="Gill Sans MT"/>
              </a:rPr>
              <a:t>Malassezia</a:t>
            </a:r>
            <a:r>
              <a:rPr sz="3138" spc="-321" baseline="-7850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3138" spc="-256" baseline="-7850" dirty="0">
                <a:solidFill>
                  <a:srgbClr val="124473"/>
                </a:solidFill>
                <a:latin typeface="Gill Sans MT"/>
                <a:cs typeface="Gill Sans MT"/>
              </a:rPr>
              <a:t>•</a:t>
            </a:r>
            <a:r>
              <a:rPr sz="3138" baseline="-7850" dirty="0">
                <a:solidFill>
                  <a:srgbClr val="124473"/>
                </a:solidFill>
                <a:latin typeface="Gill Sans MT"/>
                <a:cs typeface="Gill Sans MT"/>
              </a:rPr>
              <a:t>	</a:t>
            </a:r>
            <a:r>
              <a:rPr sz="932" b="1" spc="-11" dirty="0">
                <a:solidFill>
                  <a:srgbClr val="124473"/>
                </a:solidFill>
                <a:latin typeface="Century Gothic"/>
                <a:cs typeface="Century Gothic"/>
              </a:rPr>
              <a:t>1.</a:t>
            </a:r>
            <a:r>
              <a:rPr sz="932" b="1" spc="-64" dirty="0">
                <a:solidFill>
                  <a:srgbClr val="124473"/>
                </a:solidFill>
                <a:latin typeface="Century Gothic"/>
                <a:cs typeface="Century Gothic"/>
              </a:rPr>
              <a:t> </a:t>
            </a:r>
            <a:r>
              <a:rPr sz="932" b="1" spc="-32" dirty="0">
                <a:solidFill>
                  <a:srgbClr val="124473"/>
                </a:solidFill>
                <a:latin typeface="Century Gothic"/>
                <a:cs typeface="Century Gothic"/>
              </a:rPr>
              <a:t>Iperseborrea</a:t>
            </a:r>
            <a:endParaRPr sz="932" dirty="0">
              <a:latin typeface="Century Gothic"/>
              <a:cs typeface="Century Gothic"/>
            </a:endParaRPr>
          </a:p>
          <a:p>
            <a:pPr marL="727193">
              <a:spcBef>
                <a:spcPts val="734"/>
              </a:spcBef>
            </a:pPr>
            <a:r>
              <a:rPr sz="2092" spc="-148" dirty="0">
                <a:solidFill>
                  <a:srgbClr val="124473"/>
                </a:solidFill>
                <a:latin typeface="Gill Sans MT"/>
                <a:cs typeface="Gill Sans MT"/>
              </a:rPr>
              <a:t>•</a:t>
            </a:r>
            <a:r>
              <a:rPr sz="2092" spc="-211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2092" spc="48" dirty="0">
                <a:solidFill>
                  <a:srgbClr val="124473"/>
                </a:solidFill>
                <a:latin typeface="Gill Sans MT"/>
                <a:cs typeface="Gill Sans MT"/>
              </a:rPr>
              <a:t>Inÿammazione</a:t>
            </a:r>
            <a:r>
              <a:rPr sz="2092" spc="-211" dirty="0">
                <a:solidFill>
                  <a:srgbClr val="124473"/>
                </a:solidFill>
                <a:latin typeface="Gill Sans MT"/>
                <a:cs typeface="Gill Sans MT"/>
              </a:rPr>
              <a:t> </a:t>
            </a:r>
            <a:r>
              <a:rPr sz="2092" spc="-171" dirty="0">
                <a:solidFill>
                  <a:srgbClr val="124473"/>
                </a:solidFill>
                <a:latin typeface="Gill Sans MT"/>
                <a:cs typeface="Gill Sans MT"/>
              </a:rPr>
              <a:t>•</a:t>
            </a:r>
            <a:endParaRPr sz="2092" dirty="0">
              <a:latin typeface="Gill Sans MT"/>
              <a:cs typeface="Gill Sans MT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4239776" y="1402941"/>
            <a:ext cx="4468314" cy="4443476"/>
            <a:chOff x="9321617" y="2400309"/>
            <a:chExt cx="9824085" cy="9769475"/>
          </a:xfrm>
        </p:grpSpPr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21617" y="2400309"/>
              <a:ext cx="9823719" cy="976915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6978334" y="3333546"/>
              <a:ext cx="354965" cy="518159"/>
            </a:xfrm>
            <a:custGeom>
              <a:avLst/>
              <a:gdLst/>
              <a:ahLst/>
              <a:cxnLst/>
              <a:rect l="l" t="t" r="r" b="b"/>
              <a:pathLst>
                <a:path w="354965" h="518160">
                  <a:moveTo>
                    <a:pt x="149416" y="0"/>
                  </a:moveTo>
                  <a:lnTo>
                    <a:pt x="110327" y="650"/>
                  </a:lnTo>
                  <a:lnTo>
                    <a:pt x="72172" y="2701"/>
                  </a:lnTo>
                  <a:lnTo>
                    <a:pt x="73069" y="2701"/>
                  </a:lnTo>
                  <a:lnTo>
                    <a:pt x="41069" y="5822"/>
                  </a:lnTo>
                  <a:lnTo>
                    <a:pt x="11141" y="10326"/>
                  </a:lnTo>
                  <a:lnTo>
                    <a:pt x="0" y="12358"/>
                  </a:lnTo>
                  <a:lnTo>
                    <a:pt x="0" y="517857"/>
                  </a:lnTo>
                  <a:lnTo>
                    <a:pt x="115294" y="517857"/>
                  </a:lnTo>
                  <a:lnTo>
                    <a:pt x="115294" y="490724"/>
                  </a:lnTo>
                  <a:lnTo>
                    <a:pt x="27142" y="490724"/>
                  </a:lnTo>
                  <a:lnTo>
                    <a:pt x="27142" y="35152"/>
                  </a:lnTo>
                  <a:lnTo>
                    <a:pt x="53993" y="31656"/>
                  </a:lnTo>
                  <a:lnTo>
                    <a:pt x="83379" y="29152"/>
                  </a:lnTo>
                  <a:lnTo>
                    <a:pt x="115215" y="27645"/>
                  </a:lnTo>
                  <a:lnTo>
                    <a:pt x="149416" y="27142"/>
                  </a:lnTo>
                  <a:lnTo>
                    <a:pt x="277701" y="27142"/>
                  </a:lnTo>
                  <a:lnTo>
                    <a:pt x="273211" y="24205"/>
                  </a:lnTo>
                  <a:lnTo>
                    <a:pt x="238166" y="10782"/>
                  </a:lnTo>
                  <a:lnTo>
                    <a:pt x="196857" y="2701"/>
                  </a:lnTo>
                  <a:lnTo>
                    <a:pt x="149416" y="0"/>
                  </a:lnTo>
                  <a:close/>
                </a:path>
                <a:path w="354965" h="518160">
                  <a:moveTo>
                    <a:pt x="88151" y="304457"/>
                  </a:moveTo>
                  <a:lnTo>
                    <a:pt x="88151" y="490724"/>
                  </a:lnTo>
                  <a:lnTo>
                    <a:pt x="115294" y="490724"/>
                  </a:lnTo>
                  <a:lnTo>
                    <a:pt x="115294" y="336144"/>
                  </a:lnTo>
                  <a:lnTo>
                    <a:pt x="159317" y="336144"/>
                  </a:lnTo>
                  <a:lnTo>
                    <a:pt x="194778" y="333527"/>
                  </a:lnTo>
                  <a:lnTo>
                    <a:pt x="239223" y="322769"/>
                  </a:lnTo>
                  <a:lnTo>
                    <a:pt x="266948" y="310072"/>
                  </a:lnTo>
                  <a:lnTo>
                    <a:pt x="145087" y="310072"/>
                  </a:lnTo>
                  <a:lnTo>
                    <a:pt x="132689" y="309903"/>
                  </a:lnTo>
                  <a:lnTo>
                    <a:pt x="121712" y="309398"/>
                  </a:lnTo>
                  <a:lnTo>
                    <a:pt x="112192" y="308560"/>
                  </a:lnTo>
                  <a:lnTo>
                    <a:pt x="104162" y="307392"/>
                  </a:lnTo>
                  <a:lnTo>
                    <a:pt x="88151" y="304457"/>
                  </a:lnTo>
                  <a:close/>
                </a:path>
                <a:path w="354965" h="518160">
                  <a:moveTo>
                    <a:pt x="159317" y="336144"/>
                  </a:moveTo>
                  <a:lnTo>
                    <a:pt x="115294" y="336144"/>
                  </a:lnTo>
                  <a:lnTo>
                    <a:pt x="121946" y="336607"/>
                  </a:lnTo>
                  <a:lnTo>
                    <a:pt x="129119" y="336935"/>
                  </a:lnTo>
                  <a:lnTo>
                    <a:pt x="139380" y="337195"/>
                  </a:lnTo>
                  <a:lnTo>
                    <a:pt x="145087" y="337195"/>
                  </a:lnTo>
                  <a:lnTo>
                    <a:pt x="159317" y="336144"/>
                  </a:lnTo>
                  <a:close/>
                </a:path>
                <a:path w="354965" h="518160">
                  <a:moveTo>
                    <a:pt x="277701" y="27142"/>
                  </a:moveTo>
                  <a:lnTo>
                    <a:pt x="149416" y="27142"/>
                  </a:lnTo>
                  <a:lnTo>
                    <a:pt x="192085" y="29446"/>
                  </a:lnTo>
                  <a:lnTo>
                    <a:pt x="228887" y="36338"/>
                  </a:lnTo>
                  <a:lnTo>
                    <a:pt x="284539" y="63846"/>
                  </a:lnTo>
                  <a:lnTo>
                    <a:pt x="316104" y="106029"/>
                  </a:lnTo>
                  <a:lnTo>
                    <a:pt x="327290" y="160980"/>
                  </a:lnTo>
                  <a:lnTo>
                    <a:pt x="324867" y="191459"/>
                  </a:lnTo>
                  <a:lnTo>
                    <a:pt x="305792" y="242294"/>
                  </a:lnTo>
                  <a:lnTo>
                    <a:pt x="262463" y="282586"/>
                  </a:lnTo>
                  <a:lnTo>
                    <a:pt x="189444" y="306919"/>
                  </a:lnTo>
                  <a:lnTo>
                    <a:pt x="145087" y="310072"/>
                  </a:lnTo>
                  <a:lnTo>
                    <a:pt x="266948" y="310072"/>
                  </a:lnTo>
                  <a:lnTo>
                    <a:pt x="308246" y="281457"/>
                  </a:lnTo>
                  <a:lnTo>
                    <a:pt x="342674" y="229412"/>
                  </a:lnTo>
                  <a:lnTo>
                    <a:pt x="354432" y="160980"/>
                  </a:lnTo>
                  <a:lnTo>
                    <a:pt x="350916" y="126372"/>
                  </a:lnTo>
                  <a:lnTo>
                    <a:pt x="340675" y="94474"/>
                  </a:lnTo>
                  <a:lnTo>
                    <a:pt x="324168" y="66319"/>
                  </a:lnTo>
                  <a:lnTo>
                    <a:pt x="301855" y="42937"/>
                  </a:lnTo>
                  <a:lnTo>
                    <a:pt x="277701" y="27142"/>
                  </a:lnTo>
                  <a:close/>
                </a:path>
              </a:pathLst>
            </a:custGeom>
            <a:solidFill>
              <a:srgbClr val="124473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66486" y="3401465"/>
              <a:ext cx="177461" cy="19990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6535540" y="2811374"/>
              <a:ext cx="1306195" cy="1048385"/>
            </a:xfrm>
            <a:custGeom>
              <a:avLst/>
              <a:gdLst/>
              <a:ahLst/>
              <a:cxnLst/>
              <a:rect l="l" t="t" r="r" b="b"/>
              <a:pathLst>
                <a:path w="1306194" h="1048385">
                  <a:moveTo>
                    <a:pt x="156413" y="887526"/>
                  </a:moveTo>
                  <a:lnTo>
                    <a:pt x="65151" y="834859"/>
                  </a:lnTo>
                  <a:lnTo>
                    <a:pt x="52603" y="856576"/>
                  </a:lnTo>
                  <a:lnTo>
                    <a:pt x="143852" y="909281"/>
                  </a:lnTo>
                  <a:lnTo>
                    <a:pt x="156413" y="887526"/>
                  </a:lnTo>
                  <a:close/>
                </a:path>
                <a:path w="1306194" h="1048385">
                  <a:moveTo>
                    <a:pt x="163487" y="528510"/>
                  </a:moveTo>
                  <a:lnTo>
                    <a:pt x="136232" y="528510"/>
                  </a:lnTo>
                  <a:lnTo>
                    <a:pt x="136232" y="603986"/>
                  </a:lnTo>
                  <a:lnTo>
                    <a:pt x="163487" y="603986"/>
                  </a:lnTo>
                  <a:lnTo>
                    <a:pt x="163487" y="528510"/>
                  </a:lnTo>
                  <a:close/>
                </a:path>
                <a:path w="1306194" h="1048385">
                  <a:moveTo>
                    <a:pt x="384771" y="21691"/>
                  </a:moveTo>
                  <a:lnTo>
                    <a:pt x="366890" y="14351"/>
                  </a:lnTo>
                  <a:lnTo>
                    <a:pt x="340728" y="7340"/>
                  </a:lnTo>
                  <a:lnTo>
                    <a:pt x="306946" y="2070"/>
                  </a:lnTo>
                  <a:lnTo>
                    <a:pt x="266242" y="0"/>
                  </a:lnTo>
                  <a:lnTo>
                    <a:pt x="218122" y="3543"/>
                  </a:lnTo>
                  <a:lnTo>
                    <a:pt x="173380" y="13995"/>
                  </a:lnTo>
                  <a:lnTo>
                    <a:pt x="132638" y="31076"/>
                  </a:lnTo>
                  <a:lnTo>
                    <a:pt x="96507" y="54508"/>
                  </a:lnTo>
                  <a:lnTo>
                    <a:pt x="65582" y="84023"/>
                  </a:lnTo>
                  <a:lnTo>
                    <a:pt x="40474" y="119341"/>
                  </a:lnTo>
                  <a:lnTo>
                    <a:pt x="21780" y="160185"/>
                  </a:lnTo>
                  <a:lnTo>
                    <a:pt x="10121" y="206286"/>
                  </a:lnTo>
                  <a:lnTo>
                    <a:pt x="6108" y="257365"/>
                  </a:lnTo>
                  <a:lnTo>
                    <a:pt x="9537" y="304800"/>
                  </a:lnTo>
                  <a:lnTo>
                    <a:pt x="19659" y="348056"/>
                  </a:lnTo>
                  <a:lnTo>
                    <a:pt x="36195" y="386753"/>
                  </a:lnTo>
                  <a:lnTo>
                    <a:pt x="58851" y="420535"/>
                  </a:lnTo>
                  <a:lnTo>
                    <a:pt x="87388" y="449008"/>
                  </a:lnTo>
                  <a:lnTo>
                    <a:pt x="121513" y="471805"/>
                  </a:lnTo>
                  <a:lnTo>
                    <a:pt x="160947" y="488556"/>
                  </a:lnTo>
                  <a:lnTo>
                    <a:pt x="205435" y="498868"/>
                  </a:lnTo>
                  <a:lnTo>
                    <a:pt x="254685" y="502399"/>
                  </a:lnTo>
                  <a:lnTo>
                    <a:pt x="296113" y="500532"/>
                  </a:lnTo>
                  <a:lnTo>
                    <a:pt x="360197" y="488657"/>
                  </a:lnTo>
                  <a:lnTo>
                    <a:pt x="365963" y="410565"/>
                  </a:lnTo>
                  <a:lnTo>
                    <a:pt x="346163" y="417995"/>
                  </a:lnTo>
                  <a:lnTo>
                    <a:pt x="322440" y="423710"/>
                  </a:lnTo>
                  <a:lnTo>
                    <a:pt x="296265" y="427393"/>
                  </a:lnTo>
                  <a:lnTo>
                    <a:pt x="269138" y="428688"/>
                  </a:lnTo>
                  <a:lnTo>
                    <a:pt x="219417" y="423100"/>
                  </a:lnTo>
                  <a:lnTo>
                    <a:pt x="177558" y="406908"/>
                  </a:lnTo>
                  <a:lnTo>
                    <a:pt x="144094" y="380961"/>
                  </a:lnTo>
                  <a:lnTo>
                    <a:pt x="119545" y="346100"/>
                  </a:lnTo>
                  <a:lnTo>
                    <a:pt x="104419" y="303174"/>
                  </a:lnTo>
                  <a:lnTo>
                    <a:pt x="99263" y="253034"/>
                  </a:lnTo>
                  <a:lnTo>
                    <a:pt x="105029" y="199110"/>
                  </a:lnTo>
                  <a:lnTo>
                    <a:pt x="121500" y="154546"/>
                  </a:lnTo>
                  <a:lnTo>
                    <a:pt x="147447" y="119532"/>
                  </a:lnTo>
                  <a:lnTo>
                    <a:pt x="181648" y="94272"/>
                  </a:lnTo>
                  <a:lnTo>
                    <a:pt x="222885" y="78968"/>
                  </a:lnTo>
                  <a:lnTo>
                    <a:pt x="269925" y="73825"/>
                  </a:lnTo>
                  <a:lnTo>
                    <a:pt x="298640" y="75336"/>
                  </a:lnTo>
                  <a:lnTo>
                    <a:pt x="324116" y="79425"/>
                  </a:lnTo>
                  <a:lnTo>
                    <a:pt x="346329" y="85407"/>
                  </a:lnTo>
                  <a:lnTo>
                    <a:pt x="365302" y="92608"/>
                  </a:lnTo>
                  <a:lnTo>
                    <a:pt x="384771" y="21691"/>
                  </a:lnTo>
                  <a:close/>
                </a:path>
                <a:path w="1306194" h="1048385">
                  <a:moveTo>
                    <a:pt x="390867" y="711250"/>
                  </a:moveTo>
                  <a:lnTo>
                    <a:pt x="377278" y="687666"/>
                  </a:lnTo>
                  <a:lnTo>
                    <a:pt x="301650" y="731329"/>
                  </a:lnTo>
                  <a:lnTo>
                    <a:pt x="301650" y="700570"/>
                  </a:lnTo>
                  <a:lnTo>
                    <a:pt x="279603" y="687832"/>
                  </a:lnTo>
                  <a:lnTo>
                    <a:pt x="352831" y="645439"/>
                  </a:lnTo>
                  <a:lnTo>
                    <a:pt x="339242" y="621868"/>
                  </a:lnTo>
                  <a:lnTo>
                    <a:pt x="252425" y="672033"/>
                  </a:lnTo>
                  <a:lnTo>
                    <a:pt x="204571" y="644347"/>
                  </a:lnTo>
                  <a:lnTo>
                    <a:pt x="191935" y="666127"/>
                  </a:lnTo>
                  <a:lnTo>
                    <a:pt x="276517" y="715010"/>
                  </a:lnTo>
                  <a:lnTo>
                    <a:pt x="276453" y="860018"/>
                  </a:lnTo>
                  <a:lnTo>
                    <a:pt x="150660" y="932484"/>
                  </a:lnTo>
                  <a:lnTo>
                    <a:pt x="25222" y="859853"/>
                  </a:lnTo>
                  <a:lnTo>
                    <a:pt x="25311" y="714756"/>
                  </a:lnTo>
                  <a:lnTo>
                    <a:pt x="109728" y="666203"/>
                  </a:lnTo>
                  <a:lnTo>
                    <a:pt x="97167" y="644347"/>
                  </a:lnTo>
                  <a:lnTo>
                    <a:pt x="177" y="700227"/>
                  </a:lnTo>
                  <a:lnTo>
                    <a:pt x="0" y="874280"/>
                  </a:lnTo>
                  <a:lnTo>
                    <a:pt x="137236" y="953668"/>
                  </a:lnTo>
                  <a:lnTo>
                    <a:pt x="137236" y="1040041"/>
                  </a:lnTo>
                  <a:lnTo>
                    <a:pt x="164503" y="1040041"/>
                  </a:lnTo>
                  <a:lnTo>
                    <a:pt x="164503" y="953503"/>
                  </a:lnTo>
                  <a:lnTo>
                    <a:pt x="301472" y="874547"/>
                  </a:lnTo>
                  <a:lnTo>
                    <a:pt x="301561" y="762863"/>
                  </a:lnTo>
                  <a:lnTo>
                    <a:pt x="390867" y="711250"/>
                  </a:lnTo>
                  <a:close/>
                </a:path>
                <a:path w="1306194" h="1048385">
                  <a:moveTo>
                    <a:pt x="783767" y="151866"/>
                  </a:moveTo>
                  <a:lnTo>
                    <a:pt x="780415" y="119595"/>
                  </a:lnTo>
                  <a:lnTo>
                    <a:pt x="780376" y="119164"/>
                  </a:lnTo>
                  <a:lnTo>
                    <a:pt x="770750" y="89877"/>
                  </a:lnTo>
                  <a:lnTo>
                    <a:pt x="736066" y="44132"/>
                  </a:lnTo>
                  <a:lnTo>
                    <a:pt x="694829" y="21323"/>
                  </a:lnTo>
                  <a:lnTo>
                    <a:pt x="694829" y="155422"/>
                  </a:lnTo>
                  <a:lnTo>
                    <a:pt x="687463" y="193535"/>
                  </a:lnTo>
                  <a:lnTo>
                    <a:pt x="666280" y="221653"/>
                  </a:lnTo>
                  <a:lnTo>
                    <a:pt x="632637" y="239064"/>
                  </a:lnTo>
                  <a:lnTo>
                    <a:pt x="587870" y="245033"/>
                  </a:lnTo>
                  <a:lnTo>
                    <a:pt x="574967" y="244881"/>
                  </a:lnTo>
                  <a:lnTo>
                    <a:pt x="563448" y="244335"/>
                  </a:lnTo>
                  <a:lnTo>
                    <a:pt x="553288" y="243243"/>
                  </a:lnTo>
                  <a:lnTo>
                    <a:pt x="544512" y="241477"/>
                  </a:lnTo>
                  <a:lnTo>
                    <a:pt x="544512" y="76720"/>
                  </a:lnTo>
                  <a:lnTo>
                    <a:pt x="553008" y="75095"/>
                  </a:lnTo>
                  <a:lnTo>
                    <a:pt x="564438" y="73698"/>
                  </a:lnTo>
                  <a:lnTo>
                    <a:pt x="578713" y="72732"/>
                  </a:lnTo>
                  <a:lnTo>
                    <a:pt x="595769" y="72364"/>
                  </a:lnTo>
                  <a:lnTo>
                    <a:pt x="637184" y="77736"/>
                  </a:lnTo>
                  <a:lnTo>
                    <a:pt x="668350" y="93586"/>
                  </a:lnTo>
                  <a:lnTo>
                    <a:pt x="687997" y="119595"/>
                  </a:lnTo>
                  <a:lnTo>
                    <a:pt x="694829" y="155422"/>
                  </a:lnTo>
                  <a:lnTo>
                    <a:pt x="694829" y="21323"/>
                  </a:lnTo>
                  <a:lnTo>
                    <a:pt x="676846" y="14478"/>
                  </a:lnTo>
                  <a:lnTo>
                    <a:pt x="637743" y="6896"/>
                  </a:lnTo>
                  <a:lnTo>
                    <a:pt x="592201" y="4330"/>
                  </a:lnTo>
                  <a:lnTo>
                    <a:pt x="550125" y="5105"/>
                  </a:lnTo>
                  <a:lnTo>
                    <a:pt x="513689" y="7226"/>
                  </a:lnTo>
                  <a:lnTo>
                    <a:pt x="482561" y="10439"/>
                  </a:lnTo>
                  <a:lnTo>
                    <a:pt x="456184" y="14478"/>
                  </a:lnTo>
                  <a:lnTo>
                    <a:pt x="456361" y="14478"/>
                  </a:lnTo>
                  <a:lnTo>
                    <a:pt x="456361" y="495160"/>
                  </a:lnTo>
                  <a:lnTo>
                    <a:pt x="544512" y="495160"/>
                  </a:lnTo>
                  <a:lnTo>
                    <a:pt x="544512" y="311518"/>
                  </a:lnTo>
                  <a:lnTo>
                    <a:pt x="553821" y="312902"/>
                  </a:lnTo>
                  <a:lnTo>
                    <a:pt x="564273" y="313791"/>
                  </a:lnTo>
                  <a:lnTo>
                    <a:pt x="575691" y="314261"/>
                  </a:lnTo>
                  <a:lnTo>
                    <a:pt x="587870" y="314388"/>
                  </a:lnTo>
                  <a:lnTo>
                    <a:pt x="629640" y="311518"/>
                  </a:lnTo>
                  <a:lnTo>
                    <a:pt x="675157" y="301675"/>
                  </a:lnTo>
                  <a:lnTo>
                    <a:pt x="711682" y="285457"/>
                  </a:lnTo>
                  <a:lnTo>
                    <a:pt x="756310" y="245033"/>
                  </a:lnTo>
                  <a:lnTo>
                    <a:pt x="781075" y="184975"/>
                  </a:lnTo>
                  <a:lnTo>
                    <a:pt x="783767" y="151866"/>
                  </a:lnTo>
                  <a:close/>
                </a:path>
                <a:path w="1306194" h="1048385">
                  <a:moveTo>
                    <a:pt x="1212113" y="781431"/>
                  </a:moveTo>
                  <a:lnTo>
                    <a:pt x="1208214" y="735114"/>
                  </a:lnTo>
                  <a:lnTo>
                    <a:pt x="1196340" y="690562"/>
                  </a:lnTo>
                  <a:lnTo>
                    <a:pt x="1184973" y="668058"/>
                  </a:lnTo>
                  <a:lnTo>
                    <a:pt x="1184973" y="781431"/>
                  </a:lnTo>
                  <a:lnTo>
                    <a:pt x="1179461" y="838060"/>
                  </a:lnTo>
                  <a:lnTo>
                    <a:pt x="1163586" y="884580"/>
                  </a:lnTo>
                  <a:lnTo>
                    <a:pt x="1138389" y="919594"/>
                  </a:lnTo>
                  <a:lnTo>
                    <a:pt x="1104887" y="941641"/>
                  </a:lnTo>
                  <a:lnTo>
                    <a:pt x="1064133" y="949312"/>
                  </a:lnTo>
                  <a:lnTo>
                    <a:pt x="1019225" y="940079"/>
                  </a:lnTo>
                  <a:lnTo>
                    <a:pt x="985037" y="915047"/>
                  </a:lnTo>
                  <a:lnTo>
                    <a:pt x="961136" y="878217"/>
                  </a:lnTo>
                  <a:lnTo>
                    <a:pt x="947102" y="833564"/>
                  </a:lnTo>
                  <a:lnTo>
                    <a:pt x="942517" y="785114"/>
                  </a:lnTo>
                  <a:lnTo>
                    <a:pt x="946556" y="737730"/>
                  </a:lnTo>
                  <a:lnTo>
                    <a:pt x="959472" y="692200"/>
                  </a:lnTo>
                  <a:lnTo>
                    <a:pt x="982548" y="653516"/>
                  </a:lnTo>
                  <a:lnTo>
                    <a:pt x="1017016" y="626643"/>
                  </a:lnTo>
                  <a:lnTo>
                    <a:pt x="1064133" y="616585"/>
                  </a:lnTo>
                  <a:lnTo>
                    <a:pt x="1108583" y="626097"/>
                  </a:lnTo>
                  <a:lnTo>
                    <a:pt x="1142542" y="651738"/>
                  </a:lnTo>
                  <a:lnTo>
                    <a:pt x="1166355" y="689114"/>
                  </a:lnTo>
                  <a:lnTo>
                    <a:pt x="1180376" y="733806"/>
                  </a:lnTo>
                  <a:lnTo>
                    <a:pt x="1184973" y="781431"/>
                  </a:lnTo>
                  <a:lnTo>
                    <a:pt x="1184973" y="668058"/>
                  </a:lnTo>
                  <a:lnTo>
                    <a:pt x="1176248" y="650773"/>
                  </a:lnTo>
                  <a:lnTo>
                    <a:pt x="1147686" y="618680"/>
                  </a:lnTo>
                  <a:lnTo>
                    <a:pt x="1144041" y="616585"/>
                  </a:lnTo>
                  <a:lnTo>
                    <a:pt x="1110399" y="597242"/>
                  </a:lnTo>
                  <a:lnTo>
                    <a:pt x="1064133" y="589445"/>
                  </a:lnTo>
                  <a:lnTo>
                    <a:pt x="1022223" y="595807"/>
                  </a:lnTo>
                  <a:lnTo>
                    <a:pt x="986028" y="614159"/>
                  </a:lnTo>
                  <a:lnTo>
                    <a:pt x="956386" y="643382"/>
                  </a:lnTo>
                  <a:lnTo>
                    <a:pt x="934173" y="682358"/>
                  </a:lnTo>
                  <a:lnTo>
                    <a:pt x="920216" y="729970"/>
                  </a:lnTo>
                  <a:lnTo>
                    <a:pt x="915377" y="785114"/>
                  </a:lnTo>
                  <a:lnTo>
                    <a:pt x="920280" y="838060"/>
                  </a:lnTo>
                  <a:lnTo>
                    <a:pt x="934415" y="884580"/>
                  </a:lnTo>
                  <a:lnTo>
                    <a:pt x="956906" y="923023"/>
                  </a:lnTo>
                  <a:lnTo>
                    <a:pt x="986637" y="951865"/>
                  </a:lnTo>
                  <a:lnTo>
                    <a:pt x="1022743" y="970102"/>
                  </a:lnTo>
                  <a:lnTo>
                    <a:pt x="1064133" y="976439"/>
                  </a:lnTo>
                  <a:lnTo>
                    <a:pt x="1105827" y="970102"/>
                  </a:lnTo>
                  <a:lnTo>
                    <a:pt x="1141704" y="951865"/>
                  </a:lnTo>
                  <a:lnTo>
                    <a:pt x="1171321" y="922680"/>
                  </a:lnTo>
                  <a:lnTo>
                    <a:pt x="1193419" y="883831"/>
                  </a:lnTo>
                  <a:lnTo>
                    <a:pt x="1207300" y="836383"/>
                  </a:lnTo>
                  <a:lnTo>
                    <a:pt x="1212113" y="781431"/>
                  </a:lnTo>
                  <a:close/>
                </a:path>
                <a:path w="1306194" h="1048385">
                  <a:moveTo>
                    <a:pt x="1292479" y="246468"/>
                  </a:moveTo>
                  <a:lnTo>
                    <a:pt x="1288618" y="196316"/>
                  </a:lnTo>
                  <a:lnTo>
                    <a:pt x="1288605" y="196049"/>
                  </a:lnTo>
                  <a:lnTo>
                    <a:pt x="1277162" y="149428"/>
                  </a:lnTo>
                  <a:lnTo>
                    <a:pt x="1258455" y="107518"/>
                  </a:lnTo>
                  <a:lnTo>
                    <a:pt x="1233068" y="71602"/>
                  </a:lnTo>
                  <a:lnTo>
                    <a:pt x="1200442" y="41402"/>
                  </a:lnTo>
                  <a:lnTo>
                    <a:pt x="1198562" y="40322"/>
                  </a:lnTo>
                  <a:lnTo>
                    <a:pt x="1198562" y="250139"/>
                  </a:lnTo>
                  <a:lnTo>
                    <a:pt x="1194625" y="298310"/>
                  </a:lnTo>
                  <a:lnTo>
                    <a:pt x="1182827" y="342480"/>
                  </a:lnTo>
                  <a:lnTo>
                    <a:pt x="1163612" y="379082"/>
                  </a:lnTo>
                  <a:lnTo>
                    <a:pt x="1137234" y="407187"/>
                  </a:lnTo>
                  <a:lnTo>
                    <a:pt x="1064145" y="431571"/>
                  </a:lnTo>
                  <a:lnTo>
                    <a:pt x="1017333" y="422579"/>
                  </a:lnTo>
                  <a:lnTo>
                    <a:pt x="979716" y="397484"/>
                  </a:lnTo>
                  <a:lnTo>
                    <a:pt x="951992" y="359105"/>
                  </a:lnTo>
                  <a:lnTo>
                    <a:pt x="934834" y="310235"/>
                  </a:lnTo>
                  <a:lnTo>
                    <a:pt x="928954" y="253695"/>
                  </a:lnTo>
                  <a:lnTo>
                    <a:pt x="932853" y="205346"/>
                  </a:lnTo>
                  <a:lnTo>
                    <a:pt x="944410" y="161874"/>
                  </a:lnTo>
                  <a:lnTo>
                    <a:pt x="963485" y="125006"/>
                  </a:lnTo>
                  <a:lnTo>
                    <a:pt x="989914" y="96507"/>
                  </a:lnTo>
                  <a:lnTo>
                    <a:pt x="1023518" y="78117"/>
                  </a:lnTo>
                  <a:lnTo>
                    <a:pt x="1064145" y="71602"/>
                  </a:lnTo>
                  <a:lnTo>
                    <a:pt x="1112266" y="81356"/>
                  </a:lnTo>
                  <a:lnTo>
                    <a:pt x="1149870" y="108000"/>
                  </a:lnTo>
                  <a:lnTo>
                    <a:pt x="1176858" y="147624"/>
                  </a:lnTo>
                  <a:lnTo>
                    <a:pt x="1193025" y="196049"/>
                  </a:lnTo>
                  <a:lnTo>
                    <a:pt x="1198562" y="250139"/>
                  </a:lnTo>
                  <a:lnTo>
                    <a:pt x="1198562" y="40322"/>
                  </a:lnTo>
                  <a:lnTo>
                    <a:pt x="1161732" y="18999"/>
                  </a:lnTo>
                  <a:lnTo>
                    <a:pt x="1116939" y="4902"/>
                  </a:lnTo>
                  <a:lnTo>
                    <a:pt x="1066355" y="0"/>
                  </a:lnTo>
                  <a:lnTo>
                    <a:pt x="1016254" y="4902"/>
                  </a:lnTo>
                  <a:lnTo>
                    <a:pt x="1016749" y="4902"/>
                  </a:lnTo>
                  <a:lnTo>
                    <a:pt x="972248" y="18834"/>
                  </a:lnTo>
                  <a:lnTo>
                    <a:pt x="932662" y="41402"/>
                  </a:lnTo>
                  <a:lnTo>
                    <a:pt x="899490" y="71208"/>
                  </a:lnTo>
                  <a:lnTo>
                    <a:pt x="871982" y="108699"/>
                  </a:lnTo>
                  <a:lnTo>
                    <a:pt x="851839" y="152196"/>
                  </a:lnTo>
                  <a:lnTo>
                    <a:pt x="839317" y="201244"/>
                  </a:lnTo>
                  <a:lnTo>
                    <a:pt x="835126" y="253695"/>
                  </a:lnTo>
                  <a:lnTo>
                    <a:pt x="835012" y="255143"/>
                  </a:lnTo>
                  <a:lnTo>
                    <a:pt x="839012" y="306908"/>
                  </a:lnTo>
                  <a:lnTo>
                    <a:pt x="850709" y="354279"/>
                  </a:lnTo>
                  <a:lnTo>
                    <a:pt x="869696" y="396506"/>
                  </a:lnTo>
                  <a:lnTo>
                    <a:pt x="895553" y="432790"/>
                  </a:lnTo>
                  <a:lnTo>
                    <a:pt x="927836" y="462368"/>
                  </a:lnTo>
                  <a:lnTo>
                    <a:pt x="966152" y="484454"/>
                  </a:lnTo>
                  <a:lnTo>
                    <a:pt x="1010056" y="498271"/>
                  </a:lnTo>
                  <a:lnTo>
                    <a:pt x="1059129" y="503059"/>
                  </a:lnTo>
                  <a:lnTo>
                    <a:pt x="1102537" y="499630"/>
                  </a:lnTo>
                  <a:lnTo>
                    <a:pt x="1142784" y="489508"/>
                  </a:lnTo>
                  <a:lnTo>
                    <a:pt x="1179372" y="472846"/>
                  </a:lnTo>
                  <a:lnTo>
                    <a:pt x="1211757" y="449859"/>
                  </a:lnTo>
                  <a:lnTo>
                    <a:pt x="1229118" y="431571"/>
                  </a:lnTo>
                  <a:lnTo>
                    <a:pt x="1239418" y="420725"/>
                  </a:lnTo>
                  <a:lnTo>
                    <a:pt x="1261846" y="385622"/>
                  </a:lnTo>
                  <a:lnTo>
                    <a:pt x="1278521" y="344754"/>
                  </a:lnTo>
                  <a:lnTo>
                    <a:pt x="1288897" y="298310"/>
                  </a:lnTo>
                  <a:lnTo>
                    <a:pt x="1292479" y="246468"/>
                  </a:lnTo>
                  <a:close/>
                </a:path>
                <a:path w="1306194" h="1048385">
                  <a:moveTo>
                    <a:pt x="1306068" y="777875"/>
                  </a:moveTo>
                  <a:lnTo>
                    <a:pt x="1302562" y="727989"/>
                  </a:lnTo>
                  <a:lnTo>
                    <a:pt x="1292415" y="682713"/>
                  </a:lnTo>
                  <a:lnTo>
                    <a:pt x="1292326" y="682332"/>
                  </a:lnTo>
                  <a:lnTo>
                    <a:pt x="1278928" y="649160"/>
                  </a:lnTo>
                  <a:lnTo>
                    <a:pt x="1278928" y="777875"/>
                  </a:lnTo>
                  <a:lnTo>
                    <a:pt x="1274978" y="830364"/>
                  </a:lnTo>
                  <a:lnTo>
                    <a:pt x="1263332" y="878154"/>
                  </a:lnTo>
                  <a:lnTo>
                    <a:pt x="1244561" y="919645"/>
                  </a:lnTo>
                  <a:lnTo>
                    <a:pt x="1219060" y="954747"/>
                  </a:lnTo>
                  <a:lnTo>
                    <a:pt x="1187297" y="982941"/>
                  </a:lnTo>
                  <a:lnTo>
                    <a:pt x="1149731" y="1003693"/>
                  </a:lnTo>
                  <a:lnTo>
                    <a:pt x="1106601" y="1016584"/>
                  </a:lnTo>
                  <a:lnTo>
                    <a:pt x="1106093" y="1016584"/>
                  </a:lnTo>
                  <a:lnTo>
                    <a:pt x="1059027" y="1020902"/>
                  </a:lnTo>
                  <a:lnTo>
                    <a:pt x="1013841" y="1016584"/>
                  </a:lnTo>
                  <a:lnTo>
                    <a:pt x="973035" y="1003998"/>
                  </a:lnTo>
                  <a:lnTo>
                    <a:pt x="937120" y="983716"/>
                  </a:lnTo>
                  <a:lnTo>
                    <a:pt x="906602" y="956297"/>
                  </a:lnTo>
                  <a:lnTo>
                    <a:pt x="881976" y="922299"/>
                  </a:lnTo>
                  <a:lnTo>
                    <a:pt x="863765" y="882307"/>
                  </a:lnTo>
                  <a:lnTo>
                    <a:pt x="852462" y="836866"/>
                  </a:lnTo>
                  <a:lnTo>
                    <a:pt x="848575" y="786561"/>
                  </a:lnTo>
                  <a:lnTo>
                    <a:pt x="852652" y="735672"/>
                  </a:lnTo>
                  <a:lnTo>
                    <a:pt x="852678" y="735342"/>
                  </a:lnTo>
                  <a:lnTo>
                    <a:pt x="864565" y="688835"/>
                  </a:lnTo>
                  <a:lnTo>
                    <a:pt x="883666" y="647611"/>
                  </a:lnTo>
                  <a:lnTo>
                    <a:pt x="909358" y="612419"/>
                  </a:lnTo>
                  <a:lnTo>
                    <a:pt x="941057" y="583907"/>
                  </a:lnTo>
                  <a:lnTo>
                    <a:pt x="978179" y="562724"/>
                  </a:lnTo>
                  <a:lnTo>
                    <a:pt x="1020102" y="549516"/>
                  </a:lnTo>
                  <a:lnTo>
                    <a:pt x="1066253" y="544969"/>
                  </a:lnTo>
                  <a:lnTo>
                    <a:pt x="1111910" y="549262"/>
                  </a:lnTo>
                  <a:lnTo>
                    <a:pt x="1153147" y="561771"/>
                  </a:lnTo>
                  <a:lnTo>
                    <a:pt x="1189443" y="581939"/>
                  </a:lnTo>
                  <a:lnTo>
                    <a:pt x="1220292" y="609180"/>
                  </a:lnTo>
                  <a:lnTo>
                    <a:pt x="1245171" y="642962"/>
                  </a:lnTo>
                  <a:lnTo>
                    <a:pt x="1263586" y="682713"/>
                  </a:lnTo>
                  <a:lnTo>
                    <a:pt x="1275016" y="727989"/>
                  </a:lnTo>
                  <a:lnTo>
                    <a:pt x="1278928" y="777875"/>
                  </a:lnTo>
                  <a:lnTo>
                    <a:pt x="1278928" y="649160"/>
                  </a:lnTo>
                  <a:lnTo>
                    <a:pt x="1253274" y="605421"/>
                  </a:lnTo>
                  <a:lnTo>
                    <a:pt x="1225283" y="575068"/>
                  </a:lnTo>
                  <a:lnTo>
                    <a:pt x="1192174" y="550684"/>
                  </a:lnTo>
                  <a:lnTo>
                    <a:pt x="1154353" y="532726"/>
                  </a:lnTo>
                  <a:lnTo>
                    <a:pt x="1112253" y="521627"/>
                  </a:lnTo>
                  <a:lnTo>
                    <a:pt x="1066253" y="517829"/>
                  </a:lnTo>
                  <a:lnTo>
                    <a:pt x="1019886" y="521843"/>
                  </a:lnTo>
                  <a:lnTo>
                    <a:pt x="977226" y="533514"/>
                  </a:lnTo>
                  <a:lnTo>
                    <a:pt x="938720" y="552335"/>
                  </a:lnTo>
                  <a:lnTo>
                    <a:pt x="904836" y="577799"/>
                  </a:lnTo>
                  <a:lnTo>
                    <a:pt x="876071" y="609384"/>
                  </a:lnTo>
                  <a:lnTo>
                    <a:pt x="852868" y="646557"/>
                  </a:lnTo>
                  <a:lnTo>
                    <a:pt x="835723" y="688835"/>
                  </a:lnTo>
                  <a:lnTo>
                    <a:pt x="825157" y="735342"/>
                  </a:lnTo>
                  <a:lnTo>
                    <a:pt x="825080" y="735672"/>
                  </a:lnTo>
                  <a:lnTo>
                    <a:pt x="821436" y="786561"/>
                  </a:lnTo>
                  <a:lnTo>
                    <a:pt x="824979" y="836066"/>
                  </a:lnTo>
                  <a:lnTo>
                    <a:pt x="835304" y="881646"/>
                  </a:lnTo>
                  <a:lnTo>
                    <a:pt x="851954" y="922769"/>
                  </a:lnTo>
                  <a:lnTo>
                    <a:pt x="874458" y="958951"/>
                  </a:lnTo>
                  <a:lnTo>
                    <a:pt x="902385" y="989672"/>
                  </a:lnTo>
                  <a:lnTo>
                    <a:pt x="935278" y="1014463"/>
                  </a:lnTo>
                  <a:lnTo>
                    <a:pt x="972908" y="1032840"/>
                  </a:lnTo>
                  <a:lnTo>
                    <a:pt x="1014171" y="1044168"/>
                  </a:lnTo>
                  <a:lnTo>
                    <a:pt x="1014463" y="1044168"/>
                  </a:lnTo>
                  <a:lnTo>
                    <a:pt x="1059027" y="1048029"/>
                  </a:lnTo>
                  <a:lnTo>
                    <a:pt x="1107020" y="1044168"/>
                  </a:lnTo>
                  <a:lnTo>
                    <a:pt x="1150721" y="1032840"/>
                  </a:lnTo>
                  <a:lnTo>
                    <a:pt x="1189761" y="1014463"/>
                  </a:lnTo>
                  <a:lnTo>
                    <a:pt x="1223797" y="989406"/>
                  </a:lnTo>
                  <a:lnTo>
                    <a:pt x="1252448" y="958075"/>
                  </a:lnTo>
                  <a:lnTo>
                    <a:pt x="1275359" y="920864"/>
                  </a:lnTo>
                  <a:lnTo>
                    <a:pt x="1292174" y="878154"/>
                  </a:lnTo>
                  <a:lnTo>
                    <a:pt x="1302461" y="830707"/>
                  </a:lnTo>
                  <a:lnTo>
                    <a:pt x="1302537" y="830364"/>
                  </a:lnTo>
                  <a:lnTo>
                    <a:pt x="1306068" y="777875"/>
                  </a:lnTo>
                  <a:close/>
                </a:path>
              </a:pathLst>
            </a:custGeom>
            <a:solidFill>
              <a:srgbClr val="124473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80" name="object 80"/>
            <p:cNvSpPr/>
            <p:nvPr/>
          </p:nvSpPr>
          <p:spPr>
            <a:xfrm>
              <a:off x="15950890" y="3593673"/>
              <a:ext cx="417830" cy="217170"/>
            </a:xfrm>
            <a:custGeom>
              <a:avLst/>
              <a:gdLst/>
              <a:ahLst/>
              <a:cxnLst/>
              <a:rect l="l" t="t" r="r" b="b"/>
              <a:pathLst>
                <a:path w="417830" h="217170">
                  <a:moveTo>
                    <a:pt x="417699" y="0"/>
                  </a:moveTo>
                  <a:lnTo>
                    <a:pt x="0" y="216590"/>
                  </a:lnTo>
                </a:path>
              </a:pathLst>
            </a:custGeom>
            <a:ln w="46137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81" name="object 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856142" y="3715734"/>
              <a:ext cx="193521" cy="143663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2149331" y="1827608"/>
            <a:ext cx="547889" cy="577349"/>
          </a:xfrm>
          <a:custGeom>
            <a:avLst/>
            <a:gdLst/>
            <a:ahLst/>
            <a:cxnLst/>
            <a:rect l="l" t="t" r="r" b="b"/>
            <a:pathLst>
              <a:path w="1204595" h="1269364">
                <a:moveTo>
                  <a:pt x="770945" y="0"/>
                </a:moveTo>
                <a:lnTo>
                  <a:pt x="713603" y="13716"/>
                </a:lnTo>
                <a:lnTo>
                  <a:pt x="654178" y="54864"/>
                </a:lnTo>
                <a:lnTo>
                  <a:pt x="626819" y="85025"/>
                </a:lnTo>
                <a:lnTo>
                  <a:pt x="605274" y="120640"/>
                </a:lnTo>
                <a:lnTo>
                  <a:pt x="589539" y="161706"/>
                </a:lnTo>
                <a:lnTo>
                  <a:pt x="579612" y="208216"/>
                </a:lnTo>
                <a:lnTo>
                  <a:pt x="526152" y="545853"/>
                </a:lnTo>
                <a:lnTo>
                  <a:pt x="230716" y="545853"/>
                </a:lnTo>
                <a:lnTo>
                  <a:pt x="173026" y="552541"/>
                </a:lnTo>
                <a:lnTo>
                  <a:pt x="118170" y="572584"/>
                </a:lnTo>
                <a:lnTo>
                  <a:pt x="69969" y="601444"/>
                </a:lnTo>
                <a:lnTo>
                  <a:pt x="32355" y="634486"/>
                </a:lnTo>
                <a:lnTo>
                  <a:pt x="8082" y="666511"/>
                </a:lnTo>
                <a:lnTo>
                  <a:pt x="0" y="692168"/>
                </a:lnTo>
                <a:lnTo>
                  <a:pt x="1402" y="700790"/>
                </a:lnTo>
                <a:lnTo>
                  <a:pt x="5615" y="706943"/>
                </a:lnTo>
                <a:lnTo>
                  <a:pt x="12647" y="710631"/>
                </a:lnTo>
                <a:lnTo>
                  <a:pt x="22509" y="711859"/>
                </a:lnTo>
                <a:lnTo>
                  <a:pt x="33304" y="711596"/>
                </a:lnTo>
                <a:lnTo>
                  <a:pt x="46046" y="710807"/>
                </a:lnTo>
                <a:lnTo>
                  <a:pt x="60736" y="709491"/>
                </a:lnTo>
                <a:lnTo>
                  <a:pt x="94863" y="705800"/>
                </a:lnTo>
                <a:lnTo>
                  <a:pt x="112184" y="704481"/>
                </a:lnTo>
                <a:lnTo>
                  <a:pt x="129333" y="703690"/>
                </a:lnTo>
                <a:lnTo>
                  <a:pt x="146304" y="703427"/>
                </a:lnTo>
                <a:lnTo>
                  <a:pt x="503643" y="703427"/>
                </a:lnTo>
                <a:lnTo>
                  <a:pt x="430490" y="1167686"/>
                </a:lnTo>
                <a:lnTo>
                  <a:pt x="418868" y="1212799"/>
                </a:lnTo>
                <a:lnTo>
                  <a:pt x="408676" y="1236183"/>
                </a:lnTo>
                <a:lnTo>
                  <a:pt x="405161" y="1244715"/>
                </a:lnTo>
                <a:lnTo>
                  <a:pt x="403057" y="1250956"/>
                </a:lnTo>
                <a:lnTo>
                  <a:pt x="402356" y="1254906"/>
                </a:lnTo>
                <a:lnTo>
                  <a:pt x="402356" y="1260530"/>
                </a:lnTo>
                <a:lnTo>
                  <a:pt x="403760" y="1264320"/>
                </a:lnTo>
                <a:lnTo>
                  <a:pt x="409385" y="1268050"/>
                </a:lnTo>
                <a:lnTo>
                  <a:pt x="413606" y="1268973"/>
                </a:lnTo>
                <a:lnTo>
                  <a:pt x="419241" y="1268973"/>
                </a:lnTo>
                <a:lnTo>
                  <a:pt x="478322" y="1255257"/>
                </a:lnTo>
                <a:lnTo>
                  <a:pt x="537411" y="1214108"/>
                </a:lnTo>
                <a:lnTo>
                  <a:pt x="564317" y="1183955"/>
                </a:lnTo>
                <a:lnTo>
                  <a:pt x="585946" y="1148352"/>
                </a:lnTo>
                <a:lnTo>
                  <a:pt x="602300" y="1107291"/>
                </a:lnTo>
                <a:lnTo>
                  <a:pt x="613381" y="1060766"/>
                </a:lnTo>
                <a:lnTo>
                  <a:pt x="669658" y="703427"/>
                </a:lnTo>
                <a:lnTo>
                  <a:pt x="973537" y="703427"/>
                </a:lnTo>
                <a:lnTo>
                  <a:pt x="1031212" y="696754"/>
                </a:lnTo>
                <a:lnTo>
                  <a:pt x="1086082" y="676697"/>
                </a:lnTo>
                <a:lnTo>
                  <a:pt x="1134250" y="647870"/>
                </a:lnTo>
                <a:lnTo>
                  <a:pt x="1171898" y="614794"/>
                </a:lnTo>
                <a:lnTo>
                  <a:pt x="1196155" y="582802"/>
                </a:lnTo>
                <a:lnTo>
                  <a:pt x="1204253" y="557113"/>
                </a:lnTo>
                <a:lnTo>
                  <a:pt x="1203019" y="549725"/>
                </a:lnTo>
                <a:lnTo>
                  <a:pt x="1199321" y="544448"/>
                </a:lnTo>
                <a:lnTo>
                  <a:pt x="1193166" y="541283"/>
                </a:lnTo>
                <a:lnTo>
                  <a:pt x="1184561" y="540228"/>
                </a:lnTo>
                <a:lnTo>
                  <a:pt x="1174091" y="540409"/>
                </a:lnTo>
                <a:lnTo>
                  <a:pt x="1162397" y="540945"/>
                </a:lnTo>
                <a:lnTo>
                  <a:pt x="1149474" y="541827"/>
                </a:lnTo>
                <a:lnTo>
                  <a:pt x="1119407" y="544280"/>
                </a:lnTo>
                <a:lnTo>
                  <a:pt x="1101203" y="545156"/>
                </a:lnTo>
                <a:lnTo>
                  <a:pt x="1080716" y="545680"/>
                </a:lnTo>
                <a:lnTo>
                  <a:pt x="1057948" y="545853"/>
                </a:lnTo>
                <a:lnTo>
                  <a:pt x="694975" y="545853"/>
                </a:lnTo>
                <a:lnTo>
                  <a:pt x="765320" y="101295"/>
                </a:lnTo>
                <a:lnTo>
                  <a:pt x="767330" y="83902"/>
                </a:lnTo>
                <a:lnTo>
                  <a:pt x="770586" y="68255"/>
                </a:lnTo>
                <a:lnTo>
                  <a:pt x="775079" y="54354"/>
                </a:lnTo>
                <a:lnTo>
                  <a:pt x="780800" y="42200"/>
                </a:lnTo>
                <a:lnTo>
                  <a:pt x="786335" y="32012"/>
                </a:lnTo>
                <a:lnTo>
                  <a:pt x="790289" y="23930"/>
                </a:lnTo>
                <a:lnTo>
                  <a:pt x="792662" y="17949"/>
                </a:lnTo>
                <a:lnTo>
                  <a:pt x="793454" y="14066"/>
                </a:lnTo>
                <a:lnTo>
                  <a:pt x="792046" y="7918"/>
                </a:lnTo>
                <a:lnTo>
                  <a:pt x="787824" y="3521"/>
                </a:lnTo>
                <a:lnTo>
                  <a:pt x="780790" y="881"/>
                </a:lnTo>
                <a:lnTo>
                  <a:pt x="770945" y="0"/>
                </a:lnTo>
                <a:close/>
              </a:path>
            </a:pathLst>
          </a:custGeom>
          <a:solidFill>
            <a:srgbClr val="659CD3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grpSp>
        <p:nvGrpSpPr>
          <p:cNvPr id="83" name="object 83"/>
          <p:cNvGrpSpPr/>
          <p:nvPr/>
        </p:nvGrpSpPr>
        <p:grpSpPr>
          <a:xfrm>
            <a:off x="2319227" y="5120127"/>
            <a:ext cx="314235" cy="192931"/>
            <a:chOff x="5099079" y="10572956"/>
            <a:chExt cx="690880" cy="424180"/>
          </a:xfrm>
        </p:grpSpPr>
        <p:sp>
          <p:nvSpPr>
            <p:cNvPr id="84" name="object 84"/>
            <p:cNvSpPr/>
            <p:nvPr/>
          </p:nvSpPr>
          <p:spPr>
            <a:xfrm>
              <a:off x="5099079" y="10576433"/>
              <a:ext cx="283845" cy="414655"/>
            </a:xfrm>
            <a:custGeom>
              <a:avLst/>
              <a:gdLst/>
              <a:ahLst/>
              <a:cxnLst/>
              <a:rect l="l" t="t" r="r" b="b"/>
              <a:pathLst>
                <a:path w="283845" h="414654">
                  <a:moveTo>
                    <a:pt x="119534" y="0"/>
                  </a:moveTo>
                  <a:lnTo>
                    <a:pt x="88260" y="519"/>
                  </a:lnTo>
                  <a:lnTo>
                    <a:pt x="57726" y="2161"/>
                  </a:lnTo>
                  <a:lnTo>
                    <a:pt x="58449" y="2161"/>
                  </a:lnTo>
                  <a:lnTo>
                    <a:pt x="32854" y="4658"/>
                  </a:lnTo>
                  <a:lnTo>
                    <a:pt x="8913" y="8265"/>
                  </a:lnTo>
                  <a:lnTo>
                    <a:pt x="0" y="9885"/>
                  </a:lnTo>
                  <a:lnTo>
                    <a:pt x="0" y="414283"/>
                  </a:lnTo>
                  <a:lnTo>
                    <a:pt x="92235" y="414283"/>
                  </a:lnTo>
                  <a:lnTo>
                    <a:pt x="92235" y="392579"/>
                  </a:lnTo>
                  <a:lnTo>
                    <a:pt x="21713" y="392579"/>
                  </a:lnTo>
                  <a:lnTo>
                    <a:pt x="21713" y="28124"/>
                  </a:lnTo>
                  <a:lnTo>
                    <a:pt x="43195" y="25325"/>
                  </a:lnTo>
                  <a:lnTo>
                    <a:pt x="66704" y="23321"/>
                  </a:lnTo>
                  <a:lnTo>
                    <a:pt x="92172" y="22116"/>
                  </a:lnTo>
                  <a:lnTo>
                    <a:pt x="119534" y="21713"/>
                  </a:lnTo>
                  <a:lnTo>
                    <a:pt x="222162" y="21713"/>
                  </a:lnTo>
                  <a:lnTo>
                    <a:pt x="218569" y="19364"/>
                  </a:lnTo>
                  <a:lnTo>
                    <a:pt x="190533" y="8626"/>
                  </a:lnTo>
                  <a:lnTo>
                    <a:pt x="157486" y="2161"/>
                  </a:lnTo>
                  <a:lnTo>
                    <a:pt x="119534" y="0"/>
                  </a:lnTo>
                  <a:close/>
                </a:path>
                <a:path w="283845" h="414654">
                  <a:moveTo>
                    <a:pt x="70521" y="243565"/>
                  </a:moveTo>
                  <a:lnTo>
                    <a:pt x="70521" y="392579"/>
                  </a:lnTo>
                  <a:lnTo>
                    <a:pt x="92235" y="392579"/>
                  </a:lnTo>
                  <a:lnTo>
                    <a:pt x="92235" y="268911"/>
                  </a:lnTo>
                  <a:lnTo>
                    <a:pt x="127506" y="268911"/>
                  </a:lnTo>
                  <a:lnTo>
                    <a:pt x="155821" y="266821"/>
                  </a:lnTo>
                  <a:lnTo>
                    <a:pt x="191376" y="258215"/>
                  </a:lnTo>
                  <a:lnTo>
                    <a:pt x="213550" y="248061"/>
                  </a:lnTo>
                  <a:lnTo>
                    <a:pt x="116069" y="248061"/>
                  </a:lnTo>
                  <a:lnTo>
                    <a:pt x="106151" y="247926"/>
                  </a:lnTo>
                  <a:lnTo>
                    <a:pt x="97370" y="247520"/>
                  </a:lnTo>
                  <a:lnTo>
                    <a:pt x="89754" y="246848"/>
                  </a:lnTo>
                  <a:lnTo>
                    <a:pt x="83331" y="245912"/>
                  </a:lnTo>
                  <a:lnTo>
                    <a:pt x="70521" y="243565"/>
                  </a:lnTo>
                  <a:close/>
                </a:path>
                <a:path w="283845" h="414654">
                  <a:moveTo>
                    <a:pt x="127506" y="268911"/>
                  </a:moveTo>
                  <a:lnTo>
                    <a:pt x="92235" y="268911"/>
                  </a:lnTo>
                  <a:lnTo>
                    <a:pt x="99057" y="269481"/>
                  </a:lnTo>
                  <a:lnTo>
                    <a:pt x="106960" y="269756"/>
                  </a:lnTo>
                  <a:lnTo>
                    <a:pt x="116069" y="269756"/>
                  </a:lnTo>
                  <a:lnTo>
                    <a:pt x="127506" y="268911"/>
                  </a:lnTo>
                  <a:close/>
                </a:path>
                <a:path w="283845" h="414654">
                  <a:moveTo>
                    <a:pt x="222162" y="21713"/>
                  </a:moveTo>
                  <a:lnTo>
                    <a:pt x="119534" y="21713"/>
                  </a:lnTo>
                  <a:lnTo>
                    <a:pt x="153669" y="23557"/>
                  </a:lnTo>
                  <a:lnTo>
                    <a:pt x="183111" y="29070"/>
                  </a:lnTo>
                  <a:lnTo>
                    <a:pt x="227633" y="51075"/>
                  </a:lnTo>
                  <a:lnTo>
                    <a:pt x="252884" y="84822"/>
                  </a:lnTo>
                  <a:lnTo>
                    <a:pt x="261834" y="128782"/>
                  </a:lnTo>
                  <a:lnTo>
                    <a:pt x="259895" y="153167"/>
                  </a:lnTo>
                  <a:lnTo>
                    <a:pt x="244635" y="193835"/>
                  </a:lnTo>
                  <a:lnTo>
                    <a:pt x="209971" y="226071"/>
                  </a:lnTo>
                  <a:lnTo>
                    <a:pt x="151555" y="245539"/>
                  </a:lnTo>
                  <a:lnTo>
                    <a:pt x="116069" y="248061"/>
                  </a:lnTo>
                  <a:lnTo>
                    <a:pt x="213550" y="248061"/>
                  </a:lnTo>
                  <a:lnTo>
                    <a:pt x="246599" y="225169"/>
                  </a:lnTo>
                  <a:lnTo>
                    <a:pt x="274140" y="183532"/>
                  </a:lnTo>
                  <a:lnTo>
                    <a:pt x="283548" y="128782"/>
                  </a:lnTo>
                  <a:lnTo>
                    <a:pt x="280734" y="101097"/>
                  </a:lnTo>
                  <a:lnTo>
                    <a:pt x="272540" y="75579"/>
                  </a:lnTo>
                  <a:lnTo>
                    <a:pt x="259334" y="53053"/>
                  </a:lnTo>
                  <a:lnTo>
                    <a:pt x="241484" y="34347"/>
                  </a:lnTo>
                  <a:lnTo>
                    <a:pt x="222162" y="21713"/>
                  </a:lnTo>
                  <a:close/>
                </a:path>
              </a:pathLst>
            </a:custGeom>
            <a:solidFill>
              <a:srgbClr val="124473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85" name="object 8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69600" y="10630770"/>
              <a:ext cx="141965" cy="15991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401996" y="10572967"/>
              <a:ext cx="387985" cy="424180"/>
            </a:xfrm>
            <a:custGeom>
              <a:avLst/>
              <a:gdLst/>
              <a:ahLst/>
              <a:cxnLst/>
              <a:rect l="l" t="t" r="r" b="b"/>
              <a:pathLst>
                <a:path w="387985" h="424179">
                  <a:moveTo>
                    <a:pt x="312547" y="210883"/>
                  </a:moveTo>
                  <a:lnTo>
                    <a:pt x="308038" y="166509"/>
                  </a:lnTo>
                  <a:lnTo>
                    <a:pt x="294297" y="124866"/>
                  </a:lnTo>
                  <a:lnTo>
                    <a:pt x="290830" y="119697"/>
                  </a:lnTo>
                  <a:lnTo>
                    <a:pt x="290830" y="210883"/>
                  </a:lnTo>
                  <a:lnTo>
                    <a:pt x="283984" y="266280"/>
                  </a:lnTo>
                  <a:lnTo>
                    <a:pt x="264515" y="308622"/>
                  </a:lnTo>
                  <a:lnTo>
                    <a:pt x="234035" y="335661"/>
                  </a:lnTo>
                  <a:lnTo>
                    <a:pt x="194157" y="345173"/>
                  </a:lnTo>
                  <a:lnTo>
                    <a:pt x="150596" y="333844"/>
                  </a:lnTo>
                  <a:lnTo>
                    <a:pt x="120307" y="304012"/>
                  </a:lnTo>
                  <a:lnTo>
                    <a:pt x="102616" y="261924"/>
                  </a:lnTo>
                  <a:lnTo>
                    <a:pt x="96862" y="213817"/>
                  </a:lnTo>
                  <a:lnTo>
                    <a:pt x="101968" y="166509"/>
                  </a:lnTo>
                  <a:lnTo>
                    <a:pt x="118579" y="123075"/>
                  </a:lnTo>
                  <a:lnTo>
                    <a:pt x="148653" y="91313"/>
                  </a:lnTo>
                  <a:lnTo>
                    <a:pt x="194157" y="78994"/>
                  </a:lnTo>
                  <a:lnTo>
                    <a:pt x="237274" y="90665"/>
                  </a:lnTo>
                  <a:lnTo>
                    <a:pt x="267398" y="121119"/>
                  </a:lnTo>
                  <a:lnTo>
                    <a:pt x="285064" y="163474"/>
                  </a:lnTo>
                  <a:lnTo>
                    <a:pt x="290830" y="210883"/>
                  </a:lnTo>
                  <a:lnTo>
                    <a:pt x="290830" y="119697"/>
                  </a:lnTo>
                  <a:lnTo>
                    <a:pt x="270967" y="90055"/>
                  </a:lnTo>
                  <a:lnTo>
                    <a:pt x="255574" y="78994"/>
                  </a:lnTo>
                  <a:lnTo>
                    <a:pt x="237705" y="66167"/>
                  </a:lnTo>
                  <a:lnTo>
                    <a:pt x="194157" y="57289"/>
                  </a:lnTo>
                  <a:lnTo>
                    <a:pt x="154444" y="64579"/>
                  </a:lnTo>
                  <a:lnTo>
                    <a:pt x="121513" y="85420"/>
                  </a:lnTo>
                  <a:lnTo>
                    <a:pt x="96545" y="118275"/>
                  </a:lnTo>
                  <a:lnTo>
                    <a:pt x="80695" y="161582"/>
                  </a:lnTo>
                  <a:lnTo>
                    <a:pt x="75145" y="213817"/>
                  </a:lnTo>
                  <a:lnTo>
                    <a:pt x="80797" y="264337"/>
                  </a:lnTo>
                  <a:lnTo>
                    <a:pt x="96862" y="306628"/>
                  </a:lnTo>
                  <a:lnTo>
                    <a:pt x="121996" y="338963"/>
                  </a:lnTo>
                  <a:lnTo>
                    <a:pt x="154876" y="359613"/>
                  </a:lnTo>
                  <a:lnTo>
                    <a:pt x="194157" y="366877"/>
                  </a:lnTo>
                  <a:lnTo>
                    <a:pt x="233654" y="359613"/>
                  </a:lnTo>
                  <a:lnTo>
                    <a:pt x="256425" y="345173"/>
                  </a:lnTo>
                  <a:lnTo>
                    <a:pt x="266230" y="338963"/>
                  </a:lnTo>
                  <a:lnTo>
                    <a:pt x="268820" y="335661"/>
                  </a:lnTo>
                  <a:lnTo>
                    <a:pt x="291261" y="306108"/>
                  </a:lnTo>
                  <a:lnTo>
                    <a:pt x="307022" y="262940"/>
                  </a:lnTo>
                  <a:lnTo>
                    <a:pt x="312547" y="210883"/>
                  </a:lnTo>
                  <a:close/>
                </a:path>
                <a:path w="387985" h="424179">
                  <a:moveTo>
                    <a:pt x="387692" y="208038"/>
                  </a:moveTo>
                  <a:lnTo>
                    <a:pt x="383095" y="157327"/>
                  </a:lnTo>
                  <a:lnTo>
                    <a:pt x="369735" y="112369"/>
                  </a:lnTo>
                  <a:lnTo>
                    <a:pt x="365988" y="105651"/>
                  </a:lnTo>
                  <a:lnTo>
                    <a:pt x="365988" y="208038"/>
                  </a:lnTo>
                  <a:lnTo>
                    <a:pt x="360375" y="263448"/>
                  </a:lnTo>
                  <a:lnTo>
                    <a:pt x="344119" y="310934"/>
                  </a:lnTo>
                  <a:lnTo>
                    <a:pt x="318096" y="349529"/>
                  </a:lnTo>
                  <a:lnTo>
                    <a:pt x="283171" y="378294"/>
                  </a:lnTo>
                  <a:lnTo>
                    <a:pt x="239966" y="396354"/>
                  </a:lnTo>
                  <a:lnTo>
                    <a:pt x="239395" y="396354"/>
                  </a:lnTo>
                  <a:lnTo>
                    <a:pt x="190068" y="402450"/>
                  </a:lnTo>
                  <a:lnTo>
                    <a:pt x="142633" y="396354"/>
                  </a:lnTo>
                  <a:lnTo>
                    <a:pt x="101663" y="378764"/>
                  </a:lnTo>
                  <a:lnTo>
                    <a:pt x="68122" y="350761"/>
                  </a:lnTo>
                  <a:lnTo>
                    <a:pt x="42976" y="313423"/>
                  </a:lnTo>
                  <a:lnTo>
                    <a:pt x="27190" y="267792"/>
                  </a:lnTo>
                  <a:lnTo>
                    <a:pt x="21717" y="214972"/>
                  </a:lnTo>
                  <a:lnTo>
                    <a:pt x="27495" y="161150"/>
                  </a:lnTo>
                  <a:lnTo>
                    <a:pt x="44069" y="114300"/>
                  </a:lnTo>
                  <a:lnTo>
                    <a:pt x="70332" y="75666"/>
                  </a:lnTo>
                  <a:lnTo>
                    <a:pt x="105130" y="46532"/>
                  </a:lnTo>
                  <a:lnTo>
                    <a:pt x="147345" y="28117"/>
                  </a:lnTo>
                  <a:lnTo>
                    <a:pt x="195846" y="21704"/>
                  </a:lnTo>
                  <a:lnTo>
                    <a:pt x="243789" y="27774"/>
                  </a:lnTo>
                  <a:lnTo>
                    <a:pt x="285191" y="45250"/>
                  </a:lnTo>
                  <a:lnTo>
                    <a:pt x="319074" y="73075"/>
                  </a:lnTo>
                  <a:lnTo>
                    <a:pt x="344487" y="110197"/>
                  </a:lnTo>
                  <a:lnTo>
                    <a:pt x="360451" y="155536"/>
                  </a:lnTo>
                  <a:lnTo>
                    <a:pt x="365988" y="208038"/>
                  </a:lnTo>
                  <a:lnTo>
                    <a:pt x="365988" y="105651"/>
                  </a:lnTo>
                  <a:lnTo>
                    <a:pt x="319532" y="42697"/>
                  </a:lnTo>
                  <a:lnTo>
                    <a:pt x="287477" y="21704"/>
                  </a:lnTo>
                  <a:lnTo>
                    <a:pt x="242608" y="4991"/>
                  </a:lnTo>
                  <a:lnTo>
                    <a:pt x="195846" y="0"/>
                  </a:lnTo>
                  <a:lnTo>
                    <a:pt x="148691" y="5257"/>
                  </a:lnTo>
                  <a:lnTo>
                    <a:pt x="106591" y="20472"/>
                  </a:lnTo>
                  <a:lnTo>
                    <a:pt x="70345" y="44754"/>
                  </a:lnTo>
                  <a:lnTo>
                    <a:pt x="40767" y="77216"/>
                  </a:lnTo>
                  <a:lnTo>
                    <a:pt x="18656" y="116992"/>
                  </a:lnTo>
                  <a:lnTo>
                    <a:pt x="4800" y="163207"/>
                  </a:lnTo>
                  <a:lnTo>
                    <a:pt x="0" y="214972"/>
                  </a:lnTo>
                  <a:lnTo>
                    <a:pt x="4648" y="265341"/>
                  </a:lnTo>
                  <a:lnTo>
                    <a:pt x="18097" y="310299"/>
                  </a:lnTo>
                  <a:lnTo>
                    <a:pt x="39573" y="349008"/>
                  </a:lnTo>
                  <a:lnTo>
                    <a:pt x="68275" y="380606"/>
                  </a:lnTo>
                  <a:lnTo>
                    <a:pt x="100799" y="402450"/>
                  </a:lnTo>
                  <a:lnTo>
                    <a:pt x="144411" y="419074"/>
                  </a:lnTo>
                  <a:lnTo>
                    <a:pt x="144678" y="419074"/>
                  </a:lnTo>
                  <a:lnTo>
                    <a:pt x="190068" y="424154"/>
                  </a:lnTo>
                  <a:lnTo>
                    <a:pt x="238810" y="419074"/>
                  </a:lnTo>
                  <a:lnTo>
                    <a:pt x="281749" y="404279"/>
                  </a:lnTo>
                  <a:lnTo>
                    <a:pt x="284543" y="402450"/>
                  </a:lnTo>
                  <a:lnTo>
                    <a:pt x="318249" y="380428"/>
                  </a:lnTo>
                  <a:lnTo>
                    <a:pt x="347713" y="348221"/>
                  </a:lnTo>
                  <a:lnTo>
                    <a:pt x="369519" y="308305"/>
                  </a:lnTo>
                  <a:lnTo>
                    <a:pt x="383057" y="261353"/>
                  </a:lnTo>
                  <a:lnTo>
                    <a:pt x="387692" y="208038"/>
                  </a:lnTo>
                  <a:close/>
                </a:path>
              </a:pathLst>
            </a:custGeom>
            <a:solidFill>
              <a:srgbClr val="124473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87" name="object 87"/>
          <p:cNvSpPr/>
          <p:nvPr/>
        </p:nvSpPr>
        <p:spPr>
          <a:xfrm>
            <a:off x="2158111" y="4931707"/>
            <a:ext cx="142388" cy="378641"/>
          </a:xfrm>
          <a:custGeom>
            <a:avLst/>
            <a:gdLst/>
            <a:ahLst/>
            <a:cxnLst/>
            <a:rect l="l" t="t" r="r" b="b"/>
            <a:pathLst>
              <a:path w="313054" h="832484">
                <a:moveTo>
                  <a:pt x="125120" y="710031"/>
                </a:moveTo>
                <a:lnTo>
                  <a:pt x="52120" y="667893"/>
                </a:lnTo>
                <a:lnTo>
                  <a:pt x="42075" y="685279"/>
                </a:lnTo>
                <a:lnTo>
                  <a:pt x="115074" y="727430"/>
                </a:lnTo>
                <a:lnTo>
                  <a:pt x="125120" y="710031"/>
                </a:lnTo>
                <a:close/>
              </a:path>
              <a:path w="313054" h="832484">
                <a:moveTo>
                  <a:pt x="130784" y="422821"/>
                </a:moveTo>
                <a:lnTo>
                  <a:pt x="108978" y="422821"/>
                </a:lnTo>
                <a:lnTo>
                  <a:pt x="108978" y="483209"/>
                </a:lnTo>
                <a:lnTo>
                  <a:pt x="130784" y="483209"/>
                </a:lnTo>
                <a:lnTo>
                  <a:pt x="130784" y="422821"/>
                </a:lnTo>
                <a:close/>
              </a:path>
              <a:path w="313054" h="832484">
                <a:moveTo>
                  <a:pt x="307809" y="17348"/>
                </a:moveTo>
                <a:lnTo>
                  <a:pt x="293509" y="11493"/>
                </a:lnTo>
                <a:lnTo>
                  <a:pt x="272567" y="5880"/>
                </a:lnTo>
                <a:lnTo>
                  <a:pt x="245554" y="1663"/>
                </a:lnTo>
                <a:lnTo>
                  <a:pt x="212991" y="0"/>
                </a:lnTo>
                <a:lnTo>
                  <a:pt x="163969" y="4673"/>
                </a:lnTo>
                <a:lnTo>
                  <a:pt x="119659" y="18376"/>
                </a:lnTo>
                <a:lnTo>
                  <a:pt x="81089" y="40640"/>
                </a:lnTo>
                <a:lnTo>
                  <a:pt x="49288" y="70980"/>
                </a:lnTo>
                <a:lnTo>
                  <a:pt x="25311" y="108953"/>
                </a:lnTo>
                <a:lnTo>
                  <a:pt x="10160" y="154089"/>
                </a:lnTo>
                <a:lnTo>
                  <a:pt x="4876" y="205892"/>
                </a:lnTo>
                <a:lnTo>
                  <a:pt x="9410" y="254088"/>
                </a:lnTo>
                <a:lnTo>
                  <a:pt x="22669" y="296608"/>
                </a:lnTo>
                <a:lnTo>
                  <a:pt x="44196" y="332816"/>
                </a:lnTo>
                <a:lnTo>
                  <a:pt x="73533" y="362102"/>
                </a:lnTo>
                <a:lnTo>
                  <a:pt x="110223" y="383794"/>
                </a:lnTo>
                <a:lnTo>
                  <a:pt x="153771" y="397281"/>
                </a:lnTo>
                <a:lnTo>
                  <a:pt x="203746" y="401916"/>
                </a:lnTo>
                <a:lnTo>
                  <a:pt x="236880" y="400418"/>
                </a:lnTo>
                <a:lnTo>
                  <a:pt x="288150" y="390931"/>
                </a:lnTo>
                <a:lnTo>
                  <a:pt x="292773" y="328460"/>
                </a:lnTo>
                <a:lnTo>
                  <a:pt x="276923" y="334403"/>
                </a:lnTo>
                <a:lnTo>
                  <a:pt x="257937" y="338975"/>
                </a:lnTo>
                <a:lnTo>
                  <a:pt x="237007" y="341909"/>
                </a:lnTo>
                <a:lnTo>
                  <a:pt x="215303" y="342950"/>
                </a:lnTo>
                <a:lnTo>
                  <a:pt x="168313" y="336550"/>
                </a:lnTo>
                <a:lnTo>
                  <a:pt x="130505" y="318135"/>
                </a:lnTo>
                <a:lnTo>
                  <a:pt x="102603" y="288861"/>
                </a:lnTo>
                <a:lnTo>
                  <a:pt x="85331" y="249897"/>
                </a:lnTo>
                <a:lnTo>
                  <a:pt x="79413" y="202425"/>
                </a:lnTo>
                <a:lnTo>
                  <a:pt x="86004" y="151561"/>
                </a:lnTo>
                <a:lnTo>
                  <a:pt x="104635" y="111506"/>
                </a:lnTo>
                <a:lnTo>
                  <a:pt x="133642" y="82562"/>
                </a:lnTo>
                <a:lnTo>
                  <a:pt x="171310" y="64985"/>
                </a:lnTo>
                <a:lnTo>
                  <a:pt x="215938" y="59067"/>
                </a:lnTo>
                <a:lnTo>
                  <a:pt x="238912" y="60274"/>
                </a:lnTo>
                <a:lnTo>
                  <a:pt x="259283" y="63538"/>
                </a:lnTo>
                <a:lnTo>
                  <a:pt x="277063" y="68326"/>
                </a:lnTo>
                <a:lnTo>
                  <a:pt x="292239" y="74091"/>
                </a:lnTo>
                <a:lnTo>
                  <a:pt x="307809" y="17348"/>
                </a:lnTo>
                <a:close/>
              </a:path>
              <a:path w="313054" h="832484">
                <a:moveTo>
                  <a:pt x="312686" y="568998"/>
                </a:moveTo>
                <a:lnTo>
                  <a:pt x="301815" y="550138"/>
                </a:lnTo>
                <a:lnTo>
                  <a:pt x="241312" y="585063"/>
                </a:lnTo>
                <a:lnTo>
                  <a:pt x="241312" y="560463"/>
                </a:lnTo>
                <a:lnTo>
                  <a:pt x="223672" y="550265"/>
                </a:lnTo>
                <a:lnTo>
                  <a:pt x="282257" y="516369"/>
                </a:lnTo>
                <a:lnTo>
                  <a:pt x="271386" y="497497"/>
                </a:lnTo>
                <a:lnTo>
                  <a:pt x="201942" y="537629"/>
                </a:lnTo>
                <a:lnTo>
                  <a:pt x="163652" y="515480"/>
                </a:lnTo>
                <a:lnTo>
                  <a:pt x="153530" y="532904"/>
                </a:lnTo>
                <a:lnTo>
                  <a:pt x="221208" y="572008"/>
                </a:lnTo>
                <a:lnTo>
                  <a:pt x="221157" y="688022"/>
                </a:lnTo>
                <a:lnTo>
                  <a:pt x="120523" y="745985"/>
                </a:lnTo>
                <a:lnTo>
                  <a:pt x="20167" y="687882"/>
                </a:lnTo>
                <a:lnTo>
                  <a:pt x="20243" y="571804"/>
                </a:lnTo>
                <a:lnTo>
                  <a:pt x="87769" y="532968"/>
                </a:lnTo>
                <a:lnTo>
                  <a:pt x="77724" y="515480"/>
                </a:lnTo>
                <a:lnTo>
                  <a:pt x="139" y="560184"/>
                </a:lnTo>
                <a:lnTo>
                  <a:pt x="0" y="699427"/>
                </a:lnTo>
                <a:lnTo>
                  <a:pt x="109778" y="762939"/>
                </a:lnTo>
                <a:lnTo>
                  <a:pt x="109778" y="832027"/>
                </a:lnTo>
                <a:lnTo>
                  <a:pt x="131597" y="832027"/>
                </a:lnTo>
                <a:lnTo>
                  <a:pt x="131597" y="762812"/>
                </a:lnTo>
                <a:lnTo>
                  <a:pt x="241173" y="699643"/>
                </a:lnTo>
                <a:lnTo>
                  <a:pt x="241249" y="610298"/>
                </a:lnTo>
                <a:lnTo>
                  <a:pt x="312686" y="568998"/>
                </a:lnTo>
                <a:close/>
              </a:path>
            </a:pathLst>
          </a:custGeom>
          <a:solidFill>
            <a:srgbClr val="124473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grpSp>
        <p:nvGrpSpPr>
          <p:cNvPr id="88" name="object 88"/>
          <p:cNvGrpSpPr/>
          <p:nvPr/>
        </p:nvGrpSpPr>
        <p:grpSpPr>
          <a:xfrm>
            <a:off x="2017975" y="4777250"/>
            <a:ext cx="777500" cy="337629"/>
            <a:chOff x="4436742" y="9819102"/>
            <a:chExt cx="1709420" cy="742315"/>
          </a:xfrm>
        </p:grpSpPr>
        <p:sp>
          <p:nvSpPr>
            <p:cNvPr id="89" name="object 89"/>
            <p:cNvSpPr/>
            <p:nvPr/>
          </p:nvSpPr>
          <p:spPr>
            <a:xfrm>
              <a:off x="5109807" y="10158692"/>
              <a:ext cx="669290" cy="402590"/>
            </a:xfrm>
            <a:custGeom>
              <a:avLst/>
              <a:gdLst/>
              <a:ahLst/>
              <a:cxnLst/>
              <a:rect l="l" t="t" r="r" b="b"/>
              <a:pathLst>
                <a:path w="669289" h="402590">
                  <a:moveTo>
                    <a:pt x="262051" y="121488"/>
                  </a:moveTo>
                  <a:lnTo>
                    <a:pt x="259372" y="95681"/>
                  </a:lnTo>
                  <a:lnTo>
                    <a:pt x="259334" y="95338"/>
                  </a:lnTo>
                  <a:lnTo>
                    <a:pt x="251637" y="71907"/>
                  </a:lnTo>
                  <a:lnTo>
                    <a:pt x="243293" y="57899"/>
                  </a:lnTo>
                  <a:lnTo>
                    <a:pt x="239610" y="51714"/>
                  </a:lnTo>
                  <a:lnTo>
                    <a:pt x="223888" y="35318"/>
                  </a:lnTo>
                  <a:lnTo>
                    <a:pt x="202717" y="21564"/>
                  </a:lnTo>
                  <a:lnTo>
                    <a:pt x="190893" y="17068"/>
                  </a:lnTo>
                  <a:lnTo>
                    <a:pt x="190893" y="124345"/>
                  </a:lnTo>
                  <a:lnTo>
                    <a:pt x="185000" y="154825"/>
                  </a:lnTo>
                  <a:lnTo>
                    <a:pt x="168059" y="177330"/>
                  </a:lnTo>
                  <a:lnTo>
                    <a:pt x="141147" y="191262"/>
                  </a:lnTo>
                  <a:lnTo>
                    <a:pt x="105333" y="196024"/>
                  </a:lnTo>
                  <a:lnTo>
                    <a:pt x="97548" y="196024"/>
                  </a:lnTo>
                  <a:lnTo>
                    <a:pt x="85788" y="195465"/>
                  </a:lnTo>
                  <a:lnTo>
                    <a:pt x="77660" y="194602"/>
                  </a:lnTo>
                  <a:lnTo>
                    <a:pt x="70650" y="193179"/>
                  </a:lnTo>
                  <a:lnTo>
                    <a:pt x="70650" y="61379"/>
                  </a:lnTo>
                  <a:lnTo>
                    <a:pt x="77444" y="60083"/>
                  </a:lnTo>
                  <a:lnTo>
                    <a:pt x="86575" y="58966"/>
                  </a:lnTo>
                  <a:lnTo>
                    <a:pt x="98005" y="58191"/>
                  </a:lnTo>
                  <a:lnTo>
                    <a:pt x="111645" y="57899"/>
                  </a:lnTo>
                  <a:lnTo>
                    <a:pt x="144780" y="62191"/>
                  </a:lnTo>
                  <a:lnTo>
                    <a:pt x="169710" y="74879"/>
                  </a:lnTo>
                  <a:lnTo>
                    <a:pt x="185432" y="95681"/>
                  </a:lnTo>
                  <a:lnTo>
                    <a:pt x="190893" y="124345"/>
                  </a:lnTo>
                  <a:lnTo>
                    <a:pt x="190893" y="17068"/>
                  </a:lnTo>
                  <a:lnTo>
                    <a:pt x="176517" y="11582"/>
                  </a:lnTo>
                  <a:lnTo>
                    <a:pt x="145224" y="5524"/>
                  </a:lnTo>
                  <a:lnTo>
                    <a:pt x="108800" y="3467"/>
                  </a:lnTo>
                  <a:lnTo>
                    <a:pt x="75133" y="4089"/>
                  </a:lnTo>
                  <a:lnTo>
                    <a:pt x="45986" y="5791"/>
                  </a:lnTo>
                  <a:lnTo>
                    <a:pt x="21082" y="8356"/>
                  </a:lnTo>
                  <a:lnTo>
                    <a:pt x="0" y="11582"/>
                  </a:lnTo>
                  <a:lnTo>
                    <a:pt x="127" y="11582"/>
                  </a:lnTo>
                  <a:lnTo>
                    <a:pt x="127" y="396138"/>
                  </a:lnTo>
                  <a:lnTo>
                    <a:pt x="70650" y="396138"/>
                  </a:lnTo>
                  <a:lnTo>
                    <a:pt x="70650" y="249212"/>
                  </a:lnTo>
                  <a:lnTo>
                    <a:pt x="78092" y="250329"/>
                  </a:lnTo>
                  <a:lnTo>
                    <a:pt x="86461" y="251040"/>
                  </a:lnTo>
                  <a:lnTo>
                    <a:pt x="98272" y="251523"/>
                  </a:lnTo>
                  <a:lnTo>
                    <a:pt x="105333" y="251523"/>
                  </a:lnTo>
                  <a:lnTo>
                    <a:pt x="138823" y="249212"/>
                  </a:lnTo>
                  <a:lnTo>
                    <a:pt x="141833" y="249008"/>
                  </a:lnTo>
                  <a:lnTo>
                    <a:pt x="175158" y="241350"/>
                  </a:lnTo>
                  <a:lnTo>
                    <a:pt x="204381" y="228371"/>
                  </a:lnTo>
                  <a:lnTo>
                    <a:pt x="228511" y="209905"/>
                  </a:lnTo>
                  <a:lnTo>
                    <a:pt x="240080" y="196024"/>
                  </a:lnTo>
                  <a:lnTo>
                    <a:pt x="243014" y="192506"/>
                  </a:lnTo>
                  <a:lnTo>
                    <a:pt x="253517" y="171767"/>
                  </a:lnTo>
                  <a:lnTo>
                    <a:pt x="259892" y="147993"/>
                  </a:lnTo>
                  <a:lnTo>
                    <a:pt x="262051" y="121488"/>
                  </a:lnTo>
                  <a:close/>
                </a:path>
                <a:path w="669289" h="402590">
                  <a:moveTo>
                    <a:pt x="669023" y="197180"/>
                  </a:moveTo>
                  <a:lnTo>
                    <a:pt x="664972" y="151307"/>
                  </a:lnTo>
                  <a:lnTo>
                    <a:pt x="653072" y="109550"/>
                  </a:lnTo>
                  <a:lnTo>
                    <a:pt x="633666" y="72974"/>
                  </a:lnTo>
                  <a:lnTo>
                    <a:pt x="619925" y="57289"/>
                  </a:lnTo>
                  <a:lnTo>
                    <a:pt x="607123" y="42672"/>
                  </a:lnTo>
                  <a:lnTo>
                    <a:pt x="593877" y="33553"/>
                  </a:lnTo>
                  <a:lnTo>
                    <a:pt x="593877" y="200113"/>
                  </a:lnTo>
                  <a:lnTo>
                    <a:pt x="586752" y="257200"/>
                  </a:lnTo>
                  <a:lnTo>
                    <a:pt x="565924" y="303276"/>
                  </a:lnTo>
                  <a:lnTo>
                    <a:pt x="532053" y="334175"/>
                  </a:lnTo>
                  <a:lnTo>
                    <a:pt x="531698" y="334175"/>
                  </a:lnTo>
                  <a:lnTo>
                    <a:pt x="486346" y="345262"/>
                  </a:lnTo>
                  <a:lnTo>
                    <a:pt x="440677" y="334175"/>
                  </a:lnTo>
                  <a:lnTo>
                    <a:pt x="406692" y="303834"/>
                  </a:lnTo>
                  <a:lnTo>
                    <a:pt x="385508" y="258622"/>
                  </a:lnTo>
                  <a:lnTo>
                    <a:pt x="378206" y="202958"/>
                  </a:lnTo>
                  <a:lnTo>
                    <a:pt x="385114" y="146812"/>
                  </a:lnTo>
                  <a:lnTo>
                    <a:pt x="385178" y="146316"/>
                  </a:lnTo>
                  <a:lnTo>
                    <a:pt x="405828" y="100012"/>
                  </a:lnTo>
                  <a:lnTo>
                    <a:pt x="439699" y="68757"/>
                  </a:lnTo>
                  <a:lnTo>
                    <a:pt x="486346" y="57289"/>
                  </a:lnTo>
                  <a:lnTo>
                    <a:pt x="533171" y="69278"/>
                  </a:lnTo>
                  <a:lnTo>
                    <a:pt x="566788" y="101155"/>
                  </a:lnTo>
                  <a:lnTo>
                    <a:pt x="587082" y="146812"/>
                  </a:lnTo>
                  <a:lnTo>
                    <a:pt x="593877" y="200113"/>
                  </a:lnTo>
                  <a:lnTo>
                    <a:pt x="593877" y="33553"/>
                  </a:lnTo>
                  <a:lnTo>
                    <a:pt x="573773" y="19685"/>
                  </a:lnTo>
                  <a:lnTo>
                    <a:pt x="533984" y="5105"/>
                  </a:lnTo>
                  <a:lnTo>
                    <a:pt x="488124" y="0"/>
                  </a:lnTo>
                  <a:lnTo>
                    <a:pt x="442645" y="5105"/>
                  </a:lnTo>
                  <a:lnTo>
                    <a:pt x="443077" y="5105"/>
                  </a:lnTo>
                  <a:lnTo>
                    <a:pt x="403364" y="19545"/>
                  </a:lnTo>
                  <a:lnTo>
                    <a:pt x="369125" y="42672"/>
                  </a:lnTo>
                  <a:lnTo>
                    <a:pt x="341274" y="73558"/>
                  </a:lnTo>
                  <a:lnTo>
                    <a:pt x="320509" y="111340"/>
                  </a:lnTo>
                  <a:lnTo>
                    <a:pt x="307530" y="155143"/>
                  </a:lnTo>
                  <a:lnTo>
                    <a:pt x="303149" y="202958"/>
                  </a:lnTo>
                  <a:lnTo>
                    <a:pt x="303047" y="204114"/>
                  </a:lnTo>
                  <a:lnTo>
                    <a:pt x="307213" y="251167"/>
                  </a:lnTo>
                  <a:lnTo>
                    <a:pt x="319366" y="293535"/>
                  </a:lnTo>
                  <a:lnTo>
                    <a:pt x="339001" y="330276"/>
                  </a:lnTo>
                  <a:lnTo>
                    <a:pt x="365620" y="360464"/>
                  </a:lnTo>
                  <a:lnTo>
                    <a:pt x="398729" y="383171"/>
                  </a:lnTo>
                  <a:lnTo>
                    <a:pt x="437794" y="397471"/>
                  </a:lnTo>
                  <a:lnTo>
                    <a:pt x="482346" y="402450"/>
                  </a:lnTo>
                  <a:lnTo>
                    <a:pt x="526542" y="397941"/>
                  </a:lnTo>
                  <a:lnTo>
                    <a:pt x="566381" y="384632"/>
                  </a:lnTo>
                  <a:lnTo>
                    <a:pt x="600964" y="362826"/>
                  </a:lnTo>
                  <a:lnTo>
                    <a:pt x="629399" y="332867"/>
                  </a:lnTo>
                  <a:lnTo>
                    <a:pt x="650824" y="295046"/>
                  </a:lnTo>
                  <a:lnTo>
                    <a:pt x="664324" y="249720"/>
                  </a:lnTo>
                  <a:lnTo>
                    <a:pt x="669023" y="197180"/>
                  </a:lnTo>
                  <a:close/>
                </a:path>
              </a:pathLst>
            </a:custGeom>
            <a:solidFill>
              <a:srgbClr val="124473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90" name="object 90"/>
            <p:cNvSpPr/>
            <p:nvPr/>
          </p:nvSpPr>
          <p:spPr>
            <a:xfrm>
              <a:off x="4444104" y="9826464"/>
              <a:ext cx="1694814" cy="332740"/>
            </a:xfrm>
            <a:custGeom>
              <a:avLst/>
              <a:gdLst/>
              <a:ahLst/>
              <a:cxnLst/>
              <a:rect l="l" t="t" r="r" b="b"/>
              <a:pathLst>
                <a:path w="1694814" h="332740">
                  <a:moveTo>
                    <a:pt x="1694663" y="332228"/>
                  </a:moveTo>
                  <a:lnTo>
                    <a:pt x="1694663" y="0"/>
                  </a:lnTo>
                  <a:lnTo>
                    <a:pt x="0" y="0"/>
                  </a:lnTo>
                  <a:lnTo>
                    <a:pt x="0" y="332228"/>
                  </a:lnTo>
                </a:path>
              </a:pathLst>
            </a:custGeom>
            <a:ln w="14724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97" name="object 97"/>
          <p:cNvSpPr/>
          <p:nvPr/>
        </p:nvSpPr>
        <p:spPr>
          <a:xfrm>
            <a:off x="8249425" y="6225903"/>
            <a:ext cx="251561" cy="194664"/>
          </a:xfrm>
          <a:custGeom>
            <a:avLst/>
            <a:gdLst/>
            <a:ahLst/>
            <a:cxnLst/>
            <a:rect l="l" t="t" r="r" b="b"/>
            <a:pathLst>
              <a:path w="553084" h="427990">
                <a:moveTo>
                  <a:pt x="211277" y="210921"/>
                </a:moveTo>
                <a:lnTo>
                  <a:pt x="174510" y="183388"/>
                </a:lnTo>
                <a:lnTo>
                  <a:pt x="132676" y="177088"/>
                </a:lnTo>
                <a:lnTo>
                  <a:pt x="111582" y="175018"/>
                </a:lnTo>
                <a:lnTo>
                  <a:pt x="108712" y="175018"/>
                </a:lnTo>
                <a:lnTo>
                  <a:pt x="105791" y="174688"/>
                </a:lnTo>
                <a:lnTo>
                  <a:pt x="102971" y="175082"/>
                </a:lnTo>
                <a:lnTo>
                  <a:pt x="93738" y="178790"/>
                </a:lnTo>
                <a:lnTo>
                  <a:pt x="87477" y="185940"/>
                </a:lnTo>
                <a:lnTo>
                  <a:pt x="85128" y="194856"/>
                </a:lnTo>
                <a:lnTo>
                  <a:pt x="87630" y="203847"/>
                </a:lnTo>
                <a:lnTo>
                  <a:pt x="132486" y="220611"/>
                </a:lnTo>
                <a:lnTo>
                  <a:pt x="155054" y="224078"/>
                </a:lnTo>
                <a:lnTo>
                  <a:pt x="163982" y="225793"/>
                </a:lnTo>
                <a:lnTo>
                  <a:pt x="181787" y="229552"/>
                </a:lnTo>
                <a:lnTo>
                  <a:pt x="190741" y="230860"/>
                </a:lnTo>
                <a:lnTo>
                  <a:pt x="199021" y="229984"/>
                </a:lnTo>
                <a:lnTo>
                  <a:pt x="205473" y="225933"/>
                </a:lnTo>
                <a:lnTo>
                  <a:pt x="209702" y="219354"/>
                </a:lnTo>
                <a:lnTo>
                  <a:pt x="211277" y="210921"/>
                </a:lnTo>
                <a:close/>
              </a:path>
              <a:path w="553084" h="427990">
                <a:moveTo>
                  <a:pt x="212585" y="293979"/>
                </a:moveTo>
                <a:lnTo>
                  <a:pt x="169316" y="269113"/>
                </a:lnTo>
                <a:lnTo>
                  <a:pt x="119646" y="260629"/>
                </a:lnTo>
                <a:lnTo>
                  <a:pt x="110413" y="259334"/>
                </a:lnTo>
                <a:lnTo>
                  <a:pt x="106540" y="259981"/>
                </a:lnTo>
                <a:lnTo>
                  <a:pt x="102450" y="260032"/>
                </a:lnTo>
                <a:lnTo>
                  <a:pt x="85128" y="283286"/>
                </a:lnTo>
                <a:lnTo>
                  <a:pt x="87757" y="289839"/>
                </a:lnTo>
                <a:lnTo>
                  <a:pt x="188531" y="315772"/>
                </a:lnTo>
                <a:lnTo>
                  <a:pt x="193230" y="315963"/>
                </a:lnTo>
                <a:lnTo>
                  <a:pt x="197269" y="314845"/>
                </a:lnTo>
                <a:lnTo>
                  <a:pt x="203720" y="311759"/>
                </a:lnTo>
                <a:lnTo>
                  <a:pt x="208622" y="306857"/>
                </a:lnTo>
                <a:lnTo>
                  <a:pt x="211670" y="300736"/>
                </a:lnTo>
                <a:lnTo>
                  <a:pt x="212585" y="293979"/>
                </a:lnTo>
                <a:close/>
              </a:path>
              <a:path w="553084" h="427990">
                <a:moveTo>
                  <a:pt x="213360" y="130619"/>
                </a:moveTo>
                <a:lnTo>
                  <a:pt x="169367" y="98996"/>
                </a:lnTo>
                <a:lnTo>
                  <a:pt x="119608" y="90360"/>
                </a:lnTo>
                <a:lnTo>
                  <a:pt x="110324" y="89014"/>
                </a:lnTo>
                <a:lnTo>
                  <a:pt x="105879" y="89992"/>
                </a:lnTo>
                <a:lnTo>
                  <a:pt x="101104" y="90271"/>
                </a:lnTo>
                <a:lnTo>
                  <a:pt x="97053" y="92125"/>
                </a:lnTo>
                <a:lnTo>
                  <a:pt x="91465" y="96088"/>
                </a:lnTo>
                <a:lnTo>
                  <a:pt x="87452" y="101714"/>
                </a:lnTo>
                <a:lnTo>
                  <a:pt x="85293" y="108191"/>
                </a:lnTo>
                <a:lnTo>
                  <a:pt x="85318" y="114719"/>
                </a:lnTo>
                <a:lnTo>
                  <a:pt x="145986" y="138645"/>
                </a:lnTo>
                <a:lnTo>
                  <a:pt x="190538" y="146265"/>
                </a:lnTo>
                <a:lnTo>
                  <a:pt x="196519" y="146469"/>
                </a:lnTo>
                <a:lnTo>
                  <a:pt x="209169" y="137629"/>
                </a:lnTo>
                <a:lnTo>
                  <a:pt x="213360" y="130619"/>
                </a:lnTo>
                <a:close/>
              </a:path>
              <a:path w="553084" h="427990">
                <a:moveTo>
                  <a:pt x="466674" y="194322"/>
                </a:moveTo>
                <a:lnTo>
                  <a:pt x="464045" y="185851"/>
                </a:lnTo>
                <a:lnTo>
                  <a:pt x="458266" y="179666"/>
                </a:lnTo>
                <a:lnTo>
                  <a:pt x="449135" y="176034"/>
                </a:lnTo>
                <a:lnTo>
                  <a:pt x="436435" y="175234"/>
                </a:lnTo>
                <a:lnTo>
                  <a:pt x="418122" y="177152"/>
                </a:lnTo>
                <a:lnTo>
                  <a:pt x="377761" y="184200"/>
                </a:lnTo>
                <a:lnTo>
                  <a:pt x="340753" y="207048"/>
                </a:lnTo>
                <a:lnTo>
                  <a:pt x="341160" y="215455"/>
                </a:lnTo>
                <a:lnTo>
                  <a:pt x="344741" y="222694"/>
                </a:lnTo>
                <a:lnTo>
                  <a:pt x="350939" y="227914"/>
                </a:lnTo>
                <a:lnTo>
                  <a:pt x="358914" y="230619"/>
                </a:lnTo>
                <a:lnTo>
                  <a:pt x="367842" y="230327"/>
                </a:lnTo>
                <a:lnTo>
                  <a:pt x="388137" y="225602"/>
                </a:lnTo>
                <a:lnTo>
                  <a:pt x="394944" y="224320"/>
                </a:lnTo>
                <a:lnTo>
                  <a:pt x="450596" y="216306"/>
                </a:lnTo>
                <a:lnTo>
                  <a:pt x="458139" y="213702"/>
                </a:lnTo>
                <a:lnTo>
                  <a:pt x="463435" y="208915"/>
                </a:lnTo>
                <a:lnTo>
                  <a:pt x="466344" y="202323"/>
                </a:lnTo>
                <a:lnTo>
                  <a:pt x="466674" y="194322"/>
                </a:lnTo>
                <a:close/>
              </a:path>
              <a:path w="553084" h="427990">
                <a:moveTo>
                  <a:pt x="467004" y="114223"/>
                </a:moveTo>
                <a:lnTo>
                  <a:pt x="441782" y="89725"/>
                </a:lnTo>
                <a:lnTo>
                  <a:pt x="436067" y="90271"/>
                </a:lnTo>
                <a:lnTo>
                  <a:pt x="430276" y="90436"/>
                </a:lnTo>
                <a:lnTo>
                  <a:pt x="390436" y="97751"/>
                </a:lnTo>
                <a:lnTo>
                  <a:pt x="349542" y="107442"/>
                </a:lnTo>
                <a:lnTo>
                  <a:pt x="340220" y="126199"/>
                </a:lnTo>
                <a:lnTo>
                  <a:pt x="341604" y="132791"/>
                </a:lnTo>
                <a:lnTo>
                  <a:pt x="345147" y="138201"/>
                </a:lnTo>
                <a:lnTo>
                  <a:pt x="350685" y="142176"/>
                </a:lnTo>
                <a:lnTo>
                  <a:pt x="358076" y="144449"/>
                </a:lnTo>
                <a:lnTo>
                  <a:pt x="362737" y="145186"/>
                </a:lnTo>
                <a:lnTo>
                  <a:pt x="367703" y="144805"/>
                </a:lnTo>
                <a:lnTo>
                  <a:pt x="377621" y="143421"/>
                </a:lnTo>
                <a:lnTo>
                  <a:pt x="382676" y="141414"/>
                </a:lnTo>
                <a:lnTo>
                  <a:pt x="450151" y="131343"/>
                </a:lnTo>
                <a:lnTo>
                  <a:pt x="458762" y="128104"/>
                </a:lnTo>
                <a:lnTo>
                  <a:pt x="464502" y="122135"/>
                </a:lnTo>
                <a:lnTo>
                  <a:pt x="467004" y="114223"/>
                </a:lnTo>
                <a:close/>
              </a:path>
              <a:path w="553084" h="427990">
                <a:moveTo>
                  <a:pt x="553059" y="360248"/>
                </a:moveTo>
                <a:lnTo>
                  <a:pt x="552856" y="305333"/>
                </a:lnTo>
                <a:lnTo>
                  <a:pt x="552780" y="30746"/>
                </a:lnTo>
                <a:lnTo>
                  <a:pt x="551180" y="20243"/>
                </a:lnTo>
                <a:lnTo>
                  <a:pt x="497141" y="1320"/>
                </a:lnTo>
                <a:lnTo>
                  <a:pt x="465683" y="749"/>
                </a:lnTo>
                <a:lnTo>
                  <a:pt x="434276" y="2387"/>
                </a:lnTo>
                <a:lnTo>
                  <a:pt x="391541" y="8445"/>
                </a:lnTo>
                <a:lnTo>
                  <a:pt x="349338" y="19850"/>
                </a:lnTo>
                <a:lnTo>
                  <a:pt x="340575" y="34023"/>
                </a:lnTo>
                <a:lnTo>
                  <a:pt x="340982" y="42291"/>
                </a:lnTo>
                <a:lnTo>
                  <a:pt x="344703" y="50622"/>
                </a:lnTo>
                <a:lnTo>
                  <a:pt x="350494" y="55892"/>
                </a:lnTo>
                <a:lnTo>
                  <a:pt x="358317" y="58013"/>
                </a:lnTo>
                <a:lnTo>
                  <a:pt x="368160" y="56896"/>
                </a:lnTo>
                <a:lnTo>
                  <a:pt x="399021" y="50126"/>
                </a:lnTo>
                <a:lnTo>
                  <a:pt x="430123" y="45605"/>
                </a:lnTo>
                <a:lnTo>
                  <a:pt x="461454" y="43395"/>
                </a:lnTo>
                <a:lnTo>
                  <a:pt x="493052" y="43561"/>
                </a:lnTo>
                <a:lnTo>
                  <a:pt x="498690" y="43802"/>
                </a:lnTo>
                <a:lnTo>
                  <a:pt x="509943" y="44881"/>
                </a:lnTo>
                <a:lnTo>
                  <a:pt x="509943" y="341058"/>
                </a:lnTo>
                <a:lnTo>
                  <a:pt x="480644" y="338861"/>
                </a:lnTo>
                <a:lnTo>
                  <a:pt x="456120" y="338709"/>
                </a:lnTo>
                <a:lnTo>
                  <a:pt x="407225" y="343077"/>
                </a:lnTo>
                <a:lnTo>
                  <a:pt x="342392" y="357898"/>
                </a:lnTo>
                <a:lnTo>
                  <a:pt x="278041" y="383578"/>
                </a:lnTo>
                <a:lnTo>
                  <a:pt x="274142" y="383400"/>
                </a:lnTo>
                <a:lnTo>
                  <a:pt x="229895" y="365899"/>
                </a:lnTo>
                <a:lnTo>
                  <a:pt x="178777" y="349719"/>
                </a:lnTo>
                <a:lnTo>
                  <a:pt x="141122" y="342023"/>
                </a:lnTo>
                <a:lnTo>
                  <a:pt x="102895" y="338137"/>
                </a:lnTo>
                <a:lnTo>
                  <a:pt x="64046" y="338493"/>
                </a:lnTo>
                <a:lnTo>
                  <a:pt x="42506" y="340131"/>
                </a:lnTo>
                <a:lnTo>
                  <a:pt x="42926" y="45567"/>
                </a:lnTo>
                <a:lnTo>
                  <a:pt x="44310" y="43497"/>
                </a:lnTo>
                <a:lnTo>
                  <a:pt x="57086" y="43446"/>
                </a:lnTo>
                <a:lnTo>
                  <a:pt x="64592" y="42456"/>
                </a:lnTo>
                <a:lnTo>
                  <a:pt x="117919" y="44119"/>
                </a:lnTo>
                <a:lnTo>
                  <a:pt x="162661" y="51079"/>
                </a:lnTo>
                <a:lnTo>
                  <a:pt x="206413" y="62839"/>
                </a:lnTo>
                <a:lnTo>
                  <a:pt x="249250" y="79082"/>
                </a:lnTo>
                <a:lnTo>
                  <a:pt x="255257" y="83464"/>
                </a:lnTo>
                <a:lnTo>
                  <a:pt x="255143" y="320217"/>
                </a:lnTo>
                <a:lnTo>
                  <a:pt x="256781" y="329819"/>
                </a:lnTo>
                <a:lnTo>
                  <a:pt x="296240" y="331101"/>
                </a:lnTo>
                <a:lnTo>
                  <a:pt x="297713" y="71170"/>
                </a:lnTo>
                <a:lnTo>
                  <a:pt x="296773" y="63512"/>
                </a:lnTo>
                <a:lnTo>
                  <a:pt x="230632" y="26073"/>
                </a:lnTo>
                <a:lnTo>
                  <a:pt x="176796" y="10312"/>
                </a:lnTo>
                <a:lnTo>
                  <a:pt x="121475" y="1371"/>
                </a:lnTo>
                <a:lnTo>
                  <a:pt x="64541" y="0"/>
                </a:lnTo>
                <a:lnTo>
                  <a:pt x="52679" y="838"/>
                </a:lnTo>
                <a:lnTo>
                  <a:pt x="9029" y="9829"/>
                </a:lnTo>
                <a:lnTo>
                  <a:pt x="0" y="31051"/>
                </a:lnTo>
                <a:lnTo>
                  <a:pt x="0" y="361886"/>
                </a:lnTo>
                <a:lnTo>
                  <a:pt x="2032" y="374167"/>
                </a:lnTo>
                <a:lnTo>
                  <a:pt x="7886" y="382447"/>
                </a:lnTo>
                <a:lnTo>
                  <a:pt x="17259" y="386473"/>
                </a:lnTo>
                <a:lnTo>
                  <a:pt x="29806" y="385965"/>
                </a:lnTo>
                <a:lnTo>
                  <a:pt x="61849" y="381368"/>
                </a:lnTo>
                <a:lnTo>
                  <a:pt x="93814" y="380428"/>
                </a:lnTo>
                <a:lnTo>
                  <a:pt x="157556" y="388340"/>
                </a:lnTo>
                <a:lnTo>
                  <a:pt x="208153" y="402856"/>
                </a:lnTo>
                <a:lnTo>
                  <a:pt x="256908" y="422706"/>
                </a:lnTo>
                <a:lnTo>
                  <a:pt x="266598" y="426148"/>
                </a:lnTo>
                <a:lnTo>
                  <a:pt x="276263" y="427431"/>
                </a:lnTo>
                <a:lnTo>
                  <a:pt x="286067" y="426326"/>
                </a:lnTo>
                <a:lnTo>
                  <a:pt x="296164" y="422605"/>
                </a:lnTo>
                <a:lnTo>
                  <a:pt x="333362" y="406387"/>
                </a:lnTo>
                <a:lnTo>
                  <a:pt x="371640" y="394144"/>
                </a:lnTo>
                <a:lnTo>
                  <a:pt x="411022" y="385978"/>
                </a:lnTo>
                <a:lnTo>
                  <a:pt x="451497" y="382016"/>
                </a:lnTo>
                <a:lnTo>
                  <a:pt x="469290" y="381622"/>
                </a:lnTo>
                <a:lnTo>
                  <a:pt x="487006" y="382104"/>
                </a:lnTo>
                <a:lnTo>
                  <a:pt x="504659" y="383578"/>
                </a:lnTo>
                <a:lnTo>
                  <a:pt x="522236" y="386156"/>
                </a:lnTo>
                <a:lnTo>
                  <a:pt x="536168" y="385953"/>
                </a:lnTo>
                <a:lnTo>
                  <a:pt x="545769" y="380542"/>
                </a:lnTo>
                <a:lnTo>
                  <a:pt x="551307" y="371462"/>
                </a:lnTo>
                <a:lnTo>
                  <a:pt x="553059" y="360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grpSp>
        <p:nvGrpSpPr>
          <p:cNvPr id="99" name="object 99"/>
          <p:cNvGrpSpPr/>
          <p:nvPr/>
        </p:nvGrpSpPr>
        <p:grpSpPr>
          <a:xfrm>
            <a:off x="635905" y="617977"/>
            <a:ext cx="8072207" cy="5234261"/>
            <a:chOff x="1398108" y="674478"/>
            <a:chExt cx="17747640" cy="11508105"/>
          </a:xfrm>
        </p:grpSpPr>
        <p:sp>
          <p:nvSpPr>
            <p:cNvPr id="100" name="object 100"/>
            <p:cNvSpPr/>
            <p:nvPr/>
          </p:nvSpPr>
          <p:spPr>
            <a:xfrm>
              <a:off x="1398108" y="674478"/>
              <a:ext cx="2477135" cy="11508105"/>
            </a:xfrm>
            <a:custGeom>
              <a:avLst/>
              <a:gdLst/>
              <a:ahLst/>
              <a:cxnLst/>
              <a:rect l="l" t="t" r="r" b="b"/>
              <a:pathLst>
                <a:path w="2477135" h="11508105">
                  <a:moveTo>
                    <a:pt x="0" y="11507575"/>
                  </a:moveTo>
                  <a:lnTo>
                    <a:pt x="2476524" y="11507575"/>
                  </a:lnTo>
                  <a:lnTo>
                    <a:pt x="2476524" y="0"/>
                  </a:lnTo>
                  <a:lnTo>
                    <a:pt x="0" y="0"/>
                  </a:lnTo>
                  <a:lnTo>
                    <a:pt x="0" y="11507575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659CD3"/>
              </a:solidFill>
            </a:ln>
          </p:spPr>
          <p:txBody>
            <a:bodyPr wrap="square" lIns="0" tIns="0" rIns="0" bIns="0" rtlCol="0"/>
            <a:lstStyle/>
            <a:p>
              <a:endParaRPr sz="819"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74633" y="674478"/>
              <a:ext cx="15271115" cy="11508105"/>
            </a:xfrm>
            <a:custGeom>
              <a:avLst/>
              <a:gdLst/>
              <a:ahLst/>
              <a:cxnLst/>
              <a:rect l="l" t="t" r="r" b="b"/>
              <a:pathLst>
                <a:path w="15271115" h="11508105">
                  <a:moveTo>
                    <a:pt x="15270693" y="0"/>
                  </a:moveTo>
                  <a:lnTo>
                    <a:pt x="0" y="0"/>
                  </a:lnTo>
                  <a:lnTo>
                    <a:pt x="0" y="11507575"/>
                  </a:lnTo>
                  <a:lnTo>
                    <a:pt x="15270693" y="11507575"/>
                  </a:lnTo>
                  <a:lnTo>
                    <a:pt x="15270693" y="0"/>
                  </a:lnTo>
                  <a:close/>
                </a:path>
              </a:pathLst>
            </a:custGeom>
            <a:solidFill>
              <a:srgbClr val="659CD3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02" name="object 102">
              <a:hlinkClick r:id="" action="ppaction://hlinkshowjump?jump=previousslide"/>
            </p:cNvPr>
            <p:cNvSpPr/>
            <p:nvPr/>
          </p:nvSpPr>
          <p:spPr>
            <a:xfrm>
              <a:off x="1744348" y="957031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19" h="375919">
                  <a:moveTo>
                    <a:pt x="187828" y="0"/>
                  </a:moveTo>
                  <a:lnTo>
                    <a:pt x="137897" y="6709"/>
                  </a:lnTo>
                  <a:lnTo>
                    <a:pt x="93029" y="25644"/>
                  </a:lnTo>
                  <a:lnTo>
                    <a:pt x="55015" y="55015"/>
                  </a:lnTo>
                  <a:lnTo>
                    <a:pt x="25644" y="93029"/>
                  </a:lnTo>
                  <a:lnTo>
                    <a:pt x="6709" y="137897"/>
                  </a:lnTo>
                  <a:lnTo>
                    <a:pt x="0" y="187828"/>
                  </a:lnTo>
                  <a:lnTo>
                    <a:pt x="6709" y="237762"/>
                  </a:lnTo>
                  <a:lnTo>
                    <a:pt x="25644" y="282631"/>
                  </a:lnTo>
                  <a:lnTo>
                    <a:pt x="55015" y="320644"/>
                  </a:lnTo>
                  <a:lnTo>
                    <a:pt x="93029" y="350013"/>
                  </a:lnTo>
                  <a:lnTo>
                    <a:pt x="137897" y="368947"/>
                  </a:lnTo>
                  <a:lnTo>
                    <a:pt x="187828" y="375656"/>
                  </a:lnTo>
                  <a:lnTo>
                    <a:pt x="237758" y="368947"/>
                  </a:lnTo>
                  <a:lnTo>
                    <a:pt x="282626" y="350013"/>
                  </a:lnTo>
                  <a:lnTo>
                    <a:pt x="320641" y="320644"/>
                  </a:lnTo>
                  <a:lnTo>
                    <a:pt x="350011" y="282631"/>
                  </a:lnTo>
                  <a:lnTo>
                    <a:pt x="368946" y="237762"/>
                  </a:lnTo>
                  <a:lnTo>
                    <a:pt x="375656" y="187828"/>
                  </a:lnTo>
                  <a:lnTo>
                    <a:pt x="368946" y="137897"/>
                  </a:lnTo>
                  <a:lnTo>
                    <a:pt x="350011" y="93029"/>
                  </a:lnTo>
                  <a:lnTo>
                    <a:pt x="320641" y="55015"/>
                  </a:lnTo>
                  <a:lnTo>
                    <a:pt x="282626" y="25644"/>
                  </a:lnTo>
                  <a:lnTo>
                    <a:pt x="237758" y="6709"/>
                  </a:lnTo>
                  <a:lnTo>
                    <a:pt x="18782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819"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45602" y="1061381"/>
              <a:ext cx="173355" cy="173355"/>
            </a:xfrm>
            <a:custGeom>
              <a:avLst/>
              <a:gdLst/>
              <a:ahLst/>
              <a:cxnLst/>
              <a:rect l="l" t="t" r="r" b="b"/>
              <a:pathLst>
                <a:path w="173355" h="173355">
                  <a:moveTo>
                    <a:pt x="0" y="0"/>
                  </a:moveTo>
                  <a:lnTo>
                    <a:pt x="173152" y="173152"/>
                  </a:lnTo>
                </a:path>
              </a:pathLst>
            </a:custGeom>
            <a:ln w="588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45601" y="1061376"/>
              <a:ext cx="173355" cy="173355"/>
            </a:xfrm>
            <a:custGeom>
              <a:avLst/>
              <a:gdLst/>
              <a:ahLst/>
              <a:cxnLst/>
              <a:rect l="l" t="t" r="r" b="b"/>
              <a:pathLst>
                <a:path w="173355" h="173355">
                  <a:moveTo>
                    <a:pt x="0" y="173152"/>
                  </a:moveTo>
                  <a:lnTo>
                    <a:pt x="173152" y="0"/>
                  </a:lnTo>
                </a:path>
              </a:pathLst>
            </a:custGeom>
            <a:ln w="588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xfrm>
            <a:off x="3003005" y="775756"/>
            <a:ext cx="4476979" cy="329822"/>
          </a:xfrm>
          <a:prstGeom prst="rect">
            <a:avLst/>
          </a:prstGeom>
        </p:spPr>
        <p:txBody>
          <a:bodyPr vert="horz" wrap="square" lIns="0" tIns="7798" rIns="0" bIns="0" rtlCol="0" anchor="ctr">
            <a:spAutoFit/>
          </a:bodyPr>
          <a:lstStyle/>
          <a:p>
            <a:pPr marL="5776">
              <a:spcBef>
                <a:spcPts val="61"/>
              </a:spcBef>
            </a:pPr>
            <a:r>
              <a:rPr sz="2092" spc="-84" dirty="0">
                <a:solidFill>
                  <a:srgbClr val="FFFFFF"/>
                </a:solidFill>
              </a:rPr>
              <a:t>CONFRONTO</a:t>
            </a:r>
            <a:r>
              <a:rPr sz="2092" spc="-118" dirty="0">
                <a:solidFill>
                  <a:srgbClr val="FFFFFF"/>
                </a:solidFill>
              </a:rPr>
              <a:t> </a:t>
            </a:r>
            <a:r>
              <a:rPr sz="2092" spc="-11" dirty="0">
                <a:solidFill>
                  <a:srgbClr val="FFFFFF"/>
                </a:solidFill>
              </a:rPr>
              <a:t>AZIONE</a:t>
            </a:r>
            <a:r>
              <a:rPr sz="2092" spc="-121" dirty="0">
                <a:solidFill>
                  <a:srgbClr val="FFFFFF"/>
                </a:solidFill>
              </a:rPr>
              <a:t> </a:t>
            </a:r>
            <a:r>
              <a:rPr sz="2092" spc="-5" dirty="0">
                <a:solidFill>
                  <a:srgbClr val="FFFFFF"/>
                </a:solidFill>
              </a:rPr>
              <a:t>FUNGISTATICA</a:t>
            </a:r>
            <a:endParaRPr sz="2092"/>
          </a:p>
        </p:txBody>
      </p:sp>
      <p:sp>
        <p:nvSpPr>
          <p:cNvPr id="106" name="object 106"/>
          <p:cNvSpPr txBox="1"/>
          <p:nvPr/>
        </p:nvSpPr>
        <p:spPr>
          <a:xfrm>
            <a:off x="2878008" y="1136796"/>
            <a:ext cx="4844105" cy="460410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775423" marR="2310" indent="-769935">
              <a:spcBef>
                <a:spcPts val="43"/>
              </a:spcBef>
            </a:pPr>
            <a:r>
              <a:rPr sz="1478" spc="-48" dirty="0">
                <a:solidFill>
                  <a:srgbClr val="FFFFFF"/>
                </a:solidFill>
                <a:latin typeface="Gill Sans MT"/>
                <a:cs typeface="Gill Sans MT"/>
              </a:rPr>
              <a:t>COMPLESSO</a:t>
            </a:r>
            <a:r>
              <a:rPr sz="1478" spc="-7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78" spc="-100" dirty="0">
                <a:solidFill>
                  <a:srgbClr val="FFFFFF"/>
                </a:solidFill>
                <a:latin typeface="Gill Sans MT"/>
                <a:cs typeface="Gill Sans MT"/>
              </a:rPr>
              <a:t>CICLOPIROX</a:t>
            </a:r>
            <a:r>
              <a:rPr lang="it-IT" sz="1478" spc="-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78" spc="-100" dirty="0">
                <a:solidFill>
                  <a:srgbClr val="FFFFFF"/>
                </a:solidFill>
                <a:latin typeface="Gill Sans MT"/>
                <a:cs typeface="Gill Sans MT"/>
              </a:rPr>
              <a:t>OLAMINA</a:t>
            </a:r>
            <a:r>
              <a:rPr sz="1478" spc="-91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78" dirty="0">
                <a:solidFill>
                  <a:srgbClr val="FFFFFF"/>
                </a:solidFill>
                <a:latin typeface="Gill Sans MT"/>
                <a:cs typeface="Gill Sans MT"/>
              </a:rPr>
              <a:t>+</a:t>
            </a:r>
            <a:r>
              <a:rPr sz="1478" spc="-91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78" spc="-109" dirty="0">
                <a:solidFill>
                  <a:srgbClr val="FFFFFF"/>
                </a:solidFill>
                <a:latin typeface="Gill Sans MT"/>
                <a:cs typeface="Gill Sans MT"/>
              </a:rPr>
              <a:t>PIROCTONE</a:t>
            </a:r>
            <a:r>
              <a:rPr sz="1478" spc="-7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78" spc="-41" dirty="0">
                <a:solidFill>
                  <a:srgbClr val="FFFFFF"/>
                </a:solidFill>
                <a:latin typeface="Gill Sans MT"/>
                <a:cs typeface="Gill Sans MT"/>
              </a:rPr>
              <a:t>OLAMINA </a:t>
            </a:r>
            <a:r>
              <a:rPr sz="1478" spc="-61" dirty="0">
                <a:solidFill>
                  <a:srgbClr val="FFFFFF"/>
                </a:solidFill>
                <a:latin typeface="Gill Sans MT"/>
                <a:cs typeface="Gill Sans MT"/>
              </a:rPr>
              <a:t>RISPETTO</a:t>
            </a:r>
            <a:r>
              <a:rPr sz="1478" spc="-86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78" spc="-9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478" spc="-8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78" spc="-80" dirty="0">
                <a:solidFill>
                  <a:srgbClr val="FFFFFF"/>
                </a:solidFill>
                <a:latin typeface="Gill Sans MT"/>
                <a:cs typeface="Gill Sans MT"/>
              </a:rPr>
              <a:t>MOLECOLE</a:t>
            </a:r>
            <a:r>
              <a:rPr sz="1478" spc="-8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78" spc="-68" dirty="0">
                <a:solidFill>
                  <a:srgbClr val="FFFFFF"/>
                </a:solidFill>
                <a:latin typeface="Gill Sans MT"/>
                <a:cs typeface="Gill Sans MT"/>
              </a:rPr>
              <a:t>DI</a:t>
            </a:r>
            <a:r>
              <a:rPr sz="1478" spc="-8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78" spc="-14" dirty="0">
                <a:solidFill>
                  <a:srgbClr val="FFFFFF"/>
                </a:solidFill>
                <a:latin typeface="Gill Sans MT"/>
                <a:cs typeface="Gill Sans MT"/>
              </a:rPr>
              <a:t>RIFERIMENTO</a:t>
            </a:r>
            <a:endParaRPr sz="1478" dirty="0">
              <a:latin typeface="Gill Sans MT"/>
              <a:cs typeface="Gill Sans MT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589881" y="1732500"/>
            <a:ext cx="5303289" cy="3784391"/>
            <a:chOff x="5694142" y="3124881"/>
            <a:chExt cx="11659870" cy="8320405"/>
          </a:xfrm>
        </p:grpSpPr>
        <p:sp>
          <p:nvSpPr>
            <p:cNvPr id="108" name="object 108"/>
            <p:cNvSpPr/>
            <p:nvPr/>
          </p:nvSpPr>
          <p:spPr>
            <a:xfrm>
              <a:off x="5694142" y="3124881"/>
              <a:ext cx="11659870" cy="8320405"/>
            </a:xfrm>
            <a:custGeom>
              <a:avLst/>
              <a:gdLst/>
              <a:ahLst/>
              <a:cxnLst/>
              <a:rect l="l" t="t" r="r" b="b"/>
              <a:pathLst>
                <a:path w="11659869" h="8320405">
                  <a:moveTo>
                    <a:pt x="11659504" y="0"/>
                  </a:moveTo>
                  <a:lnTo>
                    <a:pt x="0" y="0"/>
                  </a:lnTo>
                  <a:lnTo>
                    <a:pt x="0" y="8320024"/>
                  </a:lnTo>
                  <a:lnTo>
                    <a:pt x="11659504" y="8320024"/>
                  </a:lnTo>
                  <a:lnTo>
                    <a:pt x="11659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43168" y="3511299"/>
              <a:ext cx="0" cy="2815590"/>
            </a:xfrm>
            <a:custGeom>
              <a:avLst/>
              <a:gdLst/>
              <a:ahLst/>
              <a:cxnLst/>
              <a:rect l="l" t="t" r="r" b="b"/>
              <a:pathLst>
                <a:path h="2815590">
                  <a:moveTo>
                    <a:pt x="0" y="0"/>
                  </a:moveTo>
                  <a:lnTo>
                    <a:pt x="0" y="2815378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035958" y="6319475"/>
              <a:ext cx="6741795" cy="0"/>
            </a:xfrm>
            <a:custGeom>
              <a:avLst/>
              <a:gdLst/>
              <a:ahLst/>
              <a:cxnLst/>
              <a:rect l="l" t="t" r="r" b="b"/>
              <a:pathLst>
                <a:path w="6741794">
                  <a:moveTo>
                    <a:pt x="6741440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001914" y="5799877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507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001914" y="5276306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507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001914" y="4764635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507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001914" y="4241064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507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001914" y="3729393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507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4014537" y="3213974"/>
            <a:ext cx="129102" cy="150728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932" spc="-11" dirty="0">
                <a:solidFill>
                  <a:srgbClr val="0F4472"/>
                </a:solidFill>
                <a:latin typeface="Gill Sans MT"/>
                <a:cs typeface="Gill Sans MT"/>
              </a:rPr>
              <a:t>10</a:t>
            </a:r>
            <a:endParaRPr sz="932">
              <a:latin typeface="Gill Sans MT"/>
              <a:cs typeface="Gill Sans M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420806" y="3213974"/>
            <a:ext cx="129102" cy="150728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932" spc="-11" dirty="0">
                <a:solidFill>
                  <a:srgbClr val="0F4472"/>
                </a:solidFill>
                <a:latin typeface="Gill Sans MT"/>
                <a:cs typeface="Gill Sans MT"/>
              </a:rPr>
              <a:t>30</a:t>
            </a:r>
            <a:endParaRPr sz="932">
              <a:latin typeface="Gill Sans MT"/>
              <a:cs typeface="Gill Sans M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838509" y="3065109"/>
            <a:ext cx="392793" cy="287659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R="2310">
              <a:spcBef>
                <a:spcPts val="59"/>
              </a:spcBef>
            </a:pPr>
            <a:r>
              <a:rPr sz="910" spc="-5" dirty="0">
                <a:solidFill>
                  <a:srgbClr val="0F4472"/>
                </a:solidFill>
                <a:latin typeface="Gill Sans MT"/>
                <a:cs typeface="Gill Sans MT"/>
              </a:rPr>
              <a:t>Tempo (minuti)</a:t>
            </a:r>
            <a:endParaRPr sz="910">
              <a:latin typeface="Gill Sans MT"/>
              <a:cs typeface="Gill Sans MT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238128" y="2258395"/>
            <a:ext cx="140038" cy="661395"/>
          </a:xfrm>
          <a:prstGeom prst="rect">
            <a:avLst/>
          </a:prstGeom>
        </p:spPr>
        <p:txBody>
          <a:bodyPr vert="vert270" wrap="square" lIns="0" tIns="1733" rIns="0" bIns="0" rtlCol="0">
            <a:spAutoFit/>
          </a:bodyPr>
          <a:lstStyle/>
          <a:p>
            <a:pPr marL="5776">
              <a:spcBef>
                <a:spcPts val="14"/>
              </a:spcBef>
            </a:pPr>
            <a:r>
              <a:rPr sz="910" dirty="0">
                <a:solidFill>
                  <a:srgbClr val="0F4472"/>
                </a:solidFill>
                <a:latin typeface="Gill Sans MT"/>
                <a:cs typeface="Gill Sans MT"/>
              </a:rPr>
              <a:t>Riduzione</a:t>
            </a:r>
            <a:r>
              <a:rPr sz="910" spc="-9" dirty="0">
                <a:solidFill>
                  <a:srgbClr val="0F4472"/>
                </a:solidFill>
                <a:latin typeface="Gill Sans MT"/>
                <a:cs typeface="Gill Sans MT"/>
              </a:rPr>
              <a:t> </a:t>
            </a:r>
            <a:r>
              <a:rPr sz="910" spc="25" dirty="0">
                <a:solidFill>
                  <a:srgbClr val="0F4472"/>
                </a:solidFill>
                <a:latin typeface="Gill Sans MT"/>
                <a:cs typeface="Gill Sans MT"/>
              </a:rPr>
              <a:t>log</a:t>
            </a:r>
            <a:endParaRPr sz="910">
              <a:latin typeface="Gill Sans MT"/>
              <a:cs typeface="Gill Sans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493820" y="1821567"/>
            <a:ext cx="67584" cy="1176281"/>
          </a:xfrm>
          <a:prstGeom prst="rect">
            <a:avLst/>
          </a:prstGeom>
        </p:spPr>
        <p:txBody>
          <a:bodyPr vert="horz" wrap="square" lIns="0" tIns="86357" rIns="0" bIns="0" rtlCol="0">
            <a:spAutoFit/>
          </a:bodyPr>
          <a:lstStyle/>
          <a:p>
            <a:pPr>
              <a:spcBef>
                <a:spcPts val="680"/>
              </a:spcBef>
            </a:pPr>
            <a:r>
              <a:rPr sz="932" spc="-23" dirty="0">
                <a:solidFill>
                  <a:srgbClr val="0F4472"/>
                </a:solidFill>
                <a:latin typeface="Gill Sans MT"/>
                <a:cs typeface="Gill Sans MT"/>
              </a:rPr>
              <a:t>5</a:t>
            </a:r>
            <a:endParaRPr sz="932">
              <a:latin typeface="Gill Sans MT"/>
              <a:cs typeface="Gill Sans MT"/>
            </a:endParaRPr>
          </a:p>
          <a:p>
            <a:pPr>
              <a:spcBef>
                <a:spcPts val="639"/>
              </a:spcBef>
            </a:pPr>
            <a:r>
              <a:rPr sz="932" spc="-23" dirty="0">
                <a:solidFill>
                  <a:srgbClr val="0F4472"/>
                </a:solidFill>
                <a:latin typeface="Gill Sans MT"/>
                <a:cs typeface="Gill Sans MT"/>
              </a:rPr>
              <a:t>4</a:t>
            </a:r>
            <a:endParaRPr sz="932">
              <a:latin typeface="Gill Sans MT"/>
              <a:cs typeface="Gill Sans MT"/>
            </a:endParaRPr>
          </a:p>
          <a:p>
            <a:pPr>
              <a:spcBef>
                <a:spcPts val="823"/>
              </a:spcBef>
            </a:pPr>
            <a:r>
              <a:rPr sz="932" spc="-23" dirty="0">
                <a:solidFill>
                  <a:srgbClr val="0F4472"/>
                </a:solidFill>
                <a:latin typeface="Gill Sans MT"/>
                <a:cs typeface="Gill Sans MT"/>
              </a:rPr>
              <a:t>3</a:t>
            </a:r>
            <a:endParaRPr sz="932">
              <a:latin typeface="Gill Sans MT"/>
              <a:cs typeface="Gill Sans MT"/>
            </a:endParaRPr>
          </a:p>
          <a:p>
            <a:pPr>
              <a:spcBef>
                <a:spcPts val="712"/>
              </a:spcBef>
            </a:pPr>
            <a:r>
              <a:rPr sz="932" spc="-23" dirty="0">
                <a:solidFill>
                  <a:srgbClr val="0F4472"/>
                </a:solidFill>
                <a:latin typeface="Gill Sans MT"/>
                <a:cs typeface="Gill Sans MT"/>
              </a:rPr>
              <a:t>2</a:t>
            </a:r>
            <a:endParaRPr sz="932">
              <a:latin typeface="Gill Sans MT"/>
              <a:cs typeface="Gill Sans MT"/>
            </a:endParaRPr>
          </a:p>
          <a:p>
            <a:pPr>
              <a:spcBef>
                <a:spcPts val="757"/>
              </a:spcBef>
            </a:pPr>
            <a:r>
              <a:rPr sz="932" spc="-23" dirty="0">
                <a:solidFill>
                  <a:srgbClr val="0F4472"/>
                </a:solidFill>
                <a:latin typeface="Gill Sans MT"/>
                <a:cs typeface="Gill Sans MT"/>
              </a:rPr>
              <a:t>1</a:t>
            </a:r>
            <a:endParaRPr sz="932">
              <a:latin typeface="Gill Sans MT"/>
              <a:cs typeface="Gill Sans MT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3302770" y="2084435"/>
            <a:ext cx="3421924" cy="3167185"/>
            <a:chOff x="7261506" y="3898648"/>
            <a:chExt cx="7523480" cy="6963409"/>
          </a:xfrm>
        </p:grpSpPr>
        <p:pic>
          <p:nvPicPr>
            <p:cNvPr id="122" name="object 1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91742" y="3898648"/>
              <a:ext cx="130853" cy="13084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541592" y="3902626"/>
              <a:ext cx="130853" cy="13084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186816" y="3911053"/>
              <a:ext cx="130853" cy="130843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541592" y="4168436"/>
              <a:ext cx="130853" cy="13084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891742" y="4920601"/>
              <a:ext cx="130853" cy="13084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891742" y="5554696"/>
              <a:ext cx="130853" cy="13084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186816" y="5707836"/>
              <a:ext cx="130853" cy="130843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592" y="5653396"/>
              <a:ext cx="130853" cy="13084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91742" y="7584786"/>
              <a:ext cx="130853" cy="13084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541592" y="7580335"/>
              <a:ext cx="130853" cy="130843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186816" y="7571904"/>
              <a:ext cx="130853" cy="130843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186816" y="7745695"/>
              <a:ext cx="130853" cy="130843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541592" y="8301343"/>
              <a:ext cx="130853" cy="130843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891742" y="9053508"/>
              <a:ext cx="130853" cy="130843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891742" y="9687599"/>
              <a:ext cx="130853" cy="13084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592" y="9479522"/>
              <a:ext cx="130853" cy="130843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186816" y="9528845"/>
              <a:ext cx="130853" cy="130843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8043168" y="7313033"/>
              <a:ext cx="0" cy="2815590"/>
            </a:xfrm>
            <a:custGeom>
              <a:avLst/>
              <a:gdLst/>
              <a:ahLst/>
              <a:cxnLst/>
              <a:rect l="l" t="t" r="r" b="b"/>
              <a:pathLst>
                <a:path h="2815590">
                  <a:moveTo>
                    <a:pt x="0" y="0"/>
                  </a:moveTo>
                  <a:lnTo>
                    <a:pt x="0" y="2815378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035957" y="10121201"/>
              <a:ext cx="6741795" cy="0"/>
            </a:xfrm>
            <a:custGeom>
              <a:avLst/>
              <a:gdLst/>
              <a:ahLst/>
              <a:cxnLst/>
              <a:rect l="l" t="t" r="r" b="b"/>
              <a:pathLst>
                <a:path w="6741794">
                  <a:moveTo>
                    <a:pt x="6741440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001914" y="9601603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507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001914" y="9078035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507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001914" y="8566361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507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001914" y="8042791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507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001914" y="7531119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507" y="0"/>
                  </a:moveTo>
                  <a:lnTo>
                    <a:pt x="0" y="0"/>
                  </a:lnTo>
                </a:path>
              </a:pathLst>
            </a:custGeom>
            <a:ln w="14420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57169" y="3964078"/>
              <a:ext cx="5307965" cy="12700"/>
            </a:xfrm>
            <a:custGeom>
              <a:avLst/>
              <a:gdLst/>
              <a:ahLst/>
              <a:cxnLst/>
              <a:rect l="l" t="t" r="r" b="b"/>
              <a:pathLst>
                <a:path w="5307965" h="12700">
                  <a:moveTo>
                    <a:pt x="0" y="0"/>
                  </a:moveTo>
                  <a:lnTo>
                    <a:pt x="2649853" y="12407"/>
                  </a:lnTo>
                  <a:lnTo>
                    <a:pt x="5307924" y="0"/>
                  </a:lnTo>
                </a:path>
              </a:pathLst>
            </a:custGeom>
            <a:ln w="23785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147" name="object 1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186816" y="3933113"/>
              <a:ext cx="130853" cy="130843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8957169" y="3998535"/>
              <a:ext cx="5272405" cy="988060"/>
            </a:xfrm>
            <a:custGeom>
              <a:avLst/>
              <a:gdLst/>
              <a:ahLst/>
              <a:cxnLst/>
              <a:rect l="l" t="t" r="r" b="b"/>
              <a:pathLst>
                <a:path w="5272405" h="988060">
                  <a:moveTo>
                    <a:pt x="0" y="987496"/>
                  </a:moveTo>
                  <a:lnTo>
                    <a:pt x="2653966" y="235339"/>
                  </a:lnTo>
                  <a:lnTo>
                    <a:pt x="5271995" y="0"/>
                  </a:lnTo>
                </a:path>
              </a:pathLst>
            </a:custGeom>
            <a:ln w="23785">
              <a:solidFill>
                <a:srgbClr val="00A4C9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61796" y="5620117"/>
              <a:ext cx="5303520" cy="164465"/>
            </a:xfrm>
            <a:custGeom>
              <a:avLst/>
              <a:gdLst/>
              <a:ahLst/>
              <a:cxnLst/>
              <a:rect l="l" t="t" r="r" b="b"/>
              <a:pathLst>
                <a:path w="5303519" h="164464">
                  <a:moveTo>
                    <a:pt x="0" y="0"/>
                  </a:moveTo>
                  <a:lnTo>
                    <a:pt x="2649343" y="98704"/>
                  </a:lnTo>
                  <a:lnTo>
                    <a:pt x="5303290" y="164131"/>
                  </a:lnTo>
                </a:path>
              </a:pathLst>
            </a:custGeom>
            <a:ln w="23785">
              <a:solidFill>
                <a:srgbClr val="F06E2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957169" y="7637573"/>
              <a:ext cx="5308600" cy="12700"/>
            </a:xfrm>
            <a:custGeom>
              <a:avLst/>
              <a:gdLst/>
              <a:ahLst/>
              <a:cxnLst/>
              <a:rect l="l" t="t" r="r" b="b"/>
              <a:pathLst>
                <a:path w="5308600" h="12700">
                  <a:moveTo>
                    <a:pt x="0" y="12633"/>
                  </a:moveTo>
                  <a:lnTo>
                    <a:pt x="2656205" y="12633"/>
                  </a:lnTo>
                  <a:lnTo>
                    <a:pt x="5308218" y="0"/>
                  </a:lnTo>
                </a:path>
              </a:pathLst>
            </a:custGeom>
            <a:ln w="23785">
              <a:solidFill>
                <a:srgbClr val="0F447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957174" y="7811128"/>
              <a:ext cx="5288915" cy="1308100"/>
            </a:xfrm>
            <a:custGeom>
              <a:avLst/>
              <a:gdLst/>
              <a:ahLst/>
              <a:cxnLst/>
              <a:rect l="l" t="t" r="r" b="b"/>
              <a:pathLst>
                <a:path w="5288915" h="1308100">
                  <a:moveTo>
                    <a:pt x="5288850" y="0"/>
                  </a:moveTo>
                  <a:lnTo>
                    <a:pt x="2649844" y="555640"/>
                  </a:lnTo>
                  <a:lnTo>
                    <a:pt x="0" y="1307807"/>
                  </a:lnTo>
                </a:path>
              </a:pathLst>
            </a:custGeom>
            <a:ln w="23785">
              <a:solidFill>
                <a:srgbClr val="00A4C9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957169" y="9544952"/>
              <a:ext cx="5295265" cy="208279"/>
            </a:xfrm>
            <a:custGeom>
              <a:avLst/>
              <a:gdLst/>
              <a:ahLst/>
              <a:cxnLst/>
              <a:rect l="l" t="t" r="r" b="b"/>
              <a:pathLst>
                <a:path w="5295265" h="208279">
                  <a:moveTo>
                    <a:pt x="0" y="208079"/>
                  </a:moveTo>
                  <a:lnTo>
                    <a:pt x="2654124" y="0"/>
                  </a:lnTo>
                  <a:lnTo>
                    <a:pt x="5295074" y="49445"/>
                  </a:lnTo>
                </a:path>
              </a:pathLst>
            </a:custGeom>
            <a:ln w="23785">
              <a:solidFill>
                <a:srgbClr val="F06E2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153" name="object 1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61506" y="10730359"/>
              <a:ext cx="131422" cy="131412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16928" y="10730359"/>
              <a:ext cx="131422" cy="131412"/>
            </a:xfrm>
            <a:prstGeom prst="rect">
              <a:avLst/>
            </a:prstGeom>
          </p:spPr>
        </p:pic>
      </p:grpSp>
      <p:sp>
        <p:nvSpPr>
          <p:cNvPr id="155" name="object 155"/>
          <p:cNvSpPr txBox="1"/>
          <p:nvPr/>
        </p:nvSpPr>
        <p:spPr>
          <a:xfrm>
            <a:off x="4014537" y="4943128"/>
            <a:ext cx="129102" cy="150728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932" spc="-11" dirty="0">
                <a:solidFill>
                  <a:srgbClr val="0F4472"/>
                </a:solidFill>
                <a:latin typeface="Gill Sans MT"/>
                <a:cs typeface="Gill Sans MT"/>
              </a:rPr>
              <a:t>10</a:t>
            </a:r>
            <a:endParaRPr sz="932">
              <a:latin typeface="Gill Sans MT"/>
              <a:cs typeface="Gill Sans MT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838509" y="4794256"/>
            <a:ext cx="392793" cy="287659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R="2310">
              <a:spcBef>
                <a:spcPts val="59"/>
              </a:spcBef>
            </a:pPr>
            <a:r>
              <a:rPr sz="910" spc="-5" dirty="0">
                <a:solidFill>
                  <a:srgbClr val="0F4472"/>
                </a:solidFill>
                <a:latin typeface="Gill Sans MT"/>
                <a:cs typeface="Gill Sans MT"/>
              </a:rPr>
              <a:t>Tempo (minuti)</a:t>
            </a:r>
            <a:endParaRPr sz="910">
              <a:latin typeface="Gill Sans MT"/>
              <a:cs typeface="Gill Sans MT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238126" y="3987552"/>
            <a:ext cx="140038" cy="661395"/>
          </a:xfrm>
          <a:prstGeom prst="rect">
            <a:avLst/>
          </a:prstGeom>
        </p:spPr>
        <p:txBody>
          <a:bodyPr vert="vert270" wrap="square" lIns="0" tIns="1733" rIns="0" bIns="0" rtlCol="0">
            <a:spAutoFit/>
          </a:bodyPr>
          <a:lstStyle/>
          <a:p>
            <a:pPr marL="5776">
              <a:spcBef>
                <a:spcPts val="14"/>
              </a:spcBef>
            </a:pPr>
            <a:r>
              <a:rPr sz="910" dirty="0">
                <a:solidFill>
                  <a:srgbClr val="0F4472"/>
                </a:solidFill>
                <a:latin typeface="Gill Sans MT"/>
                <a:cs typeface="Gill Sans MT"/>
              </a:rPr>
              <a:t>Riduzione</a:t>
            </a:r>
            <a:r>
              <a:rPr sz="910" spc="-9" dirty="0">
                <a:solidFill>
                  <a:srgbClr val="0F4472"/>
                </a:solidFill>
                <a:latin typeface="Gill Sans MT"/>
                <a:cs typeface="Gill Sans MT"/>
              </a:rPr>
              <a:t> </a:t>
            </a:r>
            <a:r>
              <a:rPr sz="910" spc="25" dirty="0">
                <a:solidFill>
                  <a:srgbClr val="0F4472"/>
                </a:solidFill>
                <a:latin typeface="Gill Sans MT"/>
                <a:cs typeface="Gill Sans MT"/>
              </a:rPr>
              <a:t>log</a:t>
            </a:r>
            <a:endParaRPr sz="910">
              <a:latin typeface="Gill Sans MT"/>
              <a:cs typeface="Gill Sans MT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493820" y="3550716"/>
            <a:ext cx="67584" cy="1176281"/>
          </a:xfrm>
          <a:prstGeom prst="rect">
            <a:avLst/>
          </a:prstGeom>
        </p:spPr>
        <p:txBody>
          <a:bodyPr vert="horz" wrap="square" lIns="0" tIns="86357" rIns="0" bIns="0" rtlCol="0">
            <a:spAutoFit/>
          </a:bodyPr>
          <a:lstStyle/>
          <a:p>
            <a:pPr>
              <a:spcBef>
                <a:spcPts val="680"/>
              </a:spcBef>
            </a:pPr>
            <a:r>
              <a:rPr sz="932" spc="-23" dirty="0">
                <a:solidFill>
                  <a:srgbClr val="0F4472"/>
                </a:solidFill>
                <a:latin typeface="Gill Sans MT"/>
                <a:cs typeface="Gill Sans MT"/>
              </a:rPr>
              <a:t>5</a:t>
            </a:r>
            <a:endParaRPr sz="932">
              <a:latin typeface="Gill Sans MT"/>
              <a:cs typeface="Gill Sans MT"/>
            </a:endParaRPr>
          </a:p>
          <a:p>
            <a:pPr>
              <a:spcBef>
                <a:spcPts val="639"/>
              </a:spcBef>
            </a:pPr>
            <a:r>
              <a:rPr sz="932" spc="-23" dirty="0">
                <a:solidFill>
                  <a:srgbClr val="0F4472"/>
                </a:solidFill>
                <a:latin typeface="Gill Sans MT"/>
                <a:cs typeface="Gill Sans MT"/>
              </a:rPr>
              <a:t>4</a:t>
            </a:r>
            <a:endParaRPr sz="932">
              <a:latin typeface="Gill Sans MT"/>
              <a:cs typeface="Gill Sans MT"/>
            </a:endParaRPr>
          </a:p>
          <a:p>
            <a:pPr>
              <a:spcBef>
                <a:spcPts val="823"/>
              </a:spcBef>
            </a:pPr>
            <a:r>
              <a:rPr sz="932" spc="-23" dirty="0">
                <a:solidFill>
                  <a:srgbClr val="0F4472"/>
                </a:solidFill>
                <a:latin typeface="Gill Sans MT"/>
                <a:cs typeface="Gill Sans MT"/>
              </a:rPr>
              <a:t>3</a:t>
            </a:r>
            <a:endParaRPr sz="932">
              <a:latin typeface="Gill Sans MT"/>
              <a:cs typeface="Gill Sans MT"/>
            </a:endParaRPr>
          </a:p>
          <a:p>
            <a:pPr>
              <a:spcBef>
                <a:spcPts val="712"/>
              </a:spcBef>
            </a:pPr>
            <a:r>
              <a:rPr sz="932" spc="-23" dirty="0">
                <a:solidFill>
                  <a:srgbClr val="0F4472"/>
                </a:solidFill>
                <a:latin typeface="Gill Sans MT"/>
                <a:cs typeface="Gill Sans MT"/>
              </a:rPr>
              <a:t>2</a:t>
            </a:r>
            <a:endParaRPr sz="932">
              <a:latin typeface="Gill Sans MT"/>
              <a:cs typeface="Gill Sans MT"/>
            </a:endParaRPr>
          </a:p>
          <a:p>
            <a:pPr>
              <a:spcBef>
                <a:spcPts val="757"/>
              </a:spcBef>
            </a:pPr>
            <a:r>
              <a:rPr sz="932" spc="-23" dirty="0">
                <a:solidFill>
                  <a:srgbClr val="0F4472"/>
                </a:solidFill>
                <a:latin typeface="Gill Sans MT"/>
                <a:cs typeface="Gill Sans MT"/>
              </a:rPr>
              <a:t>1</a:t>
            </a:r>
            <a:endParaRPr sz="932">
              <a:latin typeface="Gill Sans MT"/>
              <a:cs typeface="Gill Sans MT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3385516" y="5130520"/>
            <a:ext cx="804938" cy="292415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R="2310">
              <a:lnSpc>
                <a:spcPct val="100499"/>
              </a:lnSpc>
              <a:spcBef>
                <a:spcPts val="43"/>
              </a:spcBef>
            </a:pPr>
            <a:r>
              <a:rPr sz="932" spc="-5" dirty="0">
                <a:solidFill>
                  <a:srgbClr val="0F4472"/>
                </a:solidFill>
                <a:latin typeface="Gill Sans MT"/>
                <a:cs typeface="Gill Sans MT"/>
              </a:rPr>
              <a:t>Associazione </a:t>
            </a:r>
            <a:r>
              <a:rPr sz="932" spc="-86" dirty="0">
                <a:solidFill>
                  <a:srgbClr val="0F4472"/>
                </a:solidFill>
                <a:latin typeface="Gill Sans MT"/>
                <a:cs typeface="Gill Sans MT"/>
              </a:rPr>
              <a:t>CPO</a:t>
            </a:r>
            <a:r>
              <a:rPr sz="932" spc="-61" dirty="0">
                <a:solidFill>
                  <a:srgbClr val="0F4472"/>
                </a:solidFill>
                <a:latin typeface="Gill Sans MT"/>
                <a:cs typeface="Gill Sans MT"/>
              </a:rPr>
              <a:t> </a:t>
            </a:r>
            <a:r>
              <a:rPr sz="932" spc="-16" dirty="0">
                <a:solidFill>
                  <a:srgbClr val="0F4472"/>
                </a:solidFill>
                <a:latin typeface="Gill Sans MT"/>
                <a:cs typeface="Gill Sans MT"/>
              </a:rPr>
              <a:t>1,5/PO</a:t>
            </a:r>
            <a:r>
              <a:rPr sz="932" spc="-59" dirty="0">
                <a:solidFill>
                  <a:srgbClr val="0F4472"/>
                </a:solidFill>
                <a:latin typeface="Gill Sans MT"/>
                <a:cs typeface="Gill Sans MT"/>
              </a:rPr>
              <a:t> </a:t>
            </a:r>
            <a:r>
              <a:rPr sz="932" spc="20" dirty="0">
                <a:solidFill>
                  <a:srgbClr val="0F4472"/>
                </a:solidFill>
                <a:latin typeface="Gill Sans MT"/>
                <a:cs typeface="Gill Sans MT"/>
              </a:rPr>
              <a:t>03%</a:t>
            </a:r>
            <a:endParaRPr sz="932">
              <a:latin typeface="Gill Sans MT"/>
              <a:cs typeface="Gill Sans MT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729736" y="4899413"/>
            <a:ext cx="616917" cy="376966"/>
          </a:xfrm>
          <a:prstGeom prst="rect">
            <a:avLst/>
          </a:prstGeom>
        </p:spPr>
        <p:txBody>
          <a:bodyPr vert="horz" wrap="square" lIns="0" tIns="51121" rIns="0" bIns="0" rtlCol="0">
            <a:spAutoFit/>
          </a:bodyPr>
          <a:lstStyle/>
          <a:p>
            <a:pPr marR="2310" algn="r">
              <a:spcBef>
                <a:spcPts val="402"/>
              </a:spcBef>
            </a:pPr>
            <a:r>
              <a:rPr sz="932" spc="-11" dirty="0">
                <a:solidFill>
                  <a:srgbClr val="0F4472"/>
                </a:solidFill>
                <a:latin typeface="Gill Sans MT"/>
                <a:cs typeface="Gill Sans MT"/>
              </a:rPr>
              <a:t>20</a:t>
            </a:r>
            <a:endParaRPr sz="932">
              <a:latin typeface="Gill Sans MT"/>
              <a:cs typeface="Gill Sans MT"/>
            </a:endParaRPr>
          </a:p>
          <a:p>
            <a:pPr>
              <a:spcBef>
                <a:spcPts val="348"/>
              </a:spcBef>
            </a:pPr>
            <a:r>
              <a:rPr sz="932" spc="-84" dirty="0">
                <a:solidFill>
                  <a:srgbClr val="00A4C9"/>
                </a:solidFill>
                <a:latin typeface="Gill Sans MT"/>
                <a:cs typeface="Gill Sans MT"/>
              </a:rPr>
              <a:t>CPO</a:t>
            </a:r>
            <a:r>
              <a:rPr sz="932" spc="-73" dirty="0">
                <a:solidFill>
                  <a:srgbClr val="00A4C9"/>
                </a:solidFill>
                <a:latin typeface="Gill Sans MT"/>
                <a:cs typeface="Gill Sans MT"/>
              </a:rPr>
              <a:t> </a:t>
            </a:r>
            <a:r>
              <a:rPr sz="932" spc="-5" dirty="0">
                <a:solidFill>
                  <a:srgbClr val="00A4C9"/>
                </a:solidFill>
                <a:latin typeface="Gill Sans MT"/>
                <a:cs typeface="Gill Sans MT"/>
              </a:rPr>
              <a:t>1,5</a:t>
            </a:r>
            <a:r>
              <a:rPr sz="932" spc="-68" dirty="0">
                <a:solidFill>
                  <a:srgbClr val="00A4C9"/>
                </a:solidFill>
                <a:latin typeface="Gill Sans MT"/>
                <a:cs typeface="Gill Sans MT"/>
              </a:rPr>
              <a:t> </a:t>
            </a:r>
            <a:r>
              <a:rPr sz="932" spc="84" dirty="0">
                <a:solidFill>
                  <a:srgbClr val="00A4C9"/>
                </a:solidFill>
                <a:latin typeface="Gill Sans MT"/>
                <a:cs typeface="Gill Sans MT"/>
              </a:rPr>
              <a:t>%</a:t>
            </a:r>
            <a:endParaRPr sz="932">
              <a:latin typeface="Gill Sans MT"/>
              <a:cs typeface="Gill Sans MT"/>
            </a:endParaRPr>
          </a:p>
        </p:txBody>
      </p:sp>
      <p:pic>
        <p:nvPicPr>
          <p:cNvPr id="161" name="object 16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525909" y="5191719"/>
            <a:ext cx="59775" cy="59770"/>
          </a:xfrm>
          <a:prstGeom prst="rect">
            <a:avLst/>
          </a:prstGeom>
        </p:spPr>
      </p:pic>
      <p:sp>
        <p:nvSpPr>
          <p:cNvPr id="162" name="object 162"/>
          <p:cNvSpPr txBox="1"/>
          <p:nvPr/>
        </p:nvSpPr>
        <p:spPr>
          <a:xfrm>
            <a:off x="5608656" y="4899413"/>
            <a:ext cx="941260" cy="376966"/>
          </a:xfrm>
          <a:prstGeom prst="rect">
            <a:avLst/>
          </a:prstGeom>
        </p:spPr>
        <p:txBody>
          <a:bodyPr vert="horz" wrap="square" lIns="0" tIns="51121" rIns="0" bIns="0" rtlCol="0">
            <a:spAutoFit/>
          </a:bodyPr>
          <a:lstStyle/>
          <a:p>
            <a:pPr marL="811811">
              <a:spcBef>
                <a:spcPts val="402"/>
              </a:spcBef>
            </a:pPr>
            <a:r>
              <a:rPr sz="932" spc="-11" dirty="0">
                <a:solidFill>
                  <a:srgbClr val="0F4472"/>
                </a:solidFill>
                <a:latin typeface="Gill Sans MT"/>
                <a:cs typeface="Gill Sans MT"/>
              </a:rPr>
              <a:t>30</a:t>
            </a:r>
            <a:endParaRPr sz="932">
              <a:latin typeface="Gill Sans MT"/>
              <a:cs typeface="Gill Sans MT"/>
            </a:endParaRPr>
          </a:p>
          <a:p>
            <a:pPr>
              <a:spcBef>
                <a:spcPts val="348"/>
              </a:spcBef>
            </a:pPr>
            <a:r>
              <a:rPr sz="932" spc="-11" dirty="0">
                <a:solidFill>
                  <a:srgbClr val="F06E22"/>
                </a:solidFill>
                <a:latin typeface="Gill Sans MT"/>
                <a:cs typeface="Gill Sans MT"/>
              </a:rPr>
              <a:t>Ketoconazolo</a:t>
            </a:r>
            <a:r>
              <a:rPr sz="932" spc="-48" dirty="0">
                <a:solidFill>
                  <a:srgbClr val="F06E22"/>
                </a:solidFill>
                <a:latin typeface="Gill Sans MT"/>
                <a:cs typeface="Gill Sans MT"/>
              </a:rPr>
              <a:t> </a:t>
            </a:r>
            <a:r>
              <a:rPr sz="932" dirty="0">
                <a:solidFill>
                  <a:srgbClr val="F06E22"/>
                </a:solidFill>
                <a:latin typeface="Gill Sans MT"/>
                <a:cs typeface="Gill Sans MT"/>
              </a:rPr>
              <a:t>2</a:t>
            </a:r>
            <a:r>
              <a:rPr sz="932" spc="-48" dirty="0">
                <a:solidFill>
                  <a:srgbClr val="F06E22"/>
                </a:solidFill>
                <a:latin typeface="Gill Sans MT"/>
                <a:cs typeface="Gill Sans MT"/>
              </a:rPr>
              <a:t> </a:t>
            </a:r>
            <a:r>
              <a:rPr sz="932" spc="84" dirty="0">
                <a:solidFill>
                  <a:srgbClr val="F06E22"/>
                </a:solidFill>
                <a:latin typeface="Gill Sans MT"/>
                <a:cs typeface="Gill Sans MT"/>
              </a:rPr>
              <a:t>%</a:t>
            </a:r>
            <a:endParaRPr sz="932">
              <a:latin typeface="Gill Sans MT"/>
              <a:cs typeface="Gill Sans MT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432930" y="1788197"/>
            <a:ext cx="1794430" cy="208837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>
              <a:spcBef>
                <a:spcPts val="45"/>
              </a:spcBef>
            </a:pPr>
            <a:r>
              <a:rPr sz="1319" b="1" dirty="0">
                <a:solidFill>
                  <a:srgbClr val="0F4472"/>
                </a:solidFill>
                <a:latin typeface="Century Gothic"/>
                <a:cs typeface="Century Gothic"/>
              </a:rPr>
              <a:t>MALASSEZIA</a:t>
            </a:r>
            <a:r>
              <a:rPr sz="1319" b="1" spc="-91" dirty="0">
                <a:solidFill>
                  <a:srgbClr val="0F4472"/>
                </a:solidFill>
                <a:latin typeface="Century Gothic"/>
                <a:cs typeface="Century Gothic"/>
              </a:rPr>
              <a:t> </a:t>
            </a:r>
            <a:r>
              <a:rPr sz="1319" b="1" spc="-48" dirty="0">
                <a:solidFill>
                  <a:srgbClr val="0F4472"/>
                </a:solidFill>
                <a:latin typeface="Century Gothic"/>
                <a:cs typeface="Century Gothic"/>
              </a:rPr>
              <a:t>GLOBOSA</a:t>
            </a:r>
            <a:endParaRPr sz="1319">
              <a:latin typeface="Century Gothic"/>
              <a:cs typeface="Century Gothi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391837" y="3138096"/>
            <a:ext cx="1876455" cy="533026"/>
          </a:xfrm>
          <a:prstGeom prst="rect">
            <a:avLst/>
          </a:prstGeom>
        </p:spPr>
        <p:txBody>
          <a:bodyPr vert="horz" wrap="square" lIns="0" tIns="83180" rIns="0" bIns="0" rtlCol="0">
            <a:spAutoFit/>
          </a:bodyPr>
          <a:lstStyle/>
          <a:p>
            <a:pPr marR="97903" algn="ctr">
              <a:spcBef>
                <a:spcPts val="655"/>
              </a:spcBef>
            </a:pPr>
            <a:r>
              <a:rPr sz="932" spc="-11" dirty="0">
                <a:solidFill>
                  <a:srgbClr val="0F4472"/>
                </a:solidFill>
                <a:latin typeface="Gill Sans MT"/>
                <a:cs typeface="Gill Sans MT"/>
              </a:rPr>
              <a:t>20</a:t>
            </a:r>
            <a:endParaRPr sz="932" dirty="0">
              <a:latin typeface="Gill Sans MT"/>
              <a:cs typeface="Gill Sans MT"/>
            </a:endParaRPr>
          </a:p>
          <a:p>
            <a:pPr>
              <a:spcBef>
                <a:spcPts val="839"/>
              </a:spcBef>
            </a:pPr>
            <a:r>
              <a:rPr sz="1319" b="1" dirty="0">
                <a:solidFill>
                  <a:srgbClr val="0F4472"/>
                </a:solidFill>
                <a:latin typeface="Century Gothic"/>
                <a:cs typeface="Century Gothic"/>
              </a:rPr>
              <a:t>MALASSEZIA</a:t>
            </a:r>
            <a:r>
              <a:rPr sz="1319" b="1" spc="-84" dirty="0">
                <a:solidFill>
                  <a:srgbClr val="0F4472"/>
                </a:solidFill>
                <a:latin typeface="Century Gothic"/>
                <a:cs typeface="Century Gothic"/>
              </a:rPr>
              <a:t> </a:t>
            </a:r>
            <a:r>
              <a:rPr sz="1319" b="1" spc="-5" dirty="0">
                <a:solidFill>
                  <a:srgbClr val="0F4472"/>
                </a:solidFill>
                <a:latin typeface="Century Gothic"/>
                <a:cs typeface="Century Gothic"/>
              </a:rPr>
              <a:t>RESTRICTA</a:t>
            </a:r>
            <a:endParaRPr sz="1319" dirty="0">
              <a:latin typeface="Century Gothic"/>
              <a:cs typeface="Century Gothic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584107" y="5589694"/>
            <a:ext cx="3808075" cy="119018"/>
          </a:xfrm>
          <a:prstGeom prst="rect">
            <a:avLst/>
          </a:prstGeom>
        </p:spPr>
        <p:txBody>
          <a:bodyPr vert="horz" wrap="square" lIns="0" tIns="6932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Studio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3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-16" dirty="0">
                <a:solidFill>
                  <a:srgbClr val="FFFFFF"/>
                </a:solidFill>
                <a:latin typeface="Gill Sans MT"/>
                <a:cs typeface="Gill Sans MT"/>
              </a:rPr>
              <a:t>vitro,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realizzato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sulle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specie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3" dirty="0">
                <a:solidFill>
                  <a:srgbClr val="FFFFFF"/>
                </a:solidFill>
                <a:latin typeface="Gill Sans MT"/>
                <a:cs typeface="Gill Sans MT"/>
              </a:rPr>
              <a:t>di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Malassezzia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3" dirty="0">
                <a:solidFill>
                  <a:srgbClr val="FFFFFF"/>
                </a:solidFill>
                <a:latin typeface="Gill Sans MT"/>
                <a:cs typeface="Gill Sans MT"/>
              </a:rPr>
              <a:t>globosa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-11" dirty="0">
                <a:solidFill>
                  <a:srgbClr val="FFFFFF"/>
                </a:solidFill>
                <a:latin typeface="Gill Sans MT"/>
                <a:cs typeface="Gill Sans MT"/>
              </a:rPr>
              <a:t>restricta,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tempo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3" dirty="0">
                <a:solidFill>
                  <a:srgbClr val="FFFFFF"/>
                </a:solidFill>
                <a:latin typeface="Gill Sans MT"/>
                <a:cs typeface="Gill Sans MT"/>
              </a:rPr>
              <a:t>di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contatto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30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-5" dirty="0">
                <a:solidFill>
                  <a:srgbClr val="FFFFFF"/>
                </a:solidFill>
                <a:latin typeface="Gill Sans MT"/>
                <a:cs typeface="Gill Sans MT"/>
              </a:rPr>
              <a:t>minuti.</a:t>
            </a:r>
            <a:endParaRPr sz="728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26811" y="648098"/>
            <a:ext cx="8725906" cy="5337292"/>
          </a:xfrm>
          <a:custGeom>
            <a:avLst/>
            <a:gdLst/>
            <a:ahLst/>
            <a:cxnLst/>
            <a:rect l="l" t="t" r="r" b="b"/>
            <a:pathLst>
              <a:path w="13321030" h="10986770">
                <a:moveTo>
                  <a:pt x="13320821" y="0"/>
                </a:moveTo>
                <a:lnTo>
                  <a:pt x="0" y="0"/>
                </a:lnTo>
                <a:lnTo>
                  <a:pt x="0" y="10986772"/>
                </a:lnTo>
                <a:lnTo>
                  <a:pt x="13320821" y="10986772"/>
                </a:lnTo>
                <a:lnTo>
                  <a:pt x="13320821" y="0"/>
                </a:lnTo>
                <a:close/>
              </a:path>
            </a:pathLst>
          </a:custGeom>
          <a:solidFill>
            <a:srgbClr val="659CD3"/>
          </a:solidFill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12" name="object 12"/>
          <p:cNvSpPr txBox="1"/>
          <p:nvPr/>
        </p:nvSpPr>
        <p:spPr>
          <a:xfrm>
            <a:off x="3338016" y="5588188"/>
            <a:ext cx="5436434" cy="338903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R="2310" algn="just">
              <a:lnSpc>
                <a:spcPct val="101400"/>
              </a:lnSpc>
              <a:spcBef>
                <a:spcPts val="43"/>
              </a:spcBef>
            </a:pP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Studio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clinico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0" dirty="0">
                <a:solidFill>
                  <a:srgbClr val="FFFFFF"/>
                </a:solidFill>
                <a:latin typeface="Gill Sans MT"/>
                <a:cs typeface="Gill Sans MT"/>
              </a:rPr>
              <a:t>su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29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7" dirty="0">
                <a:solidFill>
                  <a:srgbClr val="FFFFFF"/>
                </a:solidFill>
                <a:latin typeface="Gill Sans MT"/>
                <a:cs typeface="Gill Sans MT"/>
              </a:rPr>
              <a:t>soggetti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con</a:t>
            </a:r>
            <a:r>
              <a:rPr sz="728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dermatite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seborroica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39" dirty="0">
                <a:solidFill>
                  <a:srgbClr val="FFFFFF"/>
                </a:solidFill>
                <a:latin typeface="Gill Sans MT"/>
                <a:cs typeface="Gill Sans MT"/>
              </a:rPr>
              <a:t>da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lieve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3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728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moderata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0" dirty="0">
                <a:solidFill>
                  <a:srgbClr val="FFFFFF"/>
                </a:solidFill>
                <a:latin typeface="Gill Sans MT"/>
                <a:cs typeface="Gill Sans MT"/>
              </a:rPr>
              <a:t>del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viso,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adulti/adolescenti.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Eritema:</a:t>
            </a:r>
            <a:r>
              <a:rPr sz="728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-9" dirty="0">
                <a:solidFill>
                  <a:srgbClr val="FFFFFF"/>
                </a:solidFill>
                <a:latin typeface="Gill Sans MT"/>
                <a:cs typeface="Gill Sans MT"/>
              </a:rPr>
              <a:t>score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clinico</a:t>
            </a:r>
            <a:r>
              <a:rPr sz="728" spc="1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-5" dirty="0">
                <a:solidFill>
                  <a:srgbClr val="FFFFFF"/>
                </a:solidFill>
                <a:latin typeface="Gill Sans MT"/>
                <a:cs typeface="Gill Sans MT"/>
              </a:rPr>
              <a:t>dell’investigator, </a:t>
            </a:r>
            <a:r>
              <a:rPr sz="728" spc="23" dirty="0">
                <a:solidFill>
                  <a:srgbClr val="FFFFFF"/>
                </a:solidFill>
                <a:latin typeface="Gill Sans MT"/>
                <a:cs typeface="Gill Sans MT"/>
              </a:rPr>
              <a:t>scala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43" dirty="0">
                <a:solidFill>
                  <a:srgbClr val="FFFFFF"/>
                </a:solidFill>
                <a:latin typeface="Gill Sans MT"/>
                <a:cs typeface="Gill Sans MT"/>
              </a:rPr>
              <a:t>da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39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4.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0" dirty="0">
                <a:solidFill>
                  <a:srgbClr val="FFFFFF"/>
                </a:solidFill>
                <a:latin typeface="Gill Sans MT"/>
                <a:cs typeface="Gill Sans MT"/>
              </a:rPr>
              <a:t>Desquamazione: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-9" dirty="0">
                <a:solidFill>
                  <a:srgbClr val="FFFFFF"/>
                </a:solidFill>
                <a:latin typeface="Gill Sans MT"/>
                <a:cs typeface="Gill Sans MT"/>
              </a:rPr>
              <a:t>score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clinico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dell’investigator,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3" dirty="0">
                <a:solidFill>
                  <a:srgbClr val="FFFFFF"/>
                </a:solidFill>
                <a:latin typeface="Gill Sans MT"/>
                <a:cs typeface="Gill Sans MT"/>
              </a:rPr>
              <a:t>scala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43" dirty="0">
                <a:solidFill>
                  <a:srgbClr val="FFFFFF"/>
                </a:solidFill>
                <a:latin typeface="Gill Sans MT"/>
                <a:cs typeface="Gill Sans MT"/>
              </a:rPr>
              <a:t>da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39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4.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3" dirty="0">
                <a:solidFill>
                  <a:srgbClr val="FFFFFF"/>
                </a:solidFill>
                <a:latin typeface="Gill Sans MT"/>
                <a:cs typeface="Gill Sans MT"/>
              </a:rPr>
              <a:t>Sensazione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7" dirty="0">
                <a:solidFill>
                  <a:srgbClr val="FFFFFF"/>
                </a:solidFill>
                <a:latin typeface="Gill Sans MT"/>
                <a:cs typeface="Gill Sans MT"/>
              </a:rPr>
              <a:t>di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prurito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intenso: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&gt;5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(scala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43" dirty="0">
                <a:solidFill>
                  <a:srgbClr val="FFFFFF"/>
                </a:solidFill>
                <a:latin typeface="Gill Sans MT"/>
                <a:cs typeface="Gill Sans MT"/>
              </a:rPr>
              <a:t>da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39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dirty="0">
                <a:solidFill>
                  <a:srgbClr val="FFFFFF"/>
                </a:solidFill>
                <a:latin typeface="Gill Sans MT"/>
                <a:cs typeface="Gill Sans MT"/>
              </a:rPr>
              <a:t>10,</a:t>
            </a:r>
            <a:r>
              <a:rPr sz="728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23" dirty="0">
                <a:solidFill>
                  <a:srgbClr val="FFFFFF"/>
                </a:solidFill>
                <a:latin typeface="Gill Sans MT"/>
                <a:cs typeface="Gill Sans MT"/>
              </a:rPr>
              <a:t>valutazione</a:t>
            </a:r>
            <a:r>
              <a:rPr sz="728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28" spc="-11" dirty="0">
                <a:solidFill>
                  <a:srgbClr val="FFFFFF"/>
                </a:solidFill>
                <a:latin typeface="Gill Sans MT"/>
                <a:cs typeface="Gill Sans MT"/>
              </a:rPr>
              <a:t>del </a:t>
            </a:r>
            <a:r>
              <a:rPr sz="728" spc="-5" dirty="0">
                <a:solidFill>
                  <a:srgbClr val="FFFFFF"/>
                </a:solidFill>
                <a:latin typeface="Gill Sans MT"/>
                <a:cs typeface="Gill Sans MT"/>
              </a:rPr>
              <a:t>soggetto).</a:t>
            </a:r>
            <a:endParaRPr sz="728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71570" y="1258543"/>
            <a:ext cx="5711967" cy="4269318"/>
            <a:chOff x="7192909" y="2082835"/>
            <a:chExt cx="12558395" cy="9386570"/>
          </a:xfrm>
        </p:grpSpPr>
        <p:sp>
          <p:nvSpPr>
            <p:cNvPr id="20" name="object 20"/>
            <p:cNvSpPr/>
            <p:nvPr/>
          </p:nvSpPr>
          <p:spPr>
            <a:xfrm>
              <a:off x="7192909" y="2082835"/>
              <a:ext cx="12558395" cy="5614035"/>
            </a:xfrm>
            <a:custGeom>
              <a:avLst/>
              <a:gdLst/>
              <a:ahLst/>
              <a:cxnLst/>
              <a:rect l="l" t="t" r="r" b="b"/>
              <a:pathLst>
                <a:path w="12558394" h="5614034">
                  <a:moveTo>
                    <a:pt x="12557798" y="0"/>
                  </a:moveTo>
                  <a:lnTo>
                    <a:pt x="0" y="0"/>
                  </a:lnTo>
                  <a:lnTo>
                    <a:pt x="0" y="5613932"/>
                  </a:lnTo>
                  <a:lnTo>
                    <a:pt x="12557798" y="5613932"/>
                  </a:lnTo>
                  <a:lnTo>
                    <a:pt x="12557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1" name="object 21"/>
            <p:cNvSpPr/>
            <p:nvPr/>
          </p:nvSpPr>
          <p:spPr>
            <a:xfrm>
              <a:off x="7342574" y="11111200"/>
              <a:ext cx="1464945" cy="358140"/>
            </a:xfrm>
            <a:custGeom>
              <a:avLst/>
              <a:gdLst/>
              <a:ahLst/>
              <a:cxnLst/>
              <a:rect l="l" t="t" r="r" b="b"/>
              <a:pathLst>
                <a:path w="1464945" h="358140">
                  <a:moveTo>
                    <a:pt x="1464570" y="357716"/>
                  </a:moveTo>
                  <a:lnTo>
                    <a:pt x="0" y="357716"/>
                  </a:lnTo>
                  <a:lnTo>
                    <a:pt x="0" y="0"/>
                  </a:lnTo>
                  <a:lnTo>
                    <a:pt x="1464570" y="0"/>
                  </a:lnTo>
                  <a:lnTo>
                    <a:pt x="1464570" y="357716"/>
                  </a:lnTo>
                  <a:close/>
                </a:path>
              </a:pathLst>
            </a:custGeom>
            <a:solidFill>
              <a:srgbClr val="BB509E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2" name="object 22"/>
            <p:cNvSpPr/>
            <p:nvPr/>
          </p:nvSpPr>
          <p:spPr>
            <a:xfrm>
              <a:off x="9324131" y="11111200"/>
              <a:ext cx="1607820" cy="358140"/>
            </a:xfrm>
            <a:custGeom>
              <a:avLst/>
              <a:gdLst/>
              <a:ahLst/>
              <a:cxnLst/>
              <a:rect l="l" t="t" r="r" b="b"/>
              <a:pathLst>
                <a:path w="1607820" h="358140">
                  <a:moveTo>
                    <a:pt x="1607234" y="357716"/>
                  </a:moveTo>
                  <a:lnTo>
                    <a:pt x="0" y="357716"/>
                  </a:lnTo>
                  <a:lnTo>
                    <a:pt x="0" y="0"/>
                  </a:lnTo>
                  <a:lnTo>
                    <a:pt x="1607234" y="0"/>
                  </a:lnTo>
                  <a:lnTo>
                    <a:pt x="1607234" y="357716"/>
                  </a:lnTo>
                  <a:close/>
                </a:path>
              </a:pathLst>
            </a:custGeom>
            <a:solidFill>
              <a:srgbClr val="F3702A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65414" y="11111200"/>
              <a:ext cx="2401570" cy="358140"/>
            </a:xfrm>
            <a:custGeom>
              <a:avLst/>
              <a:gdLst/>
              <a:ahLst/>
              <a:cxnLst/>
              <a:rect l="l" t="t" r="r" b="b"/>
              <a:pathLst>
                <a:path w="2401569" h="358140">
                  <a:moveTo>
                    <a:pt x="2401533" y="357716"/>
                  </a:moveTo>
                  <a:lnTo>
                    <a:pt x="0" y="357716"/>
                  </a:lnTo>
                  <a:lnTo>
                    <a:pt x="0" y="0"/>
                  </a:lnTo>
                  <a:lnTo>
                    <a:pt x="2401533" y="0"/>
                  </a:lnTo>
                  <a:lnTo>
                    <a:pt x="2401533" y="357716"/>
                  </a:lnTo>
                  <a:close/>
                </a:path>
              </a:pathLst>
            </a:custGeom>
            <a:solidFill>
              <a:srgbClr val="A91D22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333102" y="2410674"/>
              <a:ext cx="7929880" cy="4702175"/>
            </a:xfrm>
            <a:custGeom>
              <a:avLst/>
              <a:gdLst/>
              <a:ahLst/>
              <a:cxnLst/>
              <a:rect l="l" t="t" r="r" b="b"/>
              <a:pathLst>
                <a:path w="7929880" h="4702175">
                  <a:moveTo>
                    <a:pt x="7929410" y="4701559"/>
                  </a:moveTo>
                  <a:lnTo>
                    <a:pt x="0" y="4701559"/>
                  </a:lnTo>
                  <a:lnTo>
                    <a:pt x="0" y="0"/>
                  </a:lnTo>
                  <a:lnTo>
                    <a:pt x="7929410" y="0"/>
                  </a:lnTo>
                  <a:lnTo>
                    <a:pt x="7929410" y="4701559"/>
                  </a:lnTo>
                  <a:close/>
                </a:path>
              </a:pathLst>
            </a:custGeom>
            <a:solidFill>
              <a:srgbClr val="C9D8E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6604" y="7112223"/>
              <a:ext cx="11396345" cy="0"/>
            </a:xfrm>
            <a:custGeom>
              <a:avLst/>
              <a:gdLst/>
              <a:ahLst/>
              <a:cxnLst/>
              <a:rect l="l" t="t" r="r" b="b"/>
              <a:pathLst>
                <a:path w="11396344">
                  <a:moveTo>
                    <a:pt x="11395910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6" name="object 26"/>
            <p:cNvSpPr/>
            <p:nvPr/>
          </p:nvSpPr>
          <p:spPr>
            <a:xfrm>
              <a:off x="7866604" y="6645444"/>
              <a:ext cx="11396345" cy="0"/>
            </a:xfrm>
            <a:custGeom>
              <a:avLst/>
              <a:gdLst/>
              <a:ahLst/>
              <a:cxnLst/>
              <a:rect l="l" t="t" r="r" b="b"/>
              <a:pathLst>
                <a:path w="11396344">
                  <a:moveTo>
                    <a:pt x="11395910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7" name="object 27"/>
            <p:cNvSpPr/>
            <p:nvPr/>
          </p:nvSpPr>
          <p:spPr>
            <a:xfrm>
              <a:off x="7866604" y="6174193"/>
              <a:ext cx="11396345" cy="0"/>
            </a:xfrm>
            <a:custGeom>
              <a:avLst/>
              <a:gdLst/>
              <a:ahLst/>
              <a:cxnLst/>
              <a:rect l="l" t="t" r="r" b="b"/>
              <a:pathLst>
                <a:path w="11396344">
                  <a:moveTo>
                    <a:pt x="11395910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8" name="object 28"/>
            <p:cNvSpPr/>
            <p:nvPr/>
          </p:nvSpPr>
          <p:spPr>
            <a:xfrm>
              <a:off x="7866604" y="5702943"/>
              <a:ext cx="11396345" cy="0"/>
            </a:xfrm>
            <a:custGeom>
              <a:avLst/>
              <a:gdLst/>
              <a:ahLst/>
              <a:cxnLst/>
              <a:rect l="l" t="t" r="r" b="b"/>
              <a:pathLst>
                <a:path w="11396344">
                  <a:moveTo>
                    <a:pt x="11395910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9" name="object 29"/>
            <p:cNvSpPr/>
            <p:nvPr/>
          </p:nvSpPr>
          <p:spPr>
            <a:xfrm>
              <a:off x="7866604" y="5231692"/>
              <a:ext cx="11396345" cy="0"/>
            </a:xfrm>
            <a:custGeom>
              <a:avLst/>
              <a:gdLst/>
              <a:ahLst/>
              <a:cxnLst/>
              <a:rect l="l" t="t" r="r" b="b"/>
              <a:pathLst>
                <a:path w="11396344">
                  <a:moveTo>
                    <a:pt x="11395910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0" name="object 30"/>
            <p:cNvSpPr/>
            <p:nvPr/>
          </p:nvSpPr>
          <p:spPr>
            <a:xfrm>
              <a:off x="7866604" y="4760441"/>
              <a:ext cx="11396345" cy="0"/>
            </a:xfrm>
            <a:custGeom>
              <a:avLst/>
              <a:gdLst/>
              <a:ahLst/>
              <a:cxnLst/>
              <a:rect l="l" t="t" r="r" b="b"/>
              <a:pathLst>
                <a:path w="11396344">
                  <a:moveTo>
                    <a:pt x="11395910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1" name="object 31"/>
            <p:cNvSpPr/>
            <p:nvPr/>
          </p:nvSpPr>
          <p:spPr>
            <a:xfrm>
              <a:off x="7866604" y="4289190"/>
              <a:ext cx="11396345" cy="0"/>
            </a:xfrm>
            <a:custGeom>
              <a:avLst/>
              <a:gdLst/>
              <a:ahLst/>
              <a:cxnLst/>
              <a:rect l="l" t="t" r="r" b="b"/>
              <a:pathLst>
                <a:path w="11396344">
                  <a:moveTo>
                    <a:pt x="11395910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2" name="object 32"/>
            <p:cNvSpPr/>
            <p:nvPr/>
          </p:nvSpPr>
          <p:spPr>
            <a:xfrm>
              <a:off x="7866604" y="3817939"/>
              <a:ext cx="11396345" cy="0"/>
            </a:xfrm>
            <a:custGeom>
              <a:avLst/>
              <a:gdLst/>
              <a:ahLst/>
              <a:cxnLst/>
              <a:rect l="l" t="t" r="r" b="b"/>
              <a:pathLst>
                <a:path w="11396344">
                  <a:moveTo>
                    <a:pt x="11395910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3" name="object 33"/>
            <p:cNvSpPr/>
            <p:nvPr/>
          </p:nvSpPr>
          <p:spPr>
            <a:xfrm>
              <a:off x="7866604" y="3346688"/>
              <a:ext cx="11396345" cy="0"/>
            </a:xfrm>
            <a:custGeom>
              <a:avLst/>
              <a:gdLst/>
              <a:ahLst/>
              <a:cxnLst/>
              <a:rect l="l" t="t" r="r" b="b"/>
              <a:pathLst>
                <a:path w="11396344">
                  <a:moveTo>
                    <a:pt x="11395910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4" name="object 34"/>
            <p:cNvSpPr/>
            <p:nvPr/>
          </p:nvSpPr>
          <p:spPr>
            <a:xfrm>
              <a:off x="7853146" y="2875437"/>
              <a:ext cx="11396345" cy="0"/>
            </a:xfrm>
            <a:custGeom>
              <a:avLst/>
              <a:gdLst/>
              <a:ahLst/>
              <a:cxnLst/>
              <a:rect l="l" t="t" r="r" b="b"/>
              <a:pathLst>
                <a:path w="11396344">
                  <a:moveTo>
                    <a:pt x="11395910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5" name="object 35"/>
            <p:cNvSpPr/>
            <p:nvPr/>
          </p:nvSpPr>
          <p:spPr>
            <a:xfrm>
              <a:off x="7853146" y="2404187"/>
              <a:ext cx="11396345" cy="0"/>
            </a:xfrm>
            <a:custGeom>
              <a:avLst/>
              <a:gdLst/>
              <a:ahLst/>
              <a:cxnLst/>
              <a:rect l="l" t="t" r="r" b="b"/>
              <a:pathLst>
                <a:path w="11396344">
                  <a:moveTo>
                    <a:pt x="11395910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6" name="object 36"/>
            <p:cNvSpPr/>
            <p:nvPr/>
          </p:nvSpPr>
          <p:spPr>
            <a:xfrm>
              <a:off x="7883609" y="7801703"/>
              <a:ext cx="3639185" cy="403860"/>
            </a:xfrm>
            <a:custGeom>
              <a:avLst/>
              <a:gdLst/>
              <a:ahLst/>
              <a:cxnLst/>
              <a:rect l="l" t="t" r="r" b="b"/>
              <a:pathLst>
                <a:path w="3639184" h="403859">
                  <a:moveTo>
                    <a:pt x="3441422" y="403765"/>
                  </a:moveTo>
                  <a:lnTo>
                    <a:pt x="0" y="403765"/>
                  </a:lnTo>
                  <a:lnTo>
                    <a:pt x="197460" y="204808"/>
                  </a:lnTo>
                  <a:lnTo>
                    <a:pt x="0" y="0"/>
                  </a:lnTo>
                  <a:lnTo>
                    <a:pt x="3441422" y="0"/>
                  </a:lnTo>
                  <a:lnTo>
                    <a:pt x="3638882" y="201887"/>
                  </a:lnTo>
                  <a:lnTo>
                    <a:pt x="3441422" y="403765"/>
                  </a:lnTo>
                  <a:close/>
                </a:path>
              </a:pathLst>
            </a:custGeom>
            <a:solidFill>
              <a:srgbClr val="124473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7" name="object 37"/>
            <p:cNvSpPr/>
            <p:nvPr/>
          </p:nvSpPr>
          <p:spPr>
            <a:xfrm>
              <a:off x="11446543" y="7801703"/>
              <a:ext cx="7967980" cy="403860"/>
            </a:xfrm>
            <a:custGeom>
              <a:avLst/>
              <a:gdLst/>
              <a:ahLst/>
              <a:cxnLst/>
              <a:rect l="l" t="t" r="r" b="b"/>
              <a:pathLst>
                <a:path w="7967980" h="403859">
                  <a:moveTo>
                    <a:pt x="7770402" y="403765"/>
                  </a:moveTo>
                  <a:lnTo>
                    <a:pt x="0" y="403765"/>
                  </a:lnTo>
                  <a:lnTo>
                    <a:pt x="197460" y="204808"/>
                  </a:lnTo>
                  <a:lnTo>
                    <a:pt x="0" y="0"/>
                  </a:lnTo>
                  <a:lnTo>
                    <a:pt x="7770402" y="0"/>
                  </a:lnTo>
                  <a:lnTo>
                    <a:pt x="7967862" y="201887"/>
                  </a:lnTo>
                  <a:lnTo>
                    <a:pt x="7770402" y="403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426024" y="3878525"/>
            <a:ext cx="1291886" cy="376273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41876">
              <a:spcBef>
                <a:spcPts val="59"/>
              </a:spcBef>
            </a:pPr>
            <a:r>
              <a:rPr sz="819" b="1" dirty="0">
                <a:solidFill>
                  <a:srgbClr val="105071"/>
                </a:solidFill>
                <a:latin typeface="Century Gothic"/>
                <a:cs typeface="Century Gothic"/>
              </a:rPr>
              <a:t>FASE</a:t>
            </a:r>
            <a:r>
              <a:rPr sz="819" b="1" spc="9" dirty="0">
                <a:solidFill>
                  <a:srgbClr val="105071"/>
                </a:solidFill>
                <a:latin typeface="Century Gothic"/>
                <a:cs typeface="Century Gothic"/>
              </a:rPr>
              <a:t> </a:t>
            </a:r>
            <a:r>
              <a:rPr sz="819" b="1" dirty="0">
                <a:solidFill>
                  <a:srgbClr val="105071"/>
                </a:solidFill>
                <a:latin typeface="Century Gothic"/>
                <a:cs typeface="Century Gothic"/>
              </a:rPr>
              <a:t>DI</a:t>
            </a:r>
            <a:r>
              <a:rPr sz="819" b="1" spc="11" dirty="0">
                <a:solidFill>
                  <a:srgbClr val="105071"/>
                </a:solidFill>
                <a:latin typeface="Century Gothic"/>
                <a:cs typeface="Century Gothic"/>
              </a:rPr>
              <a:t> </a:t>
            </a:r>
            <a:r>
              <a:rPr sz="819" b="1" spc="-5" dirty="0">
                <a:solidFill>
                  <a:srgbClr val="105071"/>
                </a:solidFill>
                <a:latin typeface="Century Gothic"/>
                <a:cs typeface="Century Gothic"/>
              </a:rPr>
              <a:t>MANTENIMENTO</a:t>
            </a:r>
            <a:endParaRPr sz="819">
              <a:latin typeface="Century Gothic"/>
              <a:cs typeface="Century Gothic"/>
            </a:endParaRPr>
          </a:p>
          <a:p>
            <a:pPr>
              <a:spcBef>
                <a:spcPts val="810"/>
              </a:spcBef>
            </a:pPr>
            <a:r>
              <a:rPr sz="910" b="1" spc="-9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10" b="1" spc="-6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10" b="1" spc="-36" dirty="0">
                <a:solidFill>
                  <a:srgbClr val="FFFFFF"/>
                </a:solidFill>
                <a:latin typeface="Century Gothic"/>
                <a:cs typeface="Century Gothic"/>
              </a:rPr>
              <a:t>applicazioni/settimana</a:t>
            </a:r>
            <a:endParaRPr sz="910">
              <a:latin typeface="Century Gothic"/>
              <a:cs typeface="Century Gothic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554884" y="1286280"/>
            <a:ext cx="3454849" cy="2266072"/>
            <a:chOff x="7815808" y="2143817"/>
            <a:chExt cx="7595870" cy="4982210"/>
          </a:xfrm>
        </p:grpSpPr>
        <p:sp>
          <p:nvSpPr>
            <p:cNvPr id="40" name="object 40"/>
            <p:cNvSpPr/>
            <p:nvPr/>
          </p:nvSpPr>
          <p:spPr>
            <a:xfrm>
              <a:off x="8172660" y="2510179"/>
              <a:ext cx="118110" cy="118110"/>
            </a:xfrm>
            <a:custGeom>
              <a:avLst/>
              <a:gdLst/>
              <a:ahLst/>
              <a:cxnLst/>
              <a:rect l="l" t="t" r="r" b="b"/>
              <a:pathLst>
                <a:path w="118109" h="118110">
                  <a:moveTo>
                    <a:pt x="58943" y="118100"/>
                  </a:moveTo>
                  <a:lnTo>
                    <a:pt x="35997" y="113460"/>
                  </a:lnTo>
                  <a:lnTo>
                    <a:pt x="17262" y="100807"/>
                  </a:lnTo>
                  <a:lnTo>
                    <a:pt x="4631" y="82037"/>
                  </a:lnTo>
                  <a:lnTo>
                    <a:pt x="0" y="59050"/>
                  </a:lnTo>
                  <a:lnTo>
                    <a:pt x="4631" y="36063"/>
                  </a:lnTo>
                  <a:lnTo>
                    <a:pt x="17262" y="17293"/>
                  </a:lnTo>
                  <a:lnTo>
                    <a:pt x="35997" y="4639"/>
                  </a:lnTo>
                  <a:lnTo>
                    <a:pt x="58943" y="0"/>
                  </a:lnTo>
                  <a:lnTo>
                    <a:pt x="81888" y="4639"/>
                  </a:lnTo>
                  <a:lnTo>
                    <a:pt x="100624" y="17293"/>
                  </a:lnTo>
                  <a:lnTo>
                    <a:pt x="113255" y="36063"/>
                  </a:lnTo>
                  <a:lnTo>
                    <a:pt x="117886" y="59050"/>
                  </a:lnTo>
                  <a:lnTo>
                    <a:pt x="113255" y="82037"/>
                  </a:lnTo>
                  <a:lnTo>
                    <a:pt x="100624" y="100807"/>
                  </a:lnTo>
                  <a:lnTo>
                    <a:pt x="81888" y="113460"/>
                  </a:lnTo>
                  <a:lnTo>
                    <a:pt x="58943" y="118100"/>
                  </a:lnTo>
                  <a:close/>
                </a:path>
              </a:pathLst>
            </a:custGeom>
            <a:solidFill>
              <a:srgbClr val="BB509E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4162" y="4215196"/>
              <a:ext cx="117886" cy="1181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93495" y="4202559"/>
              <a:ext cx="117886" cy="1181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93495" y="5827862"/>
              <a:ext cx="117886" cy="1181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9571" y="5393540"/>
              <a:ext cx="117886" cy="1181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172660" y="2592054"/>
              <a:ext cx="118110" cy="118110"/>
            </a:xfrm>
            <a:custGeom>
              <a:avLst/>
              <a:gdLst/>
              <a:ahLst/>
              <a:cxnLst/>
              <a:rect l="l" t="t" r="r" b="b"/>
              <a:pathLst>
                <a:path w="118109" h="118110">
                  <a:moveTo>
                    <a:pt x="58943" y="118100"/>
                  </a:moveTo>
                  <a:lnTo>
                    <a:pt x="35997" y="113460"/>
                  </a:lnTo>
                  <a:lnTo>
                    <a:pt x="17262" y="100807"/>
                  </a:lnTo>
                  <a:lnTo>
                    <a:pt x="4631" y="82037"/>
                  </a:lnTo>
                  <a:lnTo>
                    <a:pt x="0" y="59050"/>
                  </a:lnTo>
                  <a:lnTo>
                    <a:pt x="4631" y="36063"/>
                  </a:lnTo>
                  <a:lnTo>
                    <a:pt x="17262" y="17293"/>
                  </a:lnTo>
                  <a:lnTo>
                    <a:pt x="35997" y="4639"/>
                  </a:lnTo>
                  <a:lnTo>
                    <a:pt x="58943" y="0"/>
                  </a:lnTo>
                  <a:lnTo>
                    <a:pt x="81888" y="4639"/>
                  </a:lnTo>
                  <a:lnTo>
                    <a:pt x="100624" y="17293"/>
                  </a:lnTo>
                  <a:lnTo>
                    <a:pt x="113255" y="36063"/>
                  </a:lnTo>
                  <a:lnTo>
                    <a:pt x="117886" y="59050"/>
                  </a:lnTo>
                  <a:lnTo>
                    <a:pt x="113255" y="82037"/>
                  </a:lnTo>
                  <a:lnTo>
                    <a:pt x="100624" y="100807"/>
                  </a:lnTo>
                  <a:lnTo>
                    <a:pt x="81888" y="113460"/>
                  </a:lnTo>
                  <a:lnTo>
                    <a:pt x="58943" y="118100"/>
                  </a:lnTo>
                  <a:close/>
                </a:path>
              </a:pathLst>
            </a:custGeom>
            <a:solidFill>
              <a:srgbClr val="F3702A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2660" y="2822123"/>
              <a:ext cx="117886" cy="1181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7595" y="6008060"/>
              <a:ext cx="117886" cy="1181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93495" y="6008060"/>
              <a:ext cx="117886" cy="11810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859641" y="2150485"/>
              <a:ext cx="0" cy="4968875"/>
            </a:xfrm>
            <a:custGeom>
              <a:avLst/>
              <a:gdLst/>
              <a:ahLst/>
              <a:cxnLst/>
              <a:rect l="l" t="t" r="r" b="b"/>
              <a:pathLst>
                <a:path h="4968875">
                  <a:moveTo>
                    <a:pt x="0" y="0"/>
                  </a:moveTo>
                  <a:lnTo>
                    <a:pt x="0" y="4968252"/>
                  </a:lnTo>
                </a:path>
              </a:pathLst>
            </a:custGeom>
            <a:ln w="12988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0" name="object 50"/>
            <p:cNvSpPr/>
            <p:nvPr/>
          </p:nvSpPr>
          <p:spPr>
            <a:xfrm>
              <a:off x="7822476" y="6645444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74332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1" name="object 51"/>
            <p:cNvSpPr/>
            <p:nvPr/>
          </p:nvSpPr>
          <p:spPr>
            <a:xfrm>
              <a:off x="7822476" y="6174193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74332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2" name="object 52"/>
            <p:cNvSpPr/>
            <p:nvPr/>
          </p:nvSpPr>
          <p:spPr>
            <a:xfrm>
              <a:off x="7822476" y="5702943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74332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3" name="object 53"/>
            <p:cNvSpPr/>
            <p:nvPr/>
          </p:nvSpPr>
          <p:spPr>
            <a:xfrm>
              <a:off x="7822476" y="5231692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74332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4" name="object 54"/>
            <p:cNvSpPr/>
            <p:nvPr/>
          </p:nvSpPr>
          <p:spPr>
            <a:xfrm>
              <a:off x="7822476" y="4760441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74332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696257" y="3571209"/>
            <a:ext cx="131124" cy="136685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841" spc="-18" dirty="0">
                <a:solidFill>
                  <a:srgbClr val="124473"/>
                </a:solidFill>
                <a:latin typeface="Gill Sans MT"/>
                <a:cs typeface="Gill Sans MT"/>
              </a:rPr>
              <a:t>G0</a:t>
            </a:r>
            <a:endParaRPr sz="841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76559" y="3571209"/>
            <a:ext cx="186866" cy="136685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841" spc="-11" dirty="0">
                <a:solidFill>
                  <a:srgbClr val="124473"/>
                </a:solidFill>
                <a:latin typeface="Gill Sans MT"/>
                <a:cs typeface="Gill Sans MT"/>
              </a:rPr>
              <a:t>G15</a:t>
            </a:r>
            <a:endParaRPr sz="841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28179" y="2099397"/>
            <a:ext cx="58919" cy="160433"/>
          </a:xfrm>
          <a:prstGeom prst="rect">
            <a:avLst/>
          </a:prstGeom>
        </p:spPr>
        <p:txBody>
          <a:bodyPr vert="horz" wrap="square" lIns="0" tIns="6354" rIns="0" bIns="0" rtlCol="0">
            <a:spAutoFit/>
          </a:bodyPr>
          <a:lstStyle/>
          <a:p>
            <a:pPr>
              <a:spcBef>
                <a:spcPts val="50"/>
              </a:spcBef>
            </a:pPr>
            <a:r>
              <a:rPr sz="1001" spc="-23" dirty="0">
                <a:solidFill>
                  <a:srgbClr val="124473"/>
                </a:solidFill>
                <a:latin typeface="Gill Sans MT"/>
                <a:cs typeface="Gill Sans MT"/>
              </a:rPr>
              <a:t>*</a:t>
            </a:r>
            <a:endParaRPr sz="1001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28179" y="2642241"/>
            <a:ext cx="58919" cy="442689"/>
          </a:xfrm>
          <a:prstGeom prst="rect">
            <a:avLst/>
          </a:prstGeom>
        </p:spPr>
        <p:txBody>
          <a:bodyPr vert="horz" wrap="square" lIns="0" tIns="6354" rIns="0" bIns="0" rtlCol="0">
            <a:spAutoFit/>
          </a:bodyPr>
          <a:lstStyle/>
          <a:p>
            <a:pPr>
              <a:spcBef>
                <a:spcPts val="50"/>
              </a:spcBef>
            </a:pPr>
            <a:r>
              <a:rPr sz="1001" spc="-23" dirty="0">
                <a:solidFill>
                  <a:srgbClr val="124473"/>
                </a:solidFill>
                <a:latin typeface="Gill Sans MT"/>
                <a:cs typeface="Gill Sans MT"/>
              </a:rPr>
              <a:t>*</a:t>
            </a:r>
            <a:endParaRPr sz="1001">
              <a:latin typeface="Gill Sans MT"/>
              <a:cs typeface="Gill Sans MT"/>
            </a:endParaRPr>
          </a:p>
          <a:p>
            <a:pPr>
              <a:spcBef>
                <a:spcPts val="1001"/>
              </a:spcBef>
            </a:pPr>
            <a:r>
              <a:rPr sz="1001" spc="-23" dirty="0">
                <a:solidFill>
                  <a:srgbClr val="124473"/>
                </a:solidFill>
                <a:latin typeface="Gill Sans MT"/>
                <a:cs typeface="Gill Sans MT"/>
              </a:rPr>
              <a:t>*</a:t>
            </a:r>
            <a:endParaRPr sz="1001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98429" y="3571209"/>
            <a:ext cx="186866" cy="136685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841" spc="-11" dirty="0">
                <a:solidFill>
                  <a:srgbClr val="124473"/>
                </a:solidFill>
                <a:latin typeface="Gill Sans MT"/>
                <a:cs typeface="Gill Sans MT"/>
              </a:rPr>
              <a:t>G36</a:t>
            </a:r>
            <a:endParaRPr sz="841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806931" y="2850279"/>
            <a:ext cx="61518" cy="446770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841" spc="-23" dirty="0">
                <a:solidFill>
                  <a:srgbClr val="124473"/>
                </a:solidFill>
                <a:latin typeface="Gill Sans MT"/>
                <a:cs typeface="Gill Sans MT"/>
              </a:rPr>
              <a:t>2</a:t>
            </a:r>
            <a:endParaRPr sz="841">
              <a:latin typeface="Gill Sans MT"/>
              <a:cs typeface="Gill Sans MT"/>
            </a:endParaRPr>
          </a:p>
          <a:p>
            <a:pPr>
              <a:spcBef>
                <a:spcPts val="439"/>
              </a:spcBef>
            </a:pPr>
            <a:endParaRPr sz="841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r>
              <a:rPr sz="841" spc="-23" dirty="0">
                <a:solidFill>
                  <a:srgbClr val="124473"/>
                </a:solidFill>
                <a:latin typeface="Gill Sans MT"/>
                <a:cs typeface="Gill Sans MT"/>
              </a:rPr>
              <a:t>1</a:t>
            </a:r>
            <a:endParaRPr sz="841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806931" y="2542361"/>
            <a:ext cx="61518" cy="136685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841" spc="-23" dirty="0">
                <a:solidFill>
                  <a:srgbClr val="124473"/>
                </a:solidFill>
                <a:latin typeface="Gill Sans MT"/>
                <a:cs typeface="Gill Sans MT"/>
              </a:rPr>
              <a:t>3</a:t>
            </a:r>
            <a:endParaRPr sz="841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806931" y="2234443"/>
            <a:ext cx="61518" cy="136685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841" spc="-23" dirty="0">
                <a:solidFill>
                  <a:srgbClr val="124473"/>
                </a:solidFill>
                <a:latin typeface="Gill Sans MT"/>
                <a:cs typeface="Gill Sans MT"/>
              </a:rPr>
              <a:t>4</a:t>
            </a:r>
            <a:endParaRPr sz="841">
              <a:latin typeface="Gill Sans MT"/>
              <a:cs typeface="Gill Sans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806931" y="1926527"/>
            <a:ext cx="61518" cy="136685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841" spc="-23" dirty="0">
                <a:solidFill>
                  <a:srgbClr val="124473"/>
                </a:solidFill>
                <a:latin typeface="Gill Sans MT"/>
                <a:cs typeface="Gill Sans MT"/>
              </a:rPr>
              <a:t>5</a:t>
            </a:r>
            <a:endParaRPr sz="841">
              <a:latin typeface="Gill Sans MT"/>
              <a:cs typeface="Gill Sans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806931" y="1618609"/>
            <a:ext cx="61518" cy="136685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841" spc="-23" dirty="0">
                <a:solidFill>
                  <a:srgbClr val="124473"/>
                </a:solidFill>
                <a:latin typeface="Gill Sans MT"/>
                <a:cs typeface="Gill Sans MT"/>
              </a:rPr>
              <a:t>6</a:t>
            </a:r>
            <a:endParaRPr sz="841">
              <a:latin typeface="Gill Sans MT"/>
              <a:cs typeface="Gill Sans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630324" y="3580741"/>
            <a:ext cx="186866" cy="136685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841" spc="-11" dirty="0">
                <a:solidFill>
                  <a:srgbClr val="124473"/>
                </a:solidFill>
                <a:latin typeface="Gill Sans MT"/>
                <a:cs typeface="Gill Sans MT"/>
              </a:rPr>
              <a:t>G57</a:t>
            </a:r>
            <a:endParaRPr sz="841">
              <a:latin typeface="Gill Sans MT"/>
              <a:cs typeface="Gill Sans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338063" y="1961414"/>
            <a:ext cx="150186" cy="1451660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R="12996" algn="r">
              <a:spcBef>
                <a:spcPts val="57"/>
              </a:spcBef>
            </a:pPr>
            <a:r>
              <a:rPr sz="841" spc="-11" dirty="0">
                <a:solidFill>
                  <a:srgbClr val="124473"/>
                </a:solidFill>
                <a:latin typeface="Gill Sans MT"/>
                <a:cs typeface="Gill Sans MT"/>
              </a:rPr>
              <a:t>1,4</a:t>
            </a:r>
            <a:endParaRPr sz="841">
              <a:latin typeface="Gill Sans MT"/>
              <a:cs typeface="Gill Sans MT"/>
            </a:endParaRPr>
          </a:p>
          <a:p>
            <a:pPr marR="12996" algn="r">
              <a:spcBef>
                <a:spcPts val="669"/>
              </a:spcBef>
            </a:pPr>
            <a:r>
              <a:rPr sz="841" spc="-11" dirty="0">
                <a:solidFill>
                  <a:srgbClr val="124473"/>
                </a:solidFill>
                <a:latin typeface="Gill Sans MT"/>
                <a:cs typeface="Gill Sans MT"/>
              </a:rPr>
              <a:t>1,2</a:t>
            </a:r>
            <a:endParaRPr sz="841">
              <a:latin typeface="Gill Sans MT"/>
              <a:cs typeface="Gill Sans MT"/>
            </a:endParaRPr>
          </a:p>
          <a:p>
            <a:pPr marR="2310" algn="r">
              <a:spcBef>
                <a:spcPts val="705"/>
              </a:spcBef>
            </a:pPr>
            <a:r>
              <a:rPr sz="841" spc="-23" dirty="0">
                <a:solidFill>
                  <a:srgbClr val="124473"/>
                </a:solidFill>
                <a:latin typeface="Gill Sans MT"/>
                <a:cs typeface="Gill Sans MT"/>
              </a:rPr>
              <a:t>1</a:t>
            </a:r>
            <a:endParaRPr sz="841">
              <a:latin typeface="Gill Sans MT"/>
              <a:cs typeface="Gill Sans MT"/>
            </a:endParaRPr>
          </a:p>
          <a:p>
            <a:pPr marR="2310" algn="r">
              <a:spcBef>
                <a:spcPts val="684"/>
              </a:spcBef>
            </a:pPr>
            <a:r>
              <a:rPr sz="841" spc="-11" dirty="0">
                <a:solidFill>
                  <a:srgbClr val="124473"/>
                </a:solidFill>
                <a:latin typeface="Gill Sans MT"/>
                <a:cs typeface="Gill Sans MT"/>
              </a:rPr>
              <a:t>0,8</a:t>
            </a:r>
            <a:endParaRPr sz="841">
              <a:latin typeface="Gill Sans MT"/>
              <a:cs typeface="Gill Sans MT"/>
            </a:endParaRPr>
          </a:p>
          <a:p>
            <a:pPr marR="2310" algn="r">
              <a:spcBef>
                <a:spcPts val="687"/>
              </a:spcBef>
            </a:pPr>
            <a:r>
              <a:rPr sz="841" spc="-11" dirty="0">
                <a:solidFill>
                  <a:srgbClr val="124473"/>
                </a:solidFill>
                <a:latin typeface="Gill Sans MT"/>
                <a:cs typeface="Gill Sans MT"/>
              </a:rPr>
              <a:t>0,6</a:t>
            </a:r>
            <a:endParaRPr sz="841">
              <a:latin typeface="Gill Sans MT"/>
              <a:cs typeface="Gill Sans MT"/>
            </a:endParaRPr>
          </a:p>
          <a:p>
            <a:pPr marR="2310" algn="r">
              <a:spcBef>
                <a:spcPts val="687"/>
              </a:spcBef>
            </a:pPr>
            <a:r>
              <a:rPr sz="841" spc="-11" dirty="0">
                <a:solidFill>
                  <a:srgbClr val="124473"/>
                </a:solidFill>
                <a:latin typeface="Gill Sans MT"/>
                <a:cs typeface="Gill Sans MT"/>
              </a:rPr>
              <a:t>0,4</a:t>
            </a:r>
            <a:endParaRPr sz="841">
              <a:latin typeface="Gill Sans MT"/>
              <a:cs typeface="Gill Sans MT"/>
            </a:endParaRPr>
          </a:p>
          <a:p>
            <a:pPr marR="2310" algn="r">
              <a:spcBef>
                <a:spcPts val="669"/>
              </a:spcBef>
            </a:pPr>
            <a:r>
              <a:rPr sz="841" spc="-11" dirty="0">
                <a:solidFill>
                  <a:srgbClr val="124473"/>
                </a:solidFill>
                <a:latin typeface="Gill Sans MT"/>
                <a:cs typeface="Gill Sans MT"/>
              </a:rPr>
              <a:t>0,2</a:t>
            </a:r>
            <a:endParaRPr sz="841">
              <a:latin typeface="Gill Sans MT"/>
              <a:cs typeface="Gill Sans MT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370672" y="1401672"/>
            <a:ext cx="5405820" cy="4085918"/>
            <a:chOff x="7410796" y="2397519"/>
            <a:chExt cx="11885295" cy="8983345"/>
          </a:xfrm>
        </p:grpSpPr>
        <p:sp>
          <p:nvSpPr>
            <p:cNvPr id="68" name="object 68"/>
            <p:cNvSpPr/>
            <p:nvPr/>
          </p:nvSpPr>
          <p:spPr>
            <a:xfrm>
              <a:off x="7822477" y="4289190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74332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69" name="object 69"/>
            <p:cNvSpPr/>
            <p:nvPr/>
          </p:nvSpPr>
          <p:spPr>
            <a:xfrm>
              <a:off x="7822477" y="3817939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74332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0" name="object 70"/>
            <p:cNvSpPr/>
            <p:nvPr/>
          </p:nvSpPr>
          <p:spPr>
            <a:xfrm>
              <a:off x="7822477" y="3346688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74332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1" name="object 71"/>
            <p:cNvSpPr/>
            <p:nvPr/>
          </p:nvSpPr>
          <p:spPr>
            <a:xfrm>
              <a:off x="7822477" y="2875437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74332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2" name="object 72"/>
            <p:cNvSpPr/>
            <p:nvPr/>
          </p:nvSpPr>
          <p:spPr>
            <a:xfrm>
              <a:off x="7822477" y="2404187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74332" y="0"/>
                  </a:moveTo>
                  <a:lnTo>
                    <a:pt x="0" y="0"/>
                  </a:lnTo>
                </a:path>
              </a:pathLst>
            </a:custGeom>
            <a:ln w="13012">
              <a:solidFill>
                <a:srgbClr val="124473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81660" y="6548968"/>
              <a:ext cx="117886" cy="11810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81660" y="5659586"/>
              <a:ext cx="117886" cy="11810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81660" y="4478555"/>
              <a:ext cx="117886" cy="11810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231608" y="2569225"/>
              <a:ext cx="10909300" cy="1968500"/>
            </a:xfrm>
            <a:custGeom>
              <a:avLst/>
              <a:gdLst/>
              <a:ahLst/>
              <a:cxnLst/>
              <a:rect l="l" t="t" r="r" b="b"/>
              <a:pathLst>
                <a:path w="10909300" h="1968500">
                  <a:moveTo>
                    <a:pt x="10908995" y="1968385"/>
                  </a:moveTo>
                  <a:lnTo>
                    <a:pt x="7122926" y="1697268"/>
                  </a:lnTo>
                  <a:lnTo>
                    <a:pt x="3101501" y="1726300"/>
                  </a:lnTo>
                  <a:lnTo>
                    <a:pt x="0" y="0"/>
                  </a:lnTo>
                </a:path>
              </a:pathLst>
            </a:custGeom>
            <a:ln w="16103">
              <a:solidFill>
                <a:srgbClr val="BB509E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7" name="object 77"/>
            <p:cNvSpPr/>
            <p:nvPr/>
          </p:nvSpPr>
          <p:spPr>
            <a:xfrm>
              <a:off x="8227844" y="2651102"/>
              <a:ext cx="10913110" cy="3235960"/>
            </a:xfrm>
            <a:custGeom>
              <a:avLst/>
              <a:gdLst/>
              <a:ahLst/>
              <a:cxnLst/>
              <a:rect l="l" t="t" r="r" b="b"/>
              <a:pathLst>
                <a:path w="10913110" h="3235960">
                  <a:moveTo>
                    <a:pt x="0" y="0"/>
                  </a:moveTo>
                  <a:lnTo>
                    <a:pt x="3098693" y="2810465"/>
                  </a:lnTo>
                  <a:lnTo>
                    <a:pt x="7105082" y="3235810"/>
                  </a:lnTo>
                  <a:lnTo>
                    <a:pt x="10912756" y="3057736"/>
                  </a:lnTo>
                </a:path>
              </a:pathLst>
            </a:custGeom>
            <a:ln w="10734">
              <a:solidFill>
                <a:srgbClr val="F3702A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8" name="object 78"/>
            <p:cNvSpPr/>
            <p:nvPr/>
          </p:nvSpPr>
          <p:spPr>
            <a:xfrm>
              <a:off x="8231604" y="2930868"/>
              <a:ext cx="10909300" cy="3677285"/>
            </a:xfrm>
            <a:custGeom>
              <a:avLst/>
              <a:gdLst/>
              <a:ahLst/>
              <a:cxnLst/>
              <a:rect l="l" t="t" r="r" b="b"/>
              <a:pathLst>
                <a:path w="10909300" h="3677284">
                  <a:moveTo>
                    <a:pt x="0" y="0"/>
                  </a:moveTo>
                  <a:lnTo>
                    <a:pt x="508449" y="490037"/>
                  </a:lnTo>
                  <a:lnTo>
                    <a:pt x="1569569" y="1568120"/>
                  </a:lnTo>
                  <a:lnTo>
                    <a:pt x="2619637" y="2646203"/>
                  </a:lnTo>
                  <a:lnTo>
                    <a:pt x="3094931" y="3136240"/>
                  </a:lnTo>
                  <a:lnTo>
                    <a:pt x="7101320" y="3136240"/>
                  </a:lnTo>
                  <a:lnTo>
                    <a:pt x="10908995" y="3677142"/>
                  </a:lnTo>
                </a:path>
              </a:pathLst>
            </a:custGeom>
            <a:ln w="10734">
              <a:solidFill>
                <a:srgbClr val="A91D22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9" name="object 79"/>
            <p:cNvSpPr/>
            <p:nvPr/>
          </p:nvSpPr>
          <p:spPr>
            <a:xfrm>
              <a:off x="12971336" y="9293160"/>
              <a:ext cx="925830" cy="222250"/>
            </a:xfrm>
            <a:custGeom>
              <a:avLst/>
              <a:gdLst/>
              <a:ahLst/>
              <a:cxnLst/>
              <a:rect l="l" t="t" r="r" b="b"/>
              <a:pathLst>
                <a:path w="925830" h="222250">
                  <a:moveTo>
                    <a:pt x="459050" y="222018"/>
                  </a:moveTo>
                  <a:lnTo>
                    <a:pt x="0" y="0"/>
                  </a:lnTo>
                  <a:lnTo>
                    <a:pt x="925367" y="0"/>
                  </a:lnTo>
                  <a:lnTo>
                    <a:pt x="459050" y="222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80" name="object 80"/>
            <p:cNvSpPr/>
            <p:nvPr/>
          </p:nvSpPr>
          <p:spPr>
            <a:xfrm>
              <a:off x="7577520" y="9202279"/>
              <a:ext cx="11713210" cy="21590"/>
            </a:xfrm>
            <a:custGeom>
              <a:avLst/>
              <a:gdLst/>
              <a:ahLst/>
              <a:cxnLst/>
              <a:rect l="l" t="t" r="r" b="b"/>
              <a:pathLst>
                <a:path w="11713210" h="21590">
                  <a:moveTo>
                    <a:pt x="0" y="0"/>
                  </a:moveTo>
                  <a:lnTo>
                    <a:pt x="11713014" y="21472"/>
                  </a:lnTo>
                </a:path>
              </a:pathLst>
            </a:custGeom>
            <a:ln w="107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10796" y="11225885"/>
              <a:ext cx="154217" cy="15450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14698" y="11225885"/>
              <a:ext cx="154217" cy="15450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47912" y="11225885"/>
              <a:ext cx="154227" cy="154508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3338063" y="1315202"/>
            <a:ext cx="139211" cy="575010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R="2310" algn="r">
              <a:spcBef>
                <a:spcPts val="57"/>
              </a:spcBef>
            </a:pPr>
            <a:r>
              <a:rPr sz="841" spc="-23" dirty="0">
                <a:solidFill>
                  <a:srgbClr val="124473"/>
                </a:solidFill>
                <a:latin typeface="Gill Sans MT"/>
                <a:cs typeface="Gill Sans MT"/>
              </a:rPr>
              <a:t>2</a:t>
            </a:r>
            <a:endParaRPr sz="841">
              <a:latin typeface="Gill Sans MT"/>
              <a:cs typeface="Gill Sans MT"/>
            </a:endParaRPr>
          </a:p>
          <a:p>
            <a:pPr marR="2310" algn="r">
              <a:spcBef>
                <a:spcPts val="687"/>
              </a:spcBef>
            </a:pPr>
            <a:r>
              <a:rPr sz="841" spc="-11" dirty="0">
                <a:solidFill>
                  <a:srgbClr val="124473"/>
                </a:solidFill>
                <a:latin typeface="Gill Sans MT"/>
                <a:cs typeface="Gill Sans MT"/>
              </a:rPr>
              <a:t>1,8</a:t>
            </a:r>
            <a:endParaRPr sz="841">
              <a:latin typeface="Gill Sans MT"/>
              <a:cs typeface="Gill Sans MT"/>
            </a:endParaRPr>
          </a:p>
          <a:p>
            <a:pPr marR="2310" algn="r">
              <a:spcBef>
                <a:spcPts val="687"/>
              </a:spcBef>
            </a:pPr>
            <a:r>
              <a:rPr sz="841" spc="-11" dirty="0">
                <a:solidFill>
                  <a:srgbClr val="124473"/>
                </a:solidFill>
                <a:latin typeface="Gill Sans MT"/>
                <a:cs typeface="Gill Sans MT"/>
              </a:rPr>
              <a:t>1,6</a:t>
            </a:r>
            <a:endParaRPr sz="841">
              <a:latin typeface="Gill Sans MT"/>
              <a:cs typeface="Gill Sans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806946" y="1315202"/>
            <a:ext cx="61518" cy="136685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841" spc="-23" dirty="0">
                <a:solidFill>
                  <a:srgbClr val="124473"/>
                </a:solidFill>
                <a:latin typeface="Gill Sans MT"/>
                <a:cs typeface="Gill Sans MT"/>
              </a:rPr>
              <a:t>7</a:t>
            </a:r>
            <a:endParaRPr sz="841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473119" y="5333443"/>
            <a:ext cx="2702477" cy="190685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>
              <a:spcBef>
                <a:spcPts val="41"/>
              </a:spcBef>
              <a:tabLst>
                <a:tab pos="911158" algn="l"/>
                <a:tab pos="1790548" algn="l"/>
              </a:tabLst>
            </a:pPr>
            <a:r>
              <a:rPr sz="1205" spc="-5" dirty="0">
                <a:solidFill>
                  <a:srgbClr val="FFFFFF"/>
                </a:solidFill>
                <a:latin typeface="Gill Sans MT"/>
                <a:cs typeface="Gill Sans MT"/>
              </a:rPr>
              <a:t>Eritema</a:t>
            </a:r>
            <a:r>
              <a:rPr sz="1205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1205" spc="48" dirty="0">
                <a:solidFill>
                  <a:srgbClr val="FFFFFF"/>
                </a:solidFill>
                <a:latin typeface="Gill Sans MT"/>
                <a:cs typeface="Gill Sans MT"/>
              </a:rPr>
              <a:t>Squame</a:t>
            </a:r>
            <a:r>
              <a:rPr sz="1205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1205" spc="-36" dirty="0">
                <a:solidFill>
                  <a:srgbClr val="FFFFFF"/>
                </a:solidFill>
                <a:latin typeface="Gill Sans MT"/>
                <a:cs typeface="Gill Sans MT"/>
              </a:rPr>
              <a:t>Prurito</a:t>
            </a:r>
            <a:r>
              <a:rPr sz="1205" spc="-96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5" spc="-5" dirty="0">
                <a:solidFill>
                  <a:srgbClr val="FFFFFF"/>
                </a:solidFill>
                <a:latin typeface="Gill Sans MT"/>
                <a:cs typeface="Gill Sans MT"/>
              </a:rPr>
              <a:t>intenso</a:t>
            </a:r>
            <a:endParaRPr sz="1205">
              <a:latin typeface="Gill Sans MT"/>
              <a:cs typeface="Gill Sans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725330" y="5314026"/>
            <a:ext cx="923642" cy="129760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>
              <a:spcBef>
                <a:spcPts val="57"/>
              </a:spcBef>
            </a:pPr>
            <a:r>
              <a:rPr sz="796" dirty="0">
                <a:solidFill>
                  <a:srgbClr val="FFFFFF"/>
                </a:solidFill>
                <a:latin typeface="Gill Sans MT"/>
                <a:cs typeface="Gill Sans MT"/>
              </a:rPr>
              <a:t>*</a:t>
            </a:r>
            <a:r>
              <a:rPr sz="796" spc="-16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96" dirty="0">
                <a:solidFill>
                  <a:srgbClr val="FFFFFF"/>
                </a:solidFill>
                <a:latin typeface="Gill Sans MT"/>
                <a:cs typeface="Gill Sans MT"/>
              </a:rPr>
              <a:t>p&lt;0,001</a:t>
            </a:r>
            <a:r>
              <a:rPr sz="796" spc="-4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96" dirty="0">
                <a:solidFill>
                  <a:srgbClr val="FFFFFF"/>
                </a:solidFill>
                <a:latin typeface="Gill Sans MT"/>
                <a:cs typeface="Gill Sans MT"/>
              </a:rPr>
              <a:t>VS</a:t>
            </a:r>
            <a:r>
              <a:rPr sz="796" spc="-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96" spc="23" dirty="0">
                <a:solidFill>
                  <a:srgbClr val="FFFFFF"/>
                </a:solidFill>
                <a:latin typeface="Gill Sans MT"/>
                <a:cs typeface="Gill Sans MT"/>
              </a:rPr>
              <a:t>baseline</a:t>
            </a:r>
            <a:endParaRPr sz="796">
              <a:latin typeface="Gill Sans MT"/>
              <a:cs typeface="Gill Sans M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421321" y="1561850"/>
            <a:ext cx="452578" cy="28665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>
              <a:spcBef>
                <a:spcPts val="52"/>
              </a:spcBef>
            </a:pPr>
            <a:r>
              <a:rPr sz="1410" b="1" spc="-132" dirty="0">
                <a:solidFill>
                  <a:srgbClr val="BB509E"/>
                </a:solidFill>
                <a:latin typeface="Century Gothic"/>
                <a:cs typeface="Century Gothic"/>
              </a:rPr>
              <a:t>-</a:t>
            </a:r>
            <a:r>
              <a:rPr sz="1819" b="1" spc="-11" dirty="0">
                <a:solidFill>
                  <a:srgbClr val="BB509E"/>
                </a:solidFill>
                <a:latin typeface="Century Gothic"/>
                <a:cs typeface="Century Gothic"/>
              </a:rPr>
              <a:t>36</a:t>
            </a:r>
            <a:r>
              <a:rPr sz="1092" b="1" spc="-11" dirty="0">
                <a:solidFill>
                  <a:srgbClr val="BB509E"/>
                </a:solidFill>
                <a:latin typeface="Century Gothic"/>
                <a:cs typeface="Century Gothic"/>
              </a:rPr>
              <a:t>%</a:t>
            </a:r>
            <a:endParaRPr sz="1092">
              <a:latin typeface="Century Gothic"/>
              <a:cs typeface="Century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778031" y="1844363"/>
            <a:ext cx="877142" cy="872436"/>
          </a:xfrm>
          <a:prstGeom prst="rect">
            <a:avLst/>
          </a:prstGeom>
        </p:spPr>
        <p:txBody>
          <a:bodyPr vert="horz" wrap="square" lIns="0" tIns="157117" rIns="0" bIns="0" rtlCol="0">
            <a:spAutoFit/>
          </a:bodyPr>
          <a:lstStyle/>
          <a:p>
            <a:pPr>
              <a:spcBef>
                <a:spcPts val="1237"/>
              </a:spcBef>
            </a:pPr>
            <a:r>
              <a:rPr sz="1410" b="1" spc="-132" dirty="0">
                <a:solidFill>
                  <a:srgbClr val="F3702A"/>
                </a:solidFill>
                <a:latin typeface="Century Gothic"/>
                <a:cs typeface="Century Gothic"/>
              </a:rPr>
              <a:t>-</a:t>
            </a:r>
            <a:r>
              <a:rPr sz="1819" b="1" spc="-11" dirty="0">
                <a:solidFill>
                  <a:srgbClr val="F3702A"/>
                </a:solidFill>
                <a:latin typeface="Century Gothic"/>
                <a:cs typeface="Century Gothic"/>
              </a:rPr>
              <a:t>74</a:t>
            </a:r>
            <a:r>
              <a:rPr sz="1092" b="1" spc="-11" dirty="0">
                <a:solidFill>
                  <a:srgbClr val="F3702A"/>
                </a:solidFill>
                <a:latin typeface="Century Gothic"/>
                <a:cs typeface="Century Gothic"/>
              </a:rPr>
              <a:t>%</a:t>
            </a:r>
            <a:endParaRPr sz="1092" dirty="0">
              <a:latin typeface="Century Gothic"/>
              <a:cs typeface="Century Gothic"/>
            </a:endParaRPr>
          </a:p>
          <a:p>
            <a:pPr marL="424244">
              <a:spcBef>
                <a:spcPts val="1196"/>
              </a:spcBef>
            </a:pPr>
            <a:r>
              <a:rPr sz="1410" b="1" spc="-132" dirty="0">
                <a:solidFill>
                  <a:srgbClr val="A91D22"/>
                </a:solidFill>
                <a:latin typeface="Century Gothic"/>
                <a:cs typeface="Century Gothic"/>
              </a:rPr>
              <a:t>-</a:t>
            </a:r>
            <a:r>
              <a:rPr sz="1819" b="1" spc="-11" dirty="0">
                <a:solidFill>
                  <a:srgbClr val="A91D22"/>
                </a:solidFill>
                <a:latin typeface="Century Gothic"/>
                <a:cs typeface="Century Gothic"/>
              </a:rPr>
              <a:t>74</a:t>
            </a:r>
            <a:r>
              <a:rPr sz="1092" b="1" spc="-11" dirty="0">
                <a:solidFill>
                  <a:srgbClr val="A91D22"/>
                </a:solidFill>
                <a:latin typeface="Century Gothic"/>
                <a:cs typeface="Century Gothic"/>
              </a:rPr>
              <a:t>%</a:t>
            </a:r>
            <a:endParaRPr sz="1092" dirty="0">
              <a:latin typeface="Century Gothic"/>
              <a:cs typeface="Century Gothic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094495" y="4672714"/>
            <a:ext cx="4034508" cy="545609"/>
          </a:xfrm>
          <a:prstGeom prst="rect">
            <a:avLst/>
          </a:prstGeom>
        </p:spPr>
        <p:txBody>
          <a:bodyPr vert="horz" wrap="square" lIns="0" tIns="6932" rIns="0" bIns="0" rtlCol="0">
            <a:spAutoFit/>
          </a:bodyPr>
          <a:lstStyle/>
          <a:p>
            <a:pPr marR="3177" algn="ctr">
              <a:lnSpc>
                <a:spcPts val="2063"/>
              </a:lnSpc>
              <a:spcBef>
                <a:spcPts val="55"/>
              </a:spcBef>
            </a:pPr>
            <a:r>
              <a:rPr sz="1796" b="1" spc="-14" dirty="0">
                <a:solidFill>
                  <a:srgbClr val="FFFFFF"/>
                </a:solidFill>
                <a:latin typeface="Century Gothic"/>
                <a:cs typeface="Century Gothic"/>
              </a:rPr>
              <a:t>Forte</a:t>
            </a:r>
            <a:r>
              <a:rPr sz="1796" b="1" spc="-13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96" b="1" spc="-134" dirty="0">
                <a:solidFill>
                  <a:srgbClr val="FFFFFF"/>
                </a:solidFill>
                <a:latin typeface="Century Gothic"/>
                <a:cs typeface="Century Gothic"/>
              </a:rPr>
              <a:t>efficacia</a:t>
            </a:r>
            <a:r>
              <a:rPr sz="1796" b="1" spc="-13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96" b="1" spc="-68" dirty="0">
                <a:solidFill>
                  <a:srgbClr val="FFFFFF"/>
                </a:solidFill>
                <a:latin typeface="Century Gothic"/>
                <a:cs typeface="Century Gothic"/>
              </a:rPr>
              <a:t>anti-</a:t>
            </a:r>
            <a:r>
              <a:rPr sz="1796" b="1" spc="-36" dirty="0">
                <a:solidFill>
                  <a:srgbClr val="FFFFFF"/>
                </a:solidFill>
                <a:latin typeface="Century Gothic"/>
                <a:cs typeface="Century Gothic"/>
              </a:rPr>
              <a:t>recidi</a:t>
            </a:r>
            <a:r>
              <a:rPr sz="2695" b="1" spc="-55" baseline="1406" dirty="0">
                <a:solidFill>
                  <a:srgbClr val="FFFFFF"/>
                </a:solidFill>
                <a:latin typeface="Century Gothic"/>
                <a:cs typeface="Century Gothic"/>
              </a:rPr>
              <a:t>va</a:t>
            </a:r>
            <a:endParaRPr sz="2695" baseline="1406" dirty="0">
              <a:latin typeface="Century Gothic"/>
              <a:cs typeface="Century Gothic"/>
            </a:endParaRPr>
          </a:p>
          <a:p>
            <a:pPr marR="2310" algn="ctr">
              <a:lnSpc>
                <a:spcPts val="2063"/>
              </a:lnSpc>
            </a:pPr>
            <a:r>
              <a:rPr sz="1796" spc="45" dirty="0">
                <a:solidFill>
                  <a:srgbClr val="FFFFFF"/>
                </a:solidFill>
                <a:latin typeface="Gill Sans MT"/>
                <a:cs typeface="Gill Sans MT"/>
              </a:rPr>
              <a:t>su</a:t>
            </a:r>
            <a:r>
              <a:rPr sz="1796" spc="-116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796" dirty="0">
                <a:solidFill>
                  <a:srgbClr val="FFFFFF"/>
                </a:solidFill>
                <a:latin typeface="Gill Sans MT"/>
                <a:cs typeface="Gill Sans MT"/>
              </a:rPr>
              <a:t>eritema,</a:t>
            </a:r>
            <a:r>
              <a:rPr sz="1796" spc="-116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796" spc="68" dirty="0">
                <a:solidFill>
                  <a:srgbClr val="FFFFFF"/>
                </a:solidFill>
                <a:latin typeface="Gill Sans MT"/>
                <a:cs typeface="Gill Sans MT"/>
              </a:rPr>
              <a:t>squame</a:t>
            </a:r>
            <a:r>
              <a:rPr sz="1796" spc="-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796" spc="4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796" spc="-116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796" spc="34" dirty="0">
                <a:solidFill>
                  <a:srgbClr val="FFFFFF"/>
                </a:solidFill>
                <a:latin typeface="Gill Sans MT"/>
                <a:cs typeface="Gill Sans MT"/>
              </a:rPr>
              <a:t>sens</a:t>
            </a:r>
            <a:r>
              <a:rPr sz="2695" spc="51" baseline="1406" dirty="0">
                <a:solidFill>
                  <a:srgbClr val="FFFFFF"/>
                </a:solidFill>
                <a:latin typeface="Gill Sans MT"/>
                <a:cs typeface="Gill Sans MT"/>
              </a:rPr>
              <a:t>azione</a:t>
            </a:r>
            <a:r>
              <a:rPr sz="2695" spc="-171" baseline="1406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95" spc="85" baseline="1406" dirty="0">
                <a:solidFill>
                  <a:srgbClr val="FFFFFF"/>
                </a:solidFill>
                <a:latin typeface="Gill Sans MT"/>
                <a:cs typeface="Gill Sans MT"/>
              </a:rPr>
              <a:t>di</a:t>
            </a:r>
            <a:r>
              <a:rPr sz="2695" spc="-174" baseline="1406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695" spc="-7" baseline="1406" dirty="0">
                <a:solidFill>
                  <a:srgbClr val="FFFFFF"/>
                </a:solidFill>
                <a:latin typeface="Gill Sans MT"/>
                <a:cs typeface="Gill Sans MT"/>
              </a:rPr>
              <a:t>prurito</a:t>
            </a:r>
            <a:endParaRPr sz="2695" baseline="1406" dirty="0">
              <a:latin typeface="Gill Sans MT"/>
              <a:cs typeface="Gill Sans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97689" y="3878525"/>
            <a:ext cx="1193688" cy="516311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175012">
              <a:spcBef>
                <a:spcPts val="59"/>
              </a:spcBef>
            </a:pPr>
            <a:r>
              <a:rPr sz="819" b="1" dirty="0">
                <a:solidFill>
                  <a:srgbClr val="FFFFFF"/>
                </a:solidFill>
                <a:latin typeface="Century Gothic"/>
                <a:cs typeface="Century Gothic"/>
              </a:rPr>
              <a:t>FASE</a:t>
            </a:r>
            <a:r>
              <a:rPr sz="819" b="1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19" b="1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819" b="1" spc="1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19" b="1" spc="-5" dirty="0">
                <a:solidFill>
                  <a:srgbClr val="FFFFFF"/>
                </a:solidFill>
                <a:latin typeface="Century Gothic"/>
                <a:cs typeface="Century Gothic"/>
              </a:rPr>
              <a:t>ATTACCO</a:t>
            </a:r>
            <a:endParaRPr sz="819">
              <a:latin typeface="Century Gothic"/>
              <a:cs typeface="Century Gothic"/>
            </a:endParaRPr>
          </a:p>
          <a:p>
            <a:pPr marL="151041">
              <a:spcBef>
                <a:spcPts val="810"/>
              </a:spcBef>
            </a:pPr>
            <a:r>
              <a:rPr sz="910" dirty="0">
                <a:solidFill>
                  <a:srgbClr val="FFFFFF"/>
                </a:solidFill>
                <a:latin typeface="Gill Sans MT"/>
                <a:cs typeface="Gill Sans MT"/>
              </a:rPr>
              <a:t>PER</a:t>
            </a:r>
            <a:r>
              <a:rPr sz="910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91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910" spc="-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910" spc="-5" dirty="0">
                <a:solidFill>
                  <a:srgbClr val="FFFFFF"/>
                </a:solidFill>
                <a:latin typeface="Gill Sans MT"/>
                <a:cs typeface="Gill Sans MT"/>
              </a:rPr>
              <a:t>SETTIMANE</a:t>
            </a:r>
            <a:endParaRPr sz="910">
              <a:latin typeface="Gill Sans MT"/>
              <a:cs typeface="Gill Sans MT"/>
            </a:endParaRPr>
          </a:p>
          <a:p>
            <a:pPr>
              <a:spcBef>
                <a:spcPts val="16"/>
              </a:spcBef>
            </a:pPr>
            <a:r>
              <a:rPr sz="910" b="1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10" b="1" spc="-4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10" b="1" spc="-23" dirty="0">
                <a:solidFill>
                  <a:srgbClr val="FFFFFF"/>
                </a:solidFill>
                <a:latin typeface="Century Gothic"/>
                <a:cs typeface="Century Gothic"/>
              </a:rPr>
              <a:t>applicazione/giorno</a:t>
            </a:r>
            <a:endParaRPr sz="910">
              <a:latin typeface="Century Gothic"/>
              <a:cs typeface="Century Gothic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8400875" y="4144455"/>
            <a:ext cx="277555" cy="640311"/>
            <a:chOff x="18470257" y="8427831"/>
            <a:chExt cx="610235" cy="1407795"/>
          </a:xfrm>
        </p:grpSpPr>
        <p:sp>
          <p:nvSpPr>
            <p:cNvPr id="95" name="object 95">
              <a:hlinkClick r:id="" action="ppaction://hlinkshowjump?jump=nextslide"/>
            </p:cNvPr>
            <p:cNvSpPr/>
            <p:nvPr/>
          </p:nvSpPr>
          <p:spPr>
            <a:xfrm>
              <a:off x="18470257" y="8427835"/>
              <a:ext cx="610235" cy="610870"/>
            </a:xfrm>
            <a:custGeom>
              <a:avLst/>
              <a:gdLst/>
              <a:ahLst/>
              <a:cxnLst/>
              <a:rect l="l" t="t" r="r" b="b"/>
              <a:pathLst>
                <a:path w="610234" h="610870">
                  <a:moveTo>
                    <a:pt x="319747" y="185750"/>
                  </a:moveTo>
                  <a:lnTo>
                    <a:pt x="312877" y="143281"/>
                  </a:lnTo>
                  <a:lnTo>
                    <a:pt x="312839" y="143103"/>
                  </a:lnTo>
                  <a:lnTo>
                    <a:pt x="294716" y="108115"/>
                  </a:lnTo>
                  <a:lnTo>
                    <a:pt x="294716" y="185889"/>
                  </a:lnTo>
                  <a:lnTo>
                    <a:pt x="285991" y="228180"/>
                  </a:lnTo>
                  <a:lnTo>
                    <a:pt x="285965" y="228346"/>
                  </a:lnTo>
                  <a:lnTo>
                    <a:pt x="262470" y="262966"/>
                  </a:lnTo>
                  <a:lnTo>
                    <a:pt x="262382" y="263105"/>
                  </a:lnTo>
                  <a:lnTo>
                    <a:pt x="227571" y="286575"/>
                  </a:lnTo>
                  <a:lnTo>
                    <a:pt x="185127" y="295173"/>
                  </a:lnTo>
                  <a:lnTo>
                    <a:pt x="143040" y="286575"/>
                  </a:lnTo>
                  <a:lnTo>
                    <a:pt x="142798" y="286575"/>
                  </a:lnTo>
                  <a:lnTo>
                    <a:pt x="107899" y="262966"/>
                  </a:lnTo>
                  <a:lnTo>
                    <a:pt x="84467" y="228346"/>
                  </a:lnTo>
                  <a:lnTo>
                    <a:pt x="84366" y="228180"/>
                  </a:lnTo>
                  <a:lnTo>
                    <a:pt x="75717" y="185889"/>
                  </a:lnTo>
                  <a:lnTo>
                    <a:pt x="75679" y="185750"/>
                  </a:lnTo>
                  <a:lnTo>
                    <a:pt x="84264" y="143281"/>
                  </a:lnTo>
                  <a:lnTo>
                    <a:pt x="107708" y="108445"/>
                  </a:lnTo>
                  <a:lnTo>
                    <a:pt x="142443" y="84848"/>
                  </a:lnTo>
                  <a:lnTo>
                    <a:pt x="184873" y="76060"/>
                  </a:lnTo>
                  <a:lnTo>
                    <a:pt x="227520" y="84645"/>
                  </a:lnTo>
                  <a:lnTo>
                    <a:pt x="262496" y="108267"/>
                  </a:lnTo>
                  <a:lnTo>
                    <a:pt x="286042" y="143103"/>
                  </a:lnTo>
                  <a:lnTo>
                    <a:pt x="294690" y="185750"/>
                  </a:lnTo>
                  <a:lnTo>
                    <a:pt x="294716" y="185889"/>
                  </a:lnTo>
                  <a:lnTo>
                    <a:pt x="294716" y="108115"/>
                  </a:lnTo>
                  <a:lnTo>
                    <a:pt x="293712" y="106172"/>
                  </a:lnTo>
                  <a:lnTo>
                    <a:pt x="264515" y="76898"/>
                  </a:lnTo>
                  <a:lnTo>
                    <a:pt x="262915" y="76060"/>
                  </a:lnTo>
                  <a:lnTo>
                    <a:pt x="227838" y="57873"/>
                  </a:lnTo>
                  <a:lnTo>
                    <a:pt x="228333" y="57873"/>
                  </a:lnTo>
                  <a:lnTo>
                    <a:pt x="185229" y="50939"/>
                  </a:lnTo>
                  <a:lnTo>
                    <a:pt x="142722" y="57873"/>
                  </a:lnTo>
                  <a:lnTo>
                    <a:pt x="105791" y="77025"/>
                  </a:lnTo>
                  <a:lnTo>
                    <a:pt x="76631" y="106172"/>
                  </a:lnTo>
                  <a:lnTo>
                    <a:pt x="57480" y="143103"/>
                  </a:lnTo>
                  <a:lnTo>
                    <a:pt x="50571" y="185750"/>
                  </a:lnTo>
                  <a:lnTo>
                    <a:pt x="57467" y="228180"/>
                  </a:lnTo>
                  <a:lnTo>
                    <a:pt x="76517" y="264934"/>
                  </a:lnTo>
                  <a:lnTo>
                    <a:pt x="105689" y="294119"/>
                  </a:lnTo>
                  <a:lnTo>
                    <a:pt x="142824" y="313397"/>
                  </a:lnTo>
                  <a:lnTo>
                    <a:pt x="143167" y="313397"/>
                  </a:lnTo>
                  <a:lnTo>
                    <a:pt x="185178" y="320243"/>
                  </a:lnTo>
                  <a:lnTo>
                    <a:pt x="227660" y="313397"/>
                  </a:lnTo>
                  <a:lnTo>
                    <a:pt x="262826" y="295173"/>
                  </a:lnTo>
                  <a:lnTo>
                    <a:pt x="264617" y="294259"/>
                  </a:lnTo>
                  <a:lnTo>
                    <a:pt x="293789" y="265087"/>
                  </a:lnTo>
                  <a:lnTo>
                    <a:pt x="312813" y="228346"/>
                  </a:lnTo>
                  <a:lnTo>
                    <a:pt x="312902" y="228180"/>
                  </a:lnTo>
                  <a:lnTo>
                    <a:pt x="319722" y="185889"/>
                  </a:lnTo>
                  <a:lnTo>
                    <a:pt x="319747" y="185750"/>
                  </a:lnTo>
                  <a:close/>
                </a:path>
                <a:path w="610234" h="610870">
                  <a:moveTo>
                    <a:pt x="609981" y="544601"/>
                  </a:moveTo>
                  <a:lnTo>
                    <a:pt x="608647" y="528980"/>
                  </a:lnTo>
                  <a:lnTo>
                    <a:pt x="602056" y="514680"/>
                  </a:lnTo>
                  <a:lnTo>
                    <a:pt x="590321" y="501700"/>
                  </a:lnTo>
                  <a:lnTo>
                    <a:pt x="585114" y="497205"/>
                  </a:lnTo>
                  <a:lnTo>
                    <a:pt x="585114" y="532790"/>
                  </a:lnTo>
                  <a:lnTo>
                    <a:pt x="584720" y="540639"/>
                  </a:lnTo>
                  <a:lnTo>
                    <a:pt x="580872" y="557060"/>
                  </a:lnTo>
                  <a:lnTo>
                    <a:pt x="570725" y="571436"/>
                  </a:lnTo>
                  <a:lnTo>
                    <a:pt x="556425" y="581482"/>
                  </a:lnTo>
                  <a:lnTo>
                    <a:pt x="540067" y="584898"/>
                  </a:lnTo>
                  <a:lnTo>
                    <a:pt x="534377" y="584682"/>
                  </a:lnTo>
                  <a:lnTo>
                    <a:pt x="527164" y="581787"/>
                  </a:lnTo>
                  <a:lnTo>
                    <a:pt x="365480" y="395351"/>
                  </a:lnTo>
                  <a:lnTo>
                    <a:pt x="363321" y="392328"/>
                  </a:lnTo>
                  <a:lnTo>
                    <a:pt x="358635" y="382282"/>
                  </a:lnTo>
                  <a:lnTo>
                    <a:pt x="358711" y="376377"/>
                  </a:lnTo>
                  <a:lnTo>
                    <a:pt x="358762" y="372948"/>
                  </a:lnTo>
                  <a:lnTo>
                    <a:pt x="363626" y="365074"/>
                  </a:lnTo>
                  <a:lnTo>
                    <a:pt x="373113" y="359384"/>
                  </a:lnTo>
                  <a:lnTo>
                    <a:pt x="377266" y="357847"/>
                  </a:lnTo>
                  <a:lnTo>
                    <a:pt x="383933" y="358990"/>
                  </a:lnTo>
                  <a:lnTo>
                    <a:pt x="581406" y="527164"/>
                  </a:lnTo>
                  <a:lnTo>
                    <a:pt x="585114" y="532790"/>
                  </a:lnTo>
                  <a:lnTo>
                    <a:pt x="585114" y="497205"/>
                  </a:lnTo>
                  <a:lnTo>
                    <a:pt x="431584" y="364299"/>
                  </a:lnTo>
                  <a:lnTo>
                    <a:pt x="424014" y="357847"/>
                  </a:lnTo>
                  <a:lnTo>
                    <a:pt x="420395" y="354749"/>
                  </a:lnTo>
                  <a:lnTo>
                    <a:pt x="409054" y="345389"/>
                  </a:lnTo>
                  <a:lnTo>
                    <a:pt x="398030" y="337959"/>
                  </a:lnTo>
                  <a:lnTo>
                    <a:pt x="397776" y="337781"/>
                  </a:lnTo>
                  <a:lnTo>
                    <a:pt x="385876" y="333286"/>
                  </a:lnTo>
                  <a:lnTo>
                    <a:pt x="373240" y="332790"/>
                  </a:lnTo>
                  <a:lnTo>
                    <a:pt x="359778" y="337197"/>
                  </a:lnTo>
                  <a:lnTo>
                    <a:pt x="358292" y="337959"/>
                  </a:lnTo>
                  <a:lnTo>
                    <a:pt x="355053" y="337362"/>
                  </a:lnTo>
                  <a:lnTo>
                    <a:pt x="346671" y="329285"/>
                  </a:lnTo>
                  <a:lnTo>
                    <a:pt x="343230" y="325894"/>
                  </a:lnTo>
                  <a:lnTo>
                    <a:pt x="339623" y="322326"/>
                  </a:lnTo>
                  <a:lnTo>
                    <a:pt x="325615" y="308356"/>
                  </a:lnTo>
                  <a:lnTo>
                    <a:pt x="354304" y="263258"/>
                  </a:lnTo>
                  <a:lnTo>
                    <a:pt x="368731" y="215214"/>
                  </a:lnTo>
                  <a:lnTo>
                    <a:pt x="369862" y="169011"/>
                  </a:lnTo>
                  <a:lnTo>
                    <a:pt x="369925" y="166674"/>
                  </a:lnTo>
                  <a:lnTo>
                    <a:pt x="358927" y="120142"/>
                  </a:lnTo>
                  <a:lnTo>
                    <a:pt x="345986" y="95554"/>
                  </a:lnTo>
                  <a:lnTo>
                    <a:pt x="345986" y="187413"/>
                  </a:lnTo>
                  <a:lnTo>
                    <a:pt x="337489" y="237617"/>
                  </a:lnTo>
                  <a:lnTo>
                    <a:pt x="314388" y="281330"/>
                  </a:lnTo>
                  <a:lnTo>
                    <a:pt x="279425" y="315836"/>
                  </a:lnTo>
                  <a:lnTo>
                    <a:pt x="235318" y="338442"/>
                  </a:lnTo>
                  <a:lnTo>
                    <a:pt x="184810" y="346456"/>
                  </a:lnTo>
                  <a:lnTo>
                    <a:pt x="142062" y="340563"/>
                  </a:lnTo>
                  <a:lnTo>
                    <a:pt x="103682" y="324218"/>
                  </a:lnTo>
                  <a:lnTo>
                    <a:pt x="71208" y="298945"/>
                  </a:lnTo>
                  <a:lnTo>
                    <a:pt x="46164" y="266293"/>
                  </a:lnTo>
                  <a:lnTo>
                    <a:pt x="30086" y="227812"/>
                  </a:lnTo>
                  <a:lnTo>
                    <a:pt x="24498" y="185026"/>
                  </a:lnTo>
                  <a:lnTo>
                    <a:pt x="30391" y="142163"/>
                  </a:lnTo>
                  <a:lnTo>
                    <a:pt x="46774" y="103784"/>
                  </a:lnTo>
                  <a:lnTo>
                    <a:pt x="72123" y="71374"/>
                  </a:lnTo>
                  <a:lnTo>
                    <a:pt x="104914" y="46431"/>
                  </a:lnTo>
                  <a:lnTo>
                    <a:pt x="143649" y="30429"/>
                  </a:lnTo>
                  <a:lnTo>
                    <a:pt x="186791" y="24879"/>
                  </a:lnTo>
                  <a:lnTo>
                    <a:pt x="229273" y="30848"/>
                  </a:lnTo>
                  <a:lnTo>
                    <a:pt x="267411" y="47332"/>
                  </a:lnTo>
                  <a:lnTo>
                    <a:pt x="299681" y="72809"/>
                  </a:lnTo>
                  <a:lnTo>
                    <a:pt x="324561" y="105676"/>
                  </a:lnTo>
                  <a:lnTo>
                    <a:pt x="340499" y="144399"/>
                  </a:lnTo>
                  <a:lnTo>
                    <a:pt x="345986" y="187413"/>
                  </a:lnTo>
                  <a:lnTo>
                    <a:pt x="345986" y="95554"/>
                  </a:lnTo>
                  <a:lnTo>
                    <a:pt x="336778" y="78041"/>
                  </a:lnTo>
                  <a:lnTo>
                    <a:pt x="304520" y="42862"/>
                  </a:lnTo>
                  <a:lnTo>
                    <a:pt x="276567" y="24879"/>
                  </a:lnTo>
                  <a:lnTo>
                    <a:pt x="266369" y="18313"/>
                  </a:lnTo>
                  <a:lnTo>
                    <a:pt x="224294" y="4025"/>
                  </a:lnTo>
                  <a:lnTo>
                    <a:pt x="180403" y="0"/>
                  </a:lnTo>
                  <a:lnTo>
                    <a:pt x="136791" y="6223"/>
                  </a:lnTo>
                  <a:lnTo>
                    <a:pt x="95542" y="22669"/>
                  </a:lnTo>
                  <a:lnTo>
                    <a:pt x="58775" y="49326"/>
                  </a:lnTo>
                  <a:lnTo>
                    <a:pt x="28968" y="85077"/>
                  </a:lnTo>
                  <a:lnTo>
                    <a:pt x="9309" y="125628"/>
                  </a:lnTo>
                  <a:lnTo>
                    <a:pt x="0" y="169011"/>
                  </a:lnTo>
                  <a:lnTo>
                    <a:pt x="1206" y="213245"/>
                  </a:lnTo>
                  <a:lnTo>
                    <a:pt x="13131" y="256387"/>
                  </a:lnTo>
                  <a:lnTo>
                    <a:pt x="35979" y="296443"/>
                  </a:lnTo>
                  <a:lnTo>
                    <a:pt x="85940" y="343255"/>
                  </a:lnTo>
                  <a:lnTo>
                    <a:pt x="149618" y="368020"/>
                  </a:lnTo>
                  <a:lnTo>
                    <a:pt x="192659" y="371525"/>
                  </a:lnTo>
                  <a:lnTo>
                    <a:pt x="233337" y="365506"/>
                  </a:lnTo>
                  <a:lnTo>
                    <a:pt x="271691" y="350202"/>
                  </a:lnTo>
                  <a:lnTo>
                    <a:pt x="277241" y="346456"/>
                  </a:lnTo>
                  <a:lnTo>
                    <a:pt x="307695" y="325894"/>
                  </a:lnTo>
                  <a:lnTo>
                    <a:pt x="321805" y="339979"/>
                  </a:lnTo>
                  <a:lnTo>
                    <a:pt x="328676" y="346951"/>
                  </a:lnTo>
                  <a:lnTo>
                    <a:pt x="335394" y="353999"/>
                  </a:lnTo>
                  <a:lnTo>
                    <a:pt x="336778" y="355473"/>
                  </a:lnTo>
                  <a:lnTo>
                    <a:pt x="336994" y="357847"/>
                  </a:lnTo>
                  <a:lnTo>
                    <a:pt x="337058" y="358470"/>
                  </a:lnTo>
                  <a:lnTo>
                    <a:pt x="337134" y="359384"/>
                  </a:lnTo>
                  <a:lnTo>
                    <a:pt x="336219" y="361264"/>
                  </a:lnTo>
                  <a:lnTo>
                    <a:pt x="333857" y="368020"/>
                  </a:lnTo>
                  <a:lnTo>
                    <a:pt x="332803" y="371144"/>
                  </a:lnTo>
                  <a:lnTo>
                    <a:pt x="332105" y="380619"/>
                  </a:lnTo>
                  <a:lnTo>
                    <a:pt x="333933" y="390017"/>
                  </a:lnTo>
                  <a:lnTo>
                    <a:pt x="504088" y="594093"/>
                  </a:lnTo>
                  <a:lnTo>
                    <a:pt x="535800" y="610412"/>
                  </a:lnTo>
                  <a:lnTo>
                    <a:pt x="548386" y="609625"/>
                  </a:lnTo>
                  <a:lnTo>
                    <a:pt x="583895" y="593674"/>
                  </a:lnTo>
                  <a:lnTo>
                    <a:pt x="605917" y="561568"/>
                  </a:lnTo>
                  <a:lnTo>
                    <a:pt x="609981" y="544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18597312" y="861467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637" y="0"/>
                  </a:lnTo>
                </a:path>
              </a:pathLst>
            </a:custGeom>
            <a:ln w="39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97" name="object 97"/>
            <p:cNvSpPr/>
            <p:nvPr/>
          </p:nvSpPr>
          <p:spPr>
            <a:xfrm>
              <a:off x="18655128" y="8556851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h="116204">
                  <a:moveTo>
                    <a:pt x="0" y="115637"/>
                  </a:moveTo>
                  <a:lnTo>
                    <a:pt x="0" y="0"/>
                  </a:lnTo>
                </a:path>
              </a:pathLst>
            </a:custGeom>
            <a:ln w="39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98" name="object 98">
              <a:hlinkClick r:id="rId13" action="ppaction://hlinksldjump"/>
            </p:cNvPr>
            <p:cNvSpPr/>
            <p:nvPr/>
          </p:nvSpPr>
          <p:spPr>
            <a:xfrm>
              <a:off x="18623127" y="9377883"/>
              <a:ext cx="457834" cy="457200"/>
            </a:xfrm>
            <a:custGeom>
              <a:avLst/>
              <a:gdLst/>
              <a:ahLst/>
              <a:cxnLst/>
              <a:rect l="l" t="t" r="r" b="b"/>
              <a:pathLst>
                <a:path w="457834" h="457200">
                  <a:moveTo>
                    <a:pt x="308163" y="0"/>
                  </a:moveTo>
                  <a:lnTo>
                    <a:pt x="300578" y="1412"/>
                  </a:lnTo>
                  <a:lnTo>
                    <a:pt x="293817" y="5914"/>
                  </a:lnTo>
                  <a:lnTo>
                    <a:pt x="289298" y="12625"/>
                  </a:lnTo>
                  <a:lnTo>
                    <a:pt x="287870" y="20192"/>
                  </a:lnTo>
                  <a:lnTo>
                    <a:pt x="289528" y="27855"/>
                  </a:lnTo>
                  <a:lnTo>
                    <a:pt x="294269" y="34853"/>
                  </a:lnTo>
                  <a:lnTo>
                    <a:pt x="295437" y="36041"/>
                  </a:lnTo>
                  <a:lnTo>
                    <a:pt x="296860" y="36963"/>
                  </a:lnTo>
                  <a:lnTo>
                    <a:pt x="298343" y="38151"/>
                  </a:lnTo>
                  <a:lnTo>
                    <a:pt x="297027" y="39525"/>
                  </a:lnTo>
                  <a:lnTo>
                    <a:pt x="296438" y="40173"/>
                  </a:lnTo>
                  <a:lnTo>
                    <a:pt x="24110" y="312698"/>
                  </a:lnTo>
                  <a:lnTo>
                    <a:pt x="8788" y="333591"/>
                  </a:lnTo>
                  <a:lnTo>
                    <a:pt x="698" y="357225"/>
                  </a:lnTo>
                  <a:lnTo>
                    <a:pt x="0" y="382236"/>
                  </a:lnTo>
                  <a:lnTo>
                    <a:pt x="6853" y="407260"/>
                  </a:lnTo>
                  <a:lnTo>
                    <a:pt x="23069" y="431476"/>
                  </a:lnTo>
                  <a:lnTo>
                    <a:pt x="46197" y="448545"/>
                  </a:lnTo>
                  <a:lnTo>
                    <a:pt x="73603" y="457151"/>
                  </a:lnTo>
                  <a:lnTo>
                    <a:pt x="102652" y="455979"/>
                  </a:lnTo>
                  <a:lnTo>
                    <a:pt x="146423" y="431604"/>
                  </a:lnTo>
                  <a:lnTo>
                    <a:pt x="209589" y="368416"/>
                  </a:lnTo>
                  <a:lnTo>
                    <a:pt x="50330" y="368416"/>
                  </a:lnTo>
                  <a:lnTo>
                    <a:pt x="44911" y="366914"/>
                  </a:lnTo>
                  <a:lnTo>
                    <a:pt x="39328" y="363694"/>
                  </a:lnTo>
                  <a:lnTo>
                    <a:pt x="36117" y="358472"/>
                  </a:lnTo>
                  <a:lnTo>
                    <a:pt x="35639" y="352359"/>
                  </a:lnTo>
                  <a:lnTo>
                    <a:pt x="38256" y="346466"/>
                  </a:lnTo>
                  <a:lnTo>
                    <a:pt x="38913" y="345632"/>
                  </a:lnTo>
                  <a:lnTo>
                    <a:pt x="320253" y="64233"/>
                  </a:lnTo>
                  <a:lnTo>
                    <a:pt x="320724" y="63213"/>
                  </a:lnTo>
                  <a:lnTo>
                    <a:pt x="321176" y="62535"/>
                  </a:lnTo>
                  <a:lnTo>
                    <a:pt x="378875" y="62535"/>
                  </a:lnTo>
                  <a:lnTo>
                    <a:pt x="322766" y="6454"/>
                  </a:lnTo>
                  <a:lnTo>
                    <a:pt x="315812" y="1679"/>
                  </a:lnTo>
                  <a:lnTo>
                    <a:pt x="308163" y="0"/>
                  </a:lnTo>
                  <a:close/>
                </a:path>
                <a:path w="457834" h="457200">
                  <a:moveTo>
                    <a:pt x="285679" y="180676"/>
                  </a:moveTo>
                  <a:lnTo>
                    <a:pt x="273193" y="184652"/>
                  </a:lnTo>
                  <a:lnTo>
                    <a:pt x="269286" y="188932"/>
                  </a:lnTo>
                  <a:lnTo>
                    <a:pt x="266704" y="201271"/>
                  </a:lnTo>
                  <a:lnTo>
                    <a:pt x="268442" y="206562"/>
                  </a:lnTo>
                  <a:lnTo>
                    <a:pt x="294465" y="232556"/>
                  </a:lnTo>
                  <a:lnTo>
                    <a:pt x="295241" y="233027"/>
                  </a:lnTo>
                  <a:lnTo>
                    <a:pt x="296232" y="233773"/>
                  </a:lnTo>
                  <a:lnTo>
                    <a:pt x="281154" y="248875"/>
                  </a:lnTo>
                  <a:lnTo>
                    <a:pt x="275450" y="254467"/>
                  </a:lnTo>
                  <a:lnTo>
                    <a:pt x="167666" y="254467"/>
                  </a:lnTo>
                  <a:lnTo>
                    <a:pt x="166066" y="255105"/>
                  </a:lnTo>
                  <a:lnTo>
                    <a:pt x="54728" y="366580"/>
                  </a:lnTo>
                  <a:lnTo>
                    <a:pt x="50330" y="368416"/>
                  </a:lnTo>
                  <a:lnTo>
                    <a:pt x="209589" y="368416"/>
                  </a:lnTo>
                  <a:lnTo>
                    <a:pt x="367792" y="210155"/>
                  </a:lnTo>
                  <a:lnTo>
                    <a:pt x="318810" y="210155"/>
                  </a:lnTo>
                  <a:lnTo>
                    <a:pt x="318005" y="209144"/>
                  </a:lnTo>
                  <a:lnTo>
                    <a:pt x="316965" y="207583"/>
                  </a:lnTo>
                  <a:lnTo>
                    <a:pt x="305977" y="196473"/>
                  </a:lnTo>
                  <a:lnTo>
                    <a:pt x="301096" y="191607"/>
                  </a:lnTo>
                  <a:lnTo>
                    <a:pt x="291422" y="182168"/>
                  </a:lnTo>
                  <a:lnTo>
                    <a:pt x="285679" y="180676"/>
                  </a:lnTo>
                  <a:close/>
                </a:path>
                <a:path w="457834" h="457200">
                  <a:moveTo>
                    <a:pt x="333564" y="132664"/>
                  </a:moveTo>
                  <a:lnTo>
                    <a:pt x="320400" y="137003"/>
                  </a:lnTo>
                  <a:lnTo>
                    <a:pt x="316552" y="141882"/>
                  </a:lnTo>
                  <a:lnTo>
                    <a:pt x="314991" y="154388"/>
                  </a:lnTo>
                  <a:lnTo>
                    <a:pt x="317043" y="159168"/>
                  </a:lnTo>
                  <a:lnTo>
                    <a:pt x="342360" y="184456"/>
                  </a:lnTo>
                  <a:lnTo>
                    <a:pt x="343194" y="184976"/>
                  </a:lnTo>
                  <a:lnTo>
                    <a:pt x="343705" y="185369"/>
                  </a:lnTo>
                  <a:lnTo>
                    <a:pt x="318810" y="210155"/>
                  </a:lnTo>
                  <a:lnTo>
                    <a:pt x="367792" y="210155"/>
                  </a:lnTo>
                  <a:lnTo>
                    <a:pt x="416258" y="161672"/>
                  </a:lnTo>
                  <a:lnTo>
                    <a:pt x="367215" y="161672"/>
                  </a:lnTo>
                  <a:lnTo>
                    <a:pt x="366341" y="160896"/>
                  </a:lnTo>
                  <a:lnTo>
                    <a:pt x="339562" y="134156"/>
                  </a:lnTo>
                  <a:lnTo>
                    <a:pt x="333564" y="132664"/>
                  </a:lnTo>
                  <a:close/>
                </a:path>
                <a:path w="457834" h="457200">
                  <a:moveTo>
                    <a:pt x="454274" y="159168"/>
                  </a:moveTo>
                  <a:lnTo>
                    <a:pt x="419262" y="159168"/>
                  </a:lnTo>
                  <a:lnTo>
                    <a:pt x="420755" y="160896"/>
                  </a:lnTo>
                  <a:lnTo>
                    <a:pt x="422020" y="162634"/>
                  </a:lnTo>
                  <a:lnTo>
                    <a:pt x="423630" y="164106"/>
                  </a:lnTo>
                  <a:lnTo>
                    <a:pt x="430910" y="168397"/>
                  </a:lnTo>
                  <a:lnTo>
                    <a:pt x="438956" y="169311"/>
                  </a:lnTo>
                  <a:lnTo>
                    <a:pt x="446711" y="166953"/>
                  </a:lnTo>
                  <a:lnTo>
                    <a:pt x="453119" y="161426"/>
                  </a:lnTo>
                  <a:lnTo>
                    <a:pt x="454274" y="159168"/>
                  </a:lnTo>
                  <a:close/>
                </a:path>
                <a:path w="457834" h="457200">
                  <a:moveTo>
                    <a:pt x="378875" y="62535"/>
                  </a:moveTo>
                  <a:lnTo>
                    <a:pt x="321176" y="62535"/>
                  </a:lnTo>
                  <a:lnTo>
                    <a:pt x="393739" y="135138"/>
                  </a:lnTo>
                  <a:lnTo>
                    <a:pt x="367215" y="161672"/>
                  </a:lnTo>
                  <a:lnTo>
                    <a:pt x="416258" y="161672"/>
                  </a:lnTo>
                  <a:lnTo>
                    <a:pt x="416906" y="161024"/>
                  </a:lnTo>
                  <a:lnTo>
                    <a:pt x="417328" y="159865"/>
                  </a:lnTo>
                  <a:lnTo>
                    <a:pt x="417753" y="159168"/>
                  </a:lnTo>
                  <a:lnTo>
                    <a:pt x="454274" y="159168"/>
                  </a:lnTo>
                  <a:lnTo>
                    <a:pt x="456517" y="154786"/>
                  </a:lnTo>
                  <a:lnTo>
                    <a:pt x="457206" y="147709"/>
                  </a:lnTo>
                  <a:lnTo>
                    <a:pt x="455221" y="140707"/>
                  </a:lnTo>
                  <a:lnTo>
                    <a:pt x="450596" y="134294"/>
                  </a:lnTo>
                  <a:lnTo>
                    <a:pt x="378875" y="62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94528" y="1501572"/>
            <a:ext cx="108491" cy="3279825"/>
          </a:xfrm>
          <a:prstGeom prst="rect">
            <a:avLst/>
          </a:prstGeom>
        </p:spPr>
        <p:txBody>
          <a:bodyPr vert="vert270" wrap="square" lIns="0" tIns="1155" rIns="0" bIns="0" rtlCol="0">
            <a:spAutoFit/>
          </a:bodyPr>
          <a:lstStyle/>
          <a:p>
            <a:pPr marL="5776">
              <a:spcBef>
                <a:spcPts val="9"/>
              </a:spcBef>
            </a:pPr>
            <a:r>
              <a:rPr sz="705" dirty="0">
                <a:solidFill>
                  <a:srgbClr val="FFFFFF"/>
                </a:solidFill>
                <a:latin typeface="Gill Sans MT"/>
                <a:cs typeface="Gill Sans MT"/>
              </a:rPr>
              <a:t>Materiale</a:t>
            </a:r>
            <a:r>
              <a:rPr sz="705" spc="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dirty="0">
                <a:solidFill>
                  <a:srgbClr val="FFFFFF"/>
                </a:solidFill>
                <a:latin typeface="Gill Sans MT"/>
                <a:cs typeface="Gill Sans MT"/>
              </a:rPr>
              <a:t>destinato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23" dirty="0">
                <a:solidFill>
                  <a:srgbClr val="FFFFFF"/>
                </a:solidFill>
                <a:latin typeface="Gill Sans MT"/>
                <a:cs typeface="Gill Sans MT"/>
              </a:rPr>
              <a:t>ai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39" dirty="0">
                <a:solidFill>
                  <a:srgbClr val="FFFFFF"/>
                </a:solidFill>
                <a:latin typeface="Gill Sans MT"/>
                <a:cs typeface="Gill Sans MT"/>
              </a:rPr>
              <a:t>Sigg.</a:t>
            </a:r>
            <a:r>
              <a:rPr sz="705" spc="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dirty="0">
                <a:solidFill>
                  <a:srgbClr val="FFFFFF"/>
                </a:solidFill>
                <a:latin typeface="Gill Sans MT"/>
                <a:cs typeface="Gill Sans MT"/>
              </a:rPr>
              <a:t>Medici/Farmacisti,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dirty="0">
                <a:solidFill>
                  <a:srgbClr val="FFFFFF"/>
                </a:solidFill>
                <a:latin typeface="Gill Sans MT"/>
                <a:cs typeface="Gill Sans MT"/>
              </a:rPr>
              <a:t>non</a:t>
            </a:r>
            <a:r>
              <a:rPr sz="705" spc="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dirty="0">
                <a:solidFill>
                  <a:srgbClr val="FFFFFF"/>
                </a:solidFill>
                <a:latin typeface="Gill Sans MT"/>
                <a:cs typeface="Gill Sans MT"/>
              </a:rPr>
              <a:t>distribuibile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3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-9" dirty="0">
                <a:solidFill>
                  <a:srgbClr val="FFFFFF"/>
                </a:solidFill>
                <a:latin typeface="Gill Sans MT"/>
                <a:cs typeface="Gill Sans MT"/>
              </a:rPr>
              <a:t>terzi.</a:t>
            </a:r>
            <a:r>
              <a:rPr sz="705" spc="23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-25" dirty="0">
                <a:solidFill>
                  <a:srgbClr val="FFFFFF"/>
                </a:solidFill>
                <a:latin typeface="Gill Sans MT"/>
                <a:cs typeface="Gill Sans MT"/>
              </a:rPr>
              <a:t>Non</a:t>
            </a:r>
            <a:r>
              <a:rPr sz="705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05" spc="16" dirty="0">
                <a:solidFill>
                  <a:srgbClr val="FFFFFF"/>
                </a:solidFill>
                <a:latin typeface="Gill Sans MT"/>
                <a:cs typeface="Gill Sans MT"/>
              </a:rPr>
              <a:t>Pubblicabile.</a:t>
            </a:r>
            <a:endParaRPr sz="705">
              <a:latin typeface="Gill Sans MT"/>
              <a:cs typeface="Gill Sans MT"/>
            </a:endParaRP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55B609C5-960A-17A1-DED7-CF1604BEF1CD}"/>
              </a:ext>
            </a:extLst>
          </p:cNvPr>
          <p:cNvSpPr txBox="1"/>
          <p:nvPr/>
        </p:nvSpPr>
        <p:spPr>
          <a:xfrm>
            <a:off x="519179" y="2540465"/>
            <a:ext cx="168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96" b="1" spc="-134" dirty="0">
                <a:solidFill>
                  <a:srgbClr val="FFFFFF"/>
                </a:solidFill>
                <a:latin typeface="Century Gothic"/>
              </a:rPr>
              <a:t>Posologia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6934E-FCBC-A493-BF4D-63411E391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0444F8D-B246-E073-9E40-12A71B1C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81" y="2108211"/>
            <a:ext cx="6353124" cy="325566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F056BAA-9903-FB3F-8211-5689B05C54D5}"/>
              </a:ext>
            </a:extLst>
          </p:cNvPr>
          <p:cNvSpPr/>
          <p:nvPr/>
        </p:nvSpPr>
        <p:spPr>
          <a:xfrm>
            <a:off x="5213074" y="638883"/>
            <a:ext cx="3242594" cy="6964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it-IT" sz="2400" dirty="0">
                <a:solidFill>
                  <a:srgbClr val="FFFFFF"/>
                </a:solidFill>
                <a:latin typeface="Myriad Pro"/>
              </a:rPr>
              <a:t>INFIAMMAZIONE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3078FA-7F8E-F788-56EF-4E9F9E998896}"/>
              </a:ext>
            </a:extLst>
          </p:cNvPr>
          <p:cNvSpPr txBox="1"/>
          <p:nvPr/>
        </p:nvSpPr>
        <p:spPr>
          <a:xfrm>
            <a:off x="340882" y="5368407"/>
            <a:ext cx="6205745" cy="4253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800"/>
              </a:spcAft>
              <a:defRPr sz="1400" b="1" kern="0">
                <a:solidFill>
                  <a:srgbClr val="6E9FD5"/>
                </a:solidFill>
                <a:effectLst/>
                <a:latin typeface="Myriad Pro Light" panose="020B0403030403020204"/>
                <a:ea typeface="Aptos" panose="020B0004020202020204" pitchFamily="34" charset="0"/>
                <a:cs typeface="MyriadPro-Regular"/>
              </a:defRPr>
            </a:lvl1pPr>
          </a:lstStyle>
          <a:p>
            <a:pPr defTabSz="685800">
              <a:spcAft>
                <a:spcPts val="600"/>
              </a:spcAft>
              <a:defRPr/>
            </a:pPr>
            <a:r>
              <a:rPr lang="it-IT" sz="1050" dirty="0"/>
              <a:t>Dosaggio quantitativo mediante PCR a partire da campioni prelevati a livello della fronte di 53 soggetti inclusi nello studio di efficacia.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76E310D-BB5D-0E71-77B4-0340BD64A196}"/>
              </a:ext>
            </a:extLst>
          </p:cNvPr>
          <p:cNvCxnSpPr>
            <a:cxnSpLocks/>
          </p:cNvCxnSpPr>
          <p:nvPr/>
        </p:nvCxnSpPr>
        <p:spPr>
          <a:xfrm>
            <a:off x="2221396" y="3130826"/>
            <a:ext cx="0" cy="605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45F2E4A-8870-88E8-9D50-2A85C20CDAAC}"/>
              </a:ext>
            </a:extLst>
          </p:cNvPr>
          <p:cNvCxnSpPr>
            <a:cxnSpLocks/>
          </p:cNvCxnSpPr>
          <p:nvPr/>
        </p:nvCxnSpPr>
        <p:spPr>
          <a:xfrm>
            <a:off x="5213074" y="2823784"/>
            <a:ext cx="0" cy="605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B880BA1-778A-EBEE-1420-5B700672A0A1}"/>
              </a:ext>
            </a:extLst>
          </p:cNvPr>
          <p:cNvCxnSpPr/>
          <p:nvPr/>
        </p:nvCxnSpPr>
        <p:spPr>
          <a:xfrm>
            <a:off x="2857500" y="3126393"/>
            <a:ext cx="0" cy="527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8B632966-9223-4BC1-D49E-84D4AE725780}"/>
              </a:ext>
            </a:extLst>
          </p:cNvPr>
          <p:cNvCxnSpPr/>
          <p:nvPr/>
        </p:nvCxnSpPr>
        <p:spPr>
          <a:xfrm>
            <a:off x="5836920" y="2823785"/>
            <a:ext cx="0" cy="527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0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AA91F-E3B1-009E-8C7F-C47FFCE89CF1}"/>
              </a:ext>
            </a:extLst>
          </p:cNvPr>
          <p:cNvSpPr txBox="1">
            <a:spLocks noChangeArrowheads="1"/>
          </p:cNvSpPr>
          <p:nvPr/>
        </p:nvSpPr>
        <p:spPr>
          <a:xfrm>
            <a:off x="-2196752" y="288395"/>
            <a:ext cx="10297144" cy="131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dirty="0">
                <a:latin typeface="Arial" charset="0"/>
                <a:cs typeface="Arial" charset="0"/>
              </a:rPr>
              <a:t>                               </a:t>
            </a:r>
            <a:r>
              <a:rPr lang="it-IT" altLang="it-IT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Propilene </a:t>
            </a:r>
            <a:r>
              <a:rPr lang="it-IT" altLang="it-IT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glycole</a:t>
            </a:r>
            <a:endParaRPr lang="it-IT" altLang="it-IT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8DE59FE-2CD1-260B-5A21-F59D648E3D42}"/>
              </a:ext>
            </a:extLst>
          </p:cNvPr>
          <p:cNvSpPr/>
          <p:nvPr/>
        </p:nvSpPr>
        <p:spPr>
          <a:xfrm>
            <a:off x="179512" y="2186253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2F0777C-D8ED-DB32-8A99-9EDDF1707055}"/>
              </a:ext>
            </a:extLst>
          </p:cNvPr>
          <p:cNvSpPr txBox="1">
            <a:spLocks noChangeArrowheads="1"/>
          </p:cNvSpPr>
          <p:nvPr/>
        </p:nvSpPr>
        <p:spPr>
          <a:xfrm>
            <a:off x="-576572" y="1881486"/>
            <a:ext cx="10297144" cy="131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dirty="0">
                <a:latin typeface="Arial" charset="0"/>
                <a:cs typeface="Arial" charset="0"/>
              </a:rPr>
              <a:t>                 </a:t>
            </a:r>
            <a:endParaRPr lang="it-IT" altLang="it-IT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C5DC52-1929-B80D-2B6A-A3CF881E5BB6}"/>
              </a:ext>
            </a:extLst>
          </p:cNvPr>
          <p:cNvSpPr txBox="1"/>
          <p:nvPr/>
        </p:nvSpPr>
        <p:spPr>
          <a:xfrm>
            <a:off x="1693648" y="2115406"/>
            <a:ext cx="7450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aliphatic organic compound used for  dermatological topical products due to its keratolytic and humectant properties, along with its antimicrobial action</a:t>
            </a:r>
            <a:endParaRPr lang="it-IT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95F4038-4305-FFA3-33DB-2DE63652ABD3}"/>
              </a:ext>
            </a:extLst>
          </p:cNvPr>
          <p:cNvSpPr/>
          <p:nvPr/>
        </p:nvSpPr>
        <p:spPr>
          <a:xfrm>
            <a:off x="325496" y="3897486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55F504-276F-79E2-54DB-973A6F5B341A}"/>
              </a:ext>
            </a:extLst>
          </p:cNvPr>
          <p:cNvSpPr txBox="1"/>
          <p:nvPr/>
        </p:nvSpPr>
        <p:spPr>
          <a:xfrm>
            <a:off x="1753862" y="3723853"/>
            <a:ext cx="71391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 can be a significant cutaneous irritant (and allergen) in a small percentage of patients, particularly when applied to inflamed, fissured, or ulcerated skin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4BE4EA-3906-8FC0-C8F1-04F9C7E6511C}"/>
              </a:ext>
            </a:extLst>
          </p:cNvPr>
          <p:cNvSpPr txBox="1"/>
          <p:nvPr/>
        </p:nvSpPr>
        <p:spPr>
          <a:xfrm>
            <a:off x="1849246" y="5488366"/>
            <a:ext cx="7139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Sometimes associated with Ketoconazole</a:t>
            </a:r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4E0C858-84D6-67AE-8485-B895656D82EB}"/>
              </a:ext>
            </a:extLst>
          </p:cNvPr>
          <p:cNvSpPr/>
          <p:nvPr/>
        </p:nvSpPr>
        <p:spPr>
          <a:xfrm>
            <a:off x="158786" y="5385000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08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78BBFD6D-F627-0EA9-6C33-1628DCB0D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6650"/>
              </p:ext>
            </p:extLst>
          </p:nvPr>
        </p:nvGraphicFramePr>
        <p:xfrm>
          <a:off x="359532" y="2492896"/>
          <a:ext cx="8424936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744">
                  <a:extLst>
                    <a:ext uri="{9D8B030D-6E8A-4147-A177-3AD203B41FA5}">
                      <a16:colId xmlns:a16="http://schemas.microsoft.com/office/drawing/2014/main" val="4061405350"/>
                    </a:ext>
                  </a:extLst>
                </a:gridCol>
                <a:gridCol w="2883096">
                  <a:extLst>
                    <a:ext uri="{9D8B030D-6E8A-4147-A177-3AD203B41FA5}">
                      <a16:colId xmlns:a16="http://schemas.microsoft.com/office/drawing/2014/main" val="3459514665"/>
                    </a:ext>
                  </a:extLst>
                </a:gridCol>
                <a:gridCol w="2883096">
                  <a:extLst>
                    <a:ext uri="{9D8B030D-6E8A-4147-A177-3AD203B41FA5}">
                      <a16:colId xmlns:a16="http://schemas.microsoft.com/office/drawing/2014/main" val="3261736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Dose/</a:t>
                      </a:r>
                      <a:r>
                        <a:rPr lang="it-IT" dirty="0" err="1"/>
                        <a:t>formulation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Comments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85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  </a:t>
                      </a:r>
                    </a:p>
                    <a:p>
                      <a:r>
                        <a:rPr lang="it-IT" dirty="0"/>
                        <a:t>15% </a:t>
                      </a:r>
                      <a:r>
                        <a:rPr lang="it-IT" dirty="0" err="1"/>
                        <a:t>solution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en-US" dirty="0"/>
                        <a:t>Once daily for 3 weeks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Significant reduction of </a:t>
                      </a:r>
                      <a:r>
                        <a:rPr lang="en-US" i="1" dirty="0"/>
                        <a:t>P. </a:t>
                      </a:r>
                      <a:r>
                        <a:rPr lang="en-US" i="1" dirty="0" err="1"/>
                        <a:t>orbiculare</a:t>
                      </a:r>
                      <a:r>
                        <a:rPr lang="en-US" dirty="0"/>
                        <a:t> count by microbiological </a:t>
                      </a:r>
                    </a:p>
                    <a:p>
                      <a:r>
                        <a:rPr lang="en-US" dirty="0"/>
                        <a:t>evaluation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825641"/>
                  </a:ext>
                </a:extLst>
              </a:tr>
            </a:tbl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77D0E503-F0B9-59AE-9C90-78049A68D229}"/>
              </a:ext>
            </a:extLst>
          </p:cNvPr>
          <p:cNvSpPr txBox="1">
            <a:spLocks noChangeArrowheads="1"/>
          </p:cNvSpPr>
          <p:nvPr/>
        </p:nvSpPr>
        <p:spPr>
          <a:xfrm>
            <a:off x="-2196752" y="288395"/>
            <a:ext cx="10297144" cy="131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dirty="0">
                <a:latin typeface="Arial" charset="0"/>
                <a:cs typeface="Arial" charset="0"/>
              </a:rPr>
              <a:t>                               </a:t>
            </a:r>
            <a:r>
              <a:rPr lang="it-IT" altLang="it-IT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Propilene </a:t>
            </a:r>
            <a:r>
              <a:rPr lang="it-IT" altLang="it-IT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glycole</a:t>
            </a:r>
            <a:endParaRPr lang="it-IT" altLang="it-IT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78BBFD6D-F627-0EA9-6C33-1628DCB0D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775169"/>
              </p:ext>
            </p:extLst>
          </p:nvPr>
        </p:nvGraphicFramePr>
        <p:xfrm>
          <a:off x="107504" y="764704"/>
          <a:ext cx="8676963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613">
                  <a:extLst>
                    <a:ext uri="{9D8B030D-6E8A-4147-A177-3AD203B41FA5}">
                      <a16:colId xmlns:a16="http://schemas.microsoft.com/office/drawing/2014/main" val="4061405350"/>
                    </a:ext>
                  </a:extLst>
                </a:gridCol>
                <a:gridCol w="3476530">
                  <a:extLst>
                    <a:ext uri="{9D8B030D-6E8A-4147-A177-3AD203B41FA5}">
                      <a16:colId xmlns:a16="http://schemas.microsoft.com/office/drawing/2014/main" val="3459514665"/>
                    </a:ext>
                  </a:extLst>
                </a:gridCol>
                <a:gridCol w="2591820">
                  <a:extLst>
                    <a:ext uri="{9D8B030D-6E8A-4147-A177-3AD203B41FA5}">
                      <a16:colId xmlns:a16="http://schemas.microsoft.com/office/drawing/2014/main" val="3261736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Comments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85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  </a:t>
                      </a:r>
                    </a:p>
                    <a:p>
                      <a:r>
                        <a:rPr lang="it-IT" dirty="0"/>
                        <a:t>2.5 % </a:t>
                      </a:r>
                      <a:r>
                        <a:rPr lang="it-IT" dirty="0" err="1"/>
                        <a:t>selenium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sulfide</a:t>
                      </a:r>
                      <a:r>
                        <a:rPr lang="it-IT" dirty="0"/>
                        <a:t> shampoo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en-US" dirty="0"/>
                        <a:t>Once daily for 3 weeks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No </a:t>
                      </a:r>
                      <a:r>
                        <a:rPr lang="it-IT" dirty="0" err="1"/>
                        <a:t>significant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evidence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82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1%  </a:t>
                      </a:r>
                      <a:r>
                        <a:rPr lang="it-IT" dirty="0" err="1"/>
                        <a:t>bifonazole</a:t>
                      </a:r>
                      <a:r>
                        <a:rPr lang="it-IT" dirty="0"/>
                        <a:t> shampoo/</a:t>
                      </a:r>
                      <a:r>
                        <a:rPr lang="it-IT" dirty="0" err="1"/>
                        <a:t>lotion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times/week for 6 weeks or in combination with 40% urea in case </a:t>
                      </a:r>
                    </a:p>
                    <a:p>
                      <a:r>
                        <a:rPr lang="en-US" dirty="0"/>
                        <a:t>of severe dandruff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38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1% </a:t>
                      </a:r>
                      <a:r>
                        <a:rPr lang="it-IT" dirty="0" err="1"/>
                        <a:t>naftifine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hydrochloride</a:t>
                      </a:r>
                      <a:r>
                        <a:rPr lang="it-IT" dirty="0"/>
                        <a:t> 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twice </a:t>
                      </a:r>
                    </a:p>
                    <a:p>
                      <a:r>
                        <a:rPr lang="en-US" dirty="0"/>
                        <a:t>weekly for 4 weeks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29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0.5% </a:t>
                      </a:r>
                      <a:r>
                        <a:rPr lang="it-IT" dirty="0" err="1"/>
                        <a:t>piroctone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olamine</a:t>
                      </a:r>
                      <a:r>
                        <a:rPr lang="it-IT" dirty="0"/>
                        <a:t> + 0.45% </a:t>
                      </a:r>
                      <a:r>
                        <a:rPr lang="it-IT" dirty="0" err="1"/>
                        <a:t>climbazole</a:t>
                      </a:r>
                      <a:r>
                        <a:rPr lang="it-IT" dirty="0"/>
                        <a:t> shampoo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times a week for 4 weeks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05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0.1% </a:t>
                      </a:r>
                    </a:p>
                    <a:p>
                      <a:r>
                        <a:rPr lang="en-US" dirty="0" err="1"/>
                        <a:t>lipohydroxy</a:t>
                      </a:r>
                      <a:r>
                        <a:rPr lang="en-US" dirty="0"/>
                        <a:t> acid + 1.3% salicylic acid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2 days for 4 weeks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3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Urea + </a:t>
                      </a:r>
                      <a:r>
                        <a:rPr lang="it-IT" dirty="0" err="1"/>
                        <a:t>lipohydroxy</a:t>
                      </a:r>
                      <a:r>
                        <a:rPr lang="it-IT" dirty="0"/>
                        <a:t> acid + </a:t>
                      </a:r>
                      <a:r>
                        <a:rPr lang="it-IT" dirty="0" err="1"/>
                        <a:t>propylene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glycol</a:t>
                      </a:r>
                      <a:r>
                        <a:rPr lang="it-IT" dirty="0"/>
                        <a:t> </a:t>
                      </a:r>
                    </a:p>
                    <a:p>
                      <a:r>
                        <a:rPr lang="it-IT" dirty="0" err="1"/>
                        <a:t>scalp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solution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Once daily for 4 weeks)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16602"/>
                  </a:ext>
                </a:extLst>
              </a:tr>
            </a:tbl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77D0E503-F0B9-59AE-9C90-78049A68D229}"/>
              </a:ext>
            </a:extLst>
          </p:cNvPr>
          <p:cNvSpPr txBox="1">
            <a:spLocks noChangeArrowheads="1"/>
          </p:cNvSpPr>
          <p:nvPr/>
        </p:nvSpPr>
        <p:spPr>
          <a:xfrm>
            <a:off x="-4140968" y="-315416"/>
            <a:ext cx="13969552" cy="131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dirty="0">
                <a:latin typeface="Arial" charset="0"/>
                <a:cs typeface="Arial" charset="0"/>
              </a:rPr>
              <a:t>                               </a:t>
            </a:r>
            <a:r>
              <a:rPr lang="it-IT" altLang="it-IT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it-IT" altLang="it-IT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it-IT" altLang="it-IT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therapies</a:t>
            </a:r>
          </a:p>
        </p:txBody>
      </p:sp>
    </p:spTree>
    <p:extLst>
      <p:ext uri="{BB962C8B-B14F-4D97-AF65-F5344CB8AC3E}">
        <p14:creationId xmlns:p14="http://schemas.microsoft.com/office/powerpoint/2010/main" val="2885792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5D7EAB6-CAEC-5A98-9C96-100FA652DC98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132856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PSORIASI</a:t>
            </a:r>
          </a:p>
        </p:txBody>
      </p:sp>
    </p:spTree>
    <p:extLst>
      <p:ext uri="{BB962C8B-B14F-4D97-AF65-F5344CB8AC3E}">
        <p14:creationId xmlns:p14="http://schemas.microsoft.com/office/powerpoint/2010/main" val="240830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5D7EAB6-CAEC-5A98-9C96-100FA652DC98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2564904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DERMATITE SEBORROICA</a:t>
            </a:r>
          </a:p>
        </p:txBody>
      </p:sp>
    </p:spTree>
    <p:extLst>
      <p:ext uri="{BB962C8B-B14F-4D97-AF65-F5344CB8AC3E}">
        <p14:creationId xmlns:p14="http://schemas.microsoft.com/office/powerpoint/2010/main" val="261603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20845C-0E19-BD50-206D-07D9E6603353}"/>
              </a:ext>
            </a:extLst>
          </p:cNvPr>
          <p:cNvSpPr txBox="1">
            <a:spLocks/>
          </p:cNvSpPr>
          <p:nvPr/>
        </p:nvSpPr>
        <p:spPr>
          <a:xfrm>
            <a:off x="-10593" y="260648"/>
            <a:ext cx="909691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Skin inflammation stimuli may lead to the development of the disease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42C785-EC9B-16F1-36B4-344E3DC81160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8388424" cy="469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Psoriasis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preceeds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PsA in 90% of cases and with an average of 7 years of onset before PsA diagnosis.</a:t>
            </a:r>
          </a:p>
          <a:p>
            <a:endParaRPr 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AB419C5-5350-AF43-90DB-2E4C9897F1EB}"/>
              </a:ext>
            </a:extLst>
          </p:cNvPr>
          <p:cNvSpPr/>
          <p:nvPr/>
        </p:nvSpPr>
        <p:spPr>
          <a:xfrm>
            <a:off x="323528" y="3429000"/>
            <a:ext cx="1853784" cy="10437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Skin Inflammation</a:t>
            </a:r>
          </a:p>
        </p:txBody>
      </p:sp>
      <p:sp>
        <p:nvSpPr>
          <p:cNvPr id="5" name="Per 13">
            <a:extLst>
              <a:ext uri="{FF2B5EF4-FFF2-40B4-BE49-F238E27FC236}">
                <a16:creationId xmlns:a16="http://schemas.microsoft.com/office/drawing/2014/main" id="{F5E53733-5CAC-3B86-420A-45A162523C52}"/>
              </a:ext>
            </a:extLst>
          </p:cNvPr>
          <p:cNvSpPr/>
          <p:nvPr/>
        </p:nvSpPr>
        <p:spPr>
          <a:xfrm>
            <a:off x="2339752" y="3556201"/>
            <a:ext cx="845540" cy="893339"/>
          </a:xfrm>
          <a:prstGeom prst="mathMultiply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4BE928F-C96B-FCCB-D81B-BA4949CD7476}"/>
              </a:ext>
            </a:extLst>
          </p:cNvPr>
          <p:cNvSpPr/>
          <p:nvPr/>
        </p:nvSpPr>
        <p:spPr>
          <a:xfrm>
            <a:off x="3657933" y="2512492"/>
            <a:ext cx="1828134" cy="104370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6D775D13-1C86-0E99-646E-D3E5DBA668F3}"/>
              </a:ext>
            </a:extLst>
          </p:cNvPr>
          <p:cNvSpPr/>
          <p:nvPr/>
        </p:nvSpPr>
        <p:spPr>
          <a:xfrm>
            <a:off x="3779912" y="3736628"/>
            <a:ext cx="1828134" cy="104370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 Risk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E04ECA-536B-E3C9-CC25-75E1E553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138103"/>
            <a:ext cx="1828959" cy="10425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C5C2046-A528-C08A-0AEF-D21B0DF81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816926"/>
            <a:ext cx="481626" cy="3718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945DA45-A097-C356-F04F-E4ABC509D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3416555"/>
            <a:ext cx="1402202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AA6B5E4-5F41-98EA-F4D7-7CE4CF81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" y="404664"/>
            <a:ext cx="8964144" cy="55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3D871E-3F39-5C45-BD5D-80937296BA5D}"/>
              </a:ext>
            </a:extLst>
          </p:cNvPr>
          <p:cNvSpPr txBox="1"/>
          <p:nvPr/>
        </p:nvSpPr>
        <p:spPr>
          <a:xfrm>
            <a:off x="2123728" y="908720"/>
            <a:ext cx="57083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Keratolytic</a:t>
            </a:r>
            <a:r>
              <a:rPr lang="it-IT" sz="4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agents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889737" y="2492896"/>
          <a:ext cx="7364526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Dose/</a:t>
                      </a:r>
                      <a:r>
                        <a:rPr lang="it-IT" dirty="0" err="1"/>
                        <a:t>formulation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6% salicylic acid in an ammonium lactate foam vehicle.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Once daily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Continue to 8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3% </a:t>
                      </a:r>
                      <a:r>
                        <a:rPr lang="it-IT" dirty="0" err="1"/>
                        <a:t>salicylic</a:t>
                      </a:r>
                      <a:r>
                        <a:rPr lang="it-IT" dirty="0"/>
                        <a:t> acid+ </a:t>
                      </a:r>
                      <a:r>
                        <a:rPr lang="it-IT" dirty="0" err="1"/>
                        <a:t>bethametasone</a:t>
                      </a:r>
                      <a:r>
                        <a:rPr lang="it-IT" dirty="0"/>
                        <a:t> 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Once daily for 4 weeks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Continue to 8-16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549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464841-20FF-EE83-942A-5D59C4A184BE}"/>
              </a:ext>
            </a:extLst>
          </p:cNvPr>
          <p:cNvSpPr txBox="1"/>
          <p:nvPr/>
        </p:nvSpPr>
        <p:spPr>
          <a:xfrm>
            <a:off x="395536" y="1944711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Shampoo a base di Zinco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Piritione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Ketoconazolo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Ciclopiroxolamnina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Piroctone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Olamina</a:t>
            </a:r>
            <a:endParaRPr lang="it-IT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it-IT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Azione antifungina e antibatterica per ridurre la colonizzazione microbica, spesso associata alla psoriasi.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1E8CDB-BF98-C68C-A0E0-2E0FED62D6A6}"/>
              </a:ext>
            </a:extLst>
          </p:cNvPr>
          <p:cNvSpPr txBox="1"/>
          <p:nvPr/>
        </p:nvSpPr>
        <p:spPr>
          <a:xfrm>
            <a:off x="2627784" y="69269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Shampoo medicati</a:t>
            </a:r>
          </a:p>
        </p:txBody>
      </p:sp>
    </p:spTree>
    <p:extLst>
      <p:ext uri="{BB962C8B-B14F-4D97-AF65-F5344CB8AC3E}">
        <p14:creationId xmlns:p14="http://schemas.microsoft.com/office/powerpoint/2010/main" val="2145060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EE4C0D-F01B-DDEA-0A0A-52C8D8615680}"/>
              </a:ext>
            </a:extLst>
          </p:cNvPr>
          <p:cNvSpPr txBox="1"/>
          <p:nvPr/>
        </p:nvSpPr>
        <p:spPr>
          <a:xfrm>
            <a:off x="203949" y="290578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 Combinazione migliora sempre il quadro clinico</a:t>
            </a:r>
          </a:p>
        </p:txBody>
      </p:sp>
    </p:spTree>
    <p:extLst>
      <p:ext uri="{BB962C8B-B14F-4D97-AF65-F5344CB8AC3E}">
        <p14:creationId xmlns:p14="http://schemas.microsoft.com/office/powerpoint/2010/main" val="3027171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279" y="2066397"/>
            <a:ext cx="108491" cy="2722694"/>
          </a:xfrm>
          <a:prstGeom prst="rect">
            <a:avLst/>
          </a:prstGeom>
        </p:spPr>
        <p:txBody>
          <a:bodyPr vert="vert270" wrap="square" lIns="0" tIns="1155" rIns="0" bIns="0" rtlCol="0">
            <a:spAutoFit/>
          </a:bodyPr>
          <a:lstStyle/>
          <a:p>
            <a:pPr marL="5776">
              <a:spcBef>
                <a:spcPts val="9"/>
              </a:spcBef>
            </a:pPr>
            <a:r>
              <a:rPr sz="705" spc="-14" dirty="0">
                <a:solidFill>
                  <a:srgbClr val="FFFFFF"/>
                </a:solidFill>
                <a:latin typeface="Trebuchet MS"/>
                <a:cs typeface="Trebuchet MS"/>
              </a:rPr>
              <a:t>Documento</a:t>
            </a:r>
            <a:r>
              <a:rPr sz="705" spc="-4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5" spc="-32" dirty="0">
                <a:solidFill>
                  <a:srgbClr val="FFFFFF"/>
                </a:solidFill>
                <a:latin typeface="Trebuchet MS"/>
                <a:cs typeface="Trebuchet MS"/>
              </a:rPr>
              <a:t>riservato</a:t>
            </a:r>
            <a:r>
              <a:rPr sz="705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5" spc="-34" dirty="0">
                <a:solidFill>
                  <a:srgbClr val="FFFFFF"/>
                </a:solidFill>
                <a:latin typeface="Trebuchet MS"/>
                <a:cs typeface="Trebuchet MS"/>
              </a:rPr>
              <a:t>ai</a:t>
            </a:r>
            <a:r>
              <a:rPr sz="705" spc="-4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5" spc="-18" dirty="0">
                <a:solidFill>
                  <a:srgbClr val="FFFFFF"/>
                </a:solidFill>
                <a:latin typeface="Trebuchet MS"/>
                <a:cs typeface="Trebuchet MS"/>
              </a:rPr>
              <a:t>Sigg.</a:t>
            </a:r>
            <a:r>
              <a:rPr sz="705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5" spc="-16" dirty="0">
                <a:solidFill>
                  <a:srgbClr val="FFFFFF"/>
                </a:solidFill>
                <a:latin typeface="Trebuchet MS"/>
                <a:cs typeface="Trebuchet MS"/>
              </a:rPr>
              <a:t>Medici</a:t>
            </a:r>
            <a:r>
              <a:rPr sz="705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5" spc="-5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705" spc="-4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5" dirty="0">
                <a:solidFill>
                  <a:srgbClr val="FFFFFF"/>
                </a:solidFill>
                <a:latin typeface="Trebuchet MS"/>
                <a:cs typeface="Trebuchet MS"/>
              </a:rPr>
              <a:t>Non</a:t>
            </a:r>
            <a:r>
              <a:rPr sz="705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5" spc="-23" dirty="0">
                <a:solidFill>
                  <a:srgbClr val="FFFFFF"/>
                </a:solidFill>
                <a:latin typeface="Trebuchet MS"/>
                <a:cs typeface="Trebuchet MS"/>
              </a:rPr>
              <a:t>divulgabile</a:t>
            </a:r>
            <a:r>
              <a:rPr sz="705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5" spc="-39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705" spc="-4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5" dirty="0">
                <a:solidFill>
                  <a:srgbClr val="FFFFFF"/>
                </a:solidFill>
                <a:latin typeface="Trebuchet MS"/>
                <a:cs typeface="Trebuchet MS"/>
              </a:rPr>
              <a:t>non</a:t>
            </a:r>
            <a:r>
              <a:rPr sz="705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5" spc="-9" dirty="0">
                <a:solidFill>
                  <a:srgbClr val="FFFFFF"/>
                </a:solidFill>
                <a:latin typeface="Trebuchet MS"/>
                <a:cs typeface="Trebuchet MS"/>
              </a:rPr>
              <a:t>pubblicabile</a:t>
            </a:r>
            <a:endParaRPr sz="705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8865" y="1455764"/>
            <a:ext cx="8406270" cy="4645041"/>
            <a:chOff x="1795039" y="3131796"/>
            <a:chExt cx="17873345" cy="9502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039" y="3131796"/>
              <a:ext cx="17872878" cy="9502580"/>
            </a:xfrm>
            <a:prstGeom prst="rect">
              <a:avLst/>
            </a:prstGeom>
          </p:spPr>
        </p:pic>
        <p:sp>
          <p:nvSpPr>
            <p:cNvPr id="5" name="object 5">
              <a:hlinkClick r:id="" action="ppaction://hlinkshowjump?jump=nextslide"/>
            </p:cNvPr>
            <p:cNvSpPr/>
            <p:nvPr/>
          </p:nvSpPr>
          <p:spPr>
            <a:xfrm>
              <a:off x="17331361" y="9517559"/>
              <a:ext cx="457834" cy="567690"/>
            </a:xfrm>
            <a:custGeom>
              <a:avLst/>
              <a:gdLst/>
              <a:ahLst/>
              <a:cxnLst/>
              <a:rect l="l" t="t" r="r" b="b"/>
              <a:pathLst>
                <a:path w="457834" h="567690">
                  <a:moveTo>
                    <a:pt x="256222" y="330644"/>
                  </a:moveTo>
                  <a:lnTo>
                    <a:pt x="73469" y="330644"/>
                  </a:lnTo>
                  <a:lnTo>
                    <a:pt x="73469" y="366649"/>
                  </a:lnTo>
                  <a:lnTo>
                    <a:pt x="256222" y="366649"/>
                  </a:lnTo>
                  <a:lnTo>
                    <a:pt x="256222" y="330644"/>
                  </a:lnTo>
                  <a:close/>
                </a:path>
                <a:path w="457834" h="567690">
                  <a:moveTo>
                    <a:pt x="256247" y="404025"/>
                  </a:moveTo>
                  <a:lnTo>
                    <a:pt x="73494" y="404025"/>
                  </a:lnTo>
                  <a:lnTo>
                    <a:pt x="73494" y="440055"/>
                  </a:lnTo>
                  <a:lnTo>
                    <a:pt x="256247" y="440055"/>
                  </a:lnTo>
                  <a:lnTo>
                    <a:pt x="256247" y="404025"/>
                  </a:lnTo>
                  <a:close/>
                </a:path>
                <a:path w="457834" h="567690">
                  <a:moveTo>
                    <a:pt x="256425" y="257149"/>
                  </a:moveTo>
                  <a:lnTo>
                    <a:pt x="73685" y="257149"/>
                  </a:lnTo>
                  <a:lnTo>
                    <a:pt x="73685" y="293179"/>
                  </a:lnTo>
                  <a:lnTo>
                    <a:pt x="256425" y="293179"/>
                  </a:lnTo>
                  <a:lnTo>
                    <a:pt x="256425" y="257149"/>
                  </a:lnTo>
                  <a:close/>
                </a:path>
                <a:path w="457834" h="567690">
                  <a:moveTo>
                    <a:pt x="329615" y="257276"/>
                  </a:moveTo>
                  <a:lnTo>
                    <a:pt x="293624" y="257276"/>
                  </a:lnTo>
                  <a:lnTo>
                    <a:pt x="293624" y="293255"/>
                  </a:lnTo>
                  <a:lnTo>
                    <a:pt x="329615" y="293255"/>
                  </a:lnTo>
                  <a:lnTo>
                    <a:pt x="329615" y="257276"/>
                  </a:lnTo>
                  <a:close/>
                </a:path>
                <a:path w="457834" h="567690">
                  <a:moveTo>
                    <a:pt x="329641" y="404012"/>
                  </a:moveTo>
                  <a:lnTo>
                    <a:pt x="293662" y="404012"/>
                  </a:lnTo>
                  <a:lnTo>
                    <a:pt x="293662" y="440055"/>
                  </a:lnTo>
                  <a:lnTo>
                    <a:pt x="329641" y="440055"/>
                  </a:lnTo>
                  <a:lnTo>
                    <a:pt x="329641" y="404012"/>
                  </a:lnTo>
                  <a:close/>
                </a:path>
                <a:path w="457834" h="567690">
                  <a:moveTo>
                    <a:pt x="329679" y="330517"/>
                  </a:moveTo>
                  <a:lnTo>
                    <a:pt x="293674" y="330517"/>
                  </a:lnTo>
                  <a:lnTo>
                    <a:pt x="293674" y="366496"/>
                  </a:lnTo>
                  <a:lnTo>
                    <a:pt x="329679" y="366496"/>
                  </a:lnTo>
                  <a:lnTo>
                    <a:pt x="329679" y="330517"/>
                  </a:lnTo>
                  <a:close/>
                </a:path>
                <a:path w="457834" h="567690">
                  <a:moveTo>
                    <a:pt x="457758" y="36525"/>
                  </a:moveTo>
                  <a:lnTo>
                    <a:pt x="421182" y="36525"/>
                  </a:lnTo>
                  <a:lnTo>
                    <a:pt x="421182" y="69545"/>
                  </a:lnTo>
                  <a:lnTo>
                    <a:pt x="421182" y="496265"/>
                  </a:lnTo>
                  <a:lnTo>
                    <a:pt x="421182" y="530555"/>
                  </a:lnTo>
                  <a:lnTo>
                    <a:pt x="94348" y="530555"/>
                  </a:lnTo>
                  <a:lnTo>
                    <a:pt x="94348" y="513257"/>
                  </a:lnTo>
                  <a:lnTo>
                    <a:pt x="403072" y="513257"/>
                  </a:lnTo>
                  <a:lnTo>
                    <a:pt x="403072" y="476745"/>
                  </a:lnTo>
                  <a:lnTo>
                    <a:pt x="403072" y="69545"/>
                  </a:lnTo>
                  <a:lnTo>
                    <a:pt x="421182" y="69545"/>
                  </a:lnTo>
                  <a:lnTo>
                    <a:pt x="421182" y="36525"/>
                  </a:lnTo>
                  <a:lnTo>
                    <a:pt x="403072" y="36525"/>
                  </a:lnTo>
                  <a:lnTo>
                    <a:pt x="403072" y="0"/>
                  </a:lnTo>
                  <a:lnTo>
                    <a:pt x="366483" y="0"/>
                  </a:lnTo>
                  <a:lnTo>
                    <a:pt x="366483" y="37122"/>
                  </a:lnTo>
                  <a:lnTo>
                    <a:pt x="366483" y="476745"/>
                  </a:lnTo>
                  <a:lnTo>
                    <a:pt x="36931" y="476745"/>
                  </a:lnTo>
                  <a:lnTo>
                    <a:pt x="36931" y="220040"/>
                  </a:lnTo>
                  <a:lnTo>
                    <a:pt x="220065" y="220040"/>
                  </a:lnTo>
                  <a:lnTo>
                    <a:pt x="220065" y="183045"/>
                  </a:lnTo>
                  <a:lnTo>
                    <a:pt x="220065" y="53987"/>
                  </a:lnTo>
                  <a:lnTo>
                    <a:pt x="220065" y="37122"/>
                  </a:lnTo>
                  <a:lnTo>
                    <a:pt x="366483" y="37122"/>
                  </a:lnTo>
                  <a:lnTo>
                    <a:pt x="366483" y="0"/>
                  </a:lnTo>
                  <a:lnTo>
                    <a:pt x="184607" y="0"/>
                  </a:lnTo>
                  <a:lnTo>
                    <a:pt x="182981" y="685"/>
                  </a:lnTo>
                  <a:lnTo>
                    <a:pt x="182981" y="53987"/>
                  </a:lnTo>
                  <a:lnTo>
                    <a:pt x="182981" y="183045"/>
                  </a:lnTo>
                  <a:lnTo>
                    <a:pt x="53936" y="183045"/>
                  </a:lnTo>
                  <a:lnTo>
                    <a:pt x="182981" y="53987"/>
                  </a:lnTo>
                  <a:lnTo>
                    <a:pt x="182981" y="685"/>
                  </a:lnTo>
                  <a:lnTo>
                    <a:pt x="182067" y="1066"/>
                  </a:lnTo>
                  <a:lnTo>
                    <a:pt x="1854" y="181597"/>
                  </a:lnTo>
                  <a:lnTo>
                    <a:pt x="0" y="184962"/>
                  </a:lnTo>
                  <a:lnTo>
                    <a:pt x="0" y="513257"/>
                  </a:lnTo>
                  <a:lnTo>
                    <a:pt x="54686" y="513257"/>
                  </a:lnTo>
                  <a:lnTo>
                    <a:pt x="54686" y="530555"/>
                  </a:lnTo>
                  <a:lnTo>
                    <a:pt x="54686" y="567385"/>
                  </a:lnTo>
                  <a:lnTo>
                    <a:pt x="457758" y="567385"/>
                  </a:lnTo>
                  <a:lnTo>
                    <a:pt x="457758" y="530555"/>
                  </a:lnTo>
                  <a:lnTo>
                    <a:pt x="457758" y="496265"/>
                  </a:lnTo>
                  <a:lnTo>
                    <a:pt x="457758" y="69545"/>
                  </a:lnTo>
                  <a:lnTo>
                    <a:pt x="457758" y="36525"/>
                  </a:lnTo>
                  <a:close/>
                </a:path>
              </a:pathLst>
            </a:custGeom>
            <a:solidFill>
              <a:srgbClr val="5A6870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90101" y="404664"/>
            <a:ext cx="5117867" cy="384340"/>
          </a:xfrm>
          <a:prstGeom prst="rect">
            <a:avLst/>
          </a:prstGeom>
        </p:spPr>
        <p:txBody>
          <a:bodyPr vert="horz" wrap="square" lIns="0" tIns="6354" rIns="0" bIns="0" rtlCol="0">
            <a:spAutoFit/>
          </a:bodyPr>
          <a:lstStyle/>
          <a:p>
            <a:pPr marL="5776">
              <a:spcBef>
                <a:spcPts val="50"/>
              </a:spcBef>
            </a:pPr>
            <a:r>
              <a:rPr sz="2456" spc="-293" dirty="0">
                <a:solidFill>
                  <a:srgbClr val="0064B1"/>
                </a:solidFill>
                <a:latin typeface="Trebuchet MS"/>
                <a:cs typeface="Trebuchet MS"/>
              </a:rPr>
              <a:t>A</a:t>
            </a:r>
            <a:r>
              <a:rPr sz="2456" spc="-14" dirty="0">
                <a:solidFill>
                  <a:srgbClr val="0064B1"/>
                </a:solidFill>
                <a:latin typeface="Trebuchet MS"/>
                <a:cs typeface="Trebuchet MS"/>
              </a:rPr>
              <a:t>T</a:t>
            </a:r>
            <a:r>
              <a:rPr sz="2456" spc="-107" dirty="0">
                <a:solidFill>
                  <a:srgbClr val="0064B1"/>
                </a:solidFill>
                <a:latin typeface="Trebuchet MS"/>
                <a:cs typeface="Trebuchet MS"/>
              </a:rPr>
              <a:t>TIVI</a:t>
            </a:r>
            <a:r>
              <a:rPr sz="2456" spc="-211" dirty="0">
                <a:solidFill>
                  <a:srgbClr val="0064B1"/>
                </a:solidFill>
                <a:latin typeface="Trebuchet MS"/>
                <a:cs typeface="Trebuchet MS"/>
              </a:rPr>
              <a:t> </a:t>
            </a:r>
            <a:r>
              <a:rPr sz="2456" spc="-61" dirty="0">
                <a:solidFill>
                  <a:srgbClr val="0064B1"/>
                </a:solidFill>
                <a:latin typeface="Trebuchet MS"/>
                <a:cs typeface="Trebuchet MS"/>
              </a:rPr>
              <a:t>CHE</a:t>
            </a:r>
            <a:r>
              <a:rPr sz="2456" spc="-211" dirty="0">
                <a:solidFill>
                  <a:srgbClr val="0064B1"/>
                </a:solidFill>
                <a:latin typeface="Trebuchet MS"/>
                <a:cs typeface="Trebuchet MS"/>
              </a:rPr>
              <a:t> </a:t>
            </a:r>
            <a:r>
              <a:rPr sz="2456" spc="-20" dirty="0">
                <a:solidFill>
                  <a:srgbClr val="0064B1"/>
                </a:solidFill>
                <a:latin typeface="Trebuchet MS"/>
                <a:cs typeface="Trebuchet MS"/>
              </a:rPr>
              <a:t>AGISCONO</a:t>
            </a:r>
            <a:r>
              <a:rPr sz="2456" spc="-211" dirty="0">
                <a:solidFill>
                  <a:srgbClr val="0064B1"/>
                </a:solidFill>
                <a:latin typeface="Trebuchet MS"/>
                <a:cs typeface="Trebuchet MS"/>
              </a:rPr>
              <a:t> </a:t>
            </a:r>
            <a:r>
              <a:rPr sz="2456" spc="43" dirty="0">
                <a:solidFill>
                  <a:srgbClr val="0064B1"/>
                </a:solidFill>
                <a:latin typeface="Trebuchet MS"/>
                <a:cs typeface="Trebuchet MS"/>
              </a:rPr>
              <a:t>A</a:t>
            </a:r>
            <a:r>
              <a:rPr sz="2456" spc="-316" dirty="0">
                <a:solidFill>
                  <a:srgbClr val="0064B1"/>
                </a:solidFill>
                <a:latin typeface="Trebuchet MS"/>
                <a:cs typeface="Trebuchet MS"/>
              </a:rPr>
              <a:t> </a:t>
            </a:r>
            <a:r>
              <a:rPr sz="2456" spc="-134" dirty="0">
                <a:solidFill>
                  <a:srgbClr val="0064B1"/>
                </a:solidFill>
                <a:latin typeface="Trebuchet MS"/>
                <a:cs typeface="Trebuchet MS"/>
              </a:rPr>
              <a:t>TUTTI</a:t>
            </a:r>
            <a:r>
              <a:rPr sz="2456" spc="-211" dirty="0">
                <a:solidFill>
                  <a:srgbClr val="0064B1"/>
                </a:solidFill>
                <a:latin typeface="Trebuchet MS"/>
                <a:cs typeface="Trebuchet MS"/>
              </a:rPr>
              <a:t> </a:t>
            </a:r>
            <a:r>
              <a:rPr sz="2456" spc="-96" dirty="0">
                <a:solidFill>
                  <a:srgbClr val="0064B1"/>
                </a:solidFill>
                <a:latin typeface="Trebuchet MS"/>
                <a:cs typeface="Trebuchet MS"/>
              </a:rPr>
              <a:t>I</a:t>
            </a:r>
            <a:r>
              <a:rPr sz="2456" spc="-209" dirty="0">
                <a:solidFill>
                  <a:srgbClr val="0064B1"/>
                </a:solidFill>
                <a:latin typeface="Trebuchet MS"/>
                <a:cs typeface="Trebuchet MS"/>
              </a:rPr>
              <a:t> </a:t>
            </a:r>
            <a:r>
              <a:rPr sz="2456" spc="-59" dirty="0">
                <a:solidFill>
                  <a:srgbClr val="0064B1"/>
                </a:solidFill>
                <a:latin typeface="Trebuchet MS"/>
                <a:cs typeface="Trebuchet MS"/>
              </a:rPr>
              <a:t>LIVELLI</a:t>
            </a:r>
            <a:endParaRPr sz="2456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65160" y="4923956"/>
            <a:ext cx="443626" cy="115198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705" spc="-14" dirty="0">
                <a:solidFill>
                  <a:srgbClr val="5A6870"/>
                </a:solidFill>
                <a:latin typeface="Trebuchet MS"/>
                <a:cs typeface="Trebuchet MS"/>
              </a:rPr>
              <a:t>Studi</a:t>
            </a:r>
            <a:r>
              <a:rPr sz="705" spc="-50" dirty="0">
                <a:solidFill>
                  <a:srgbClr val="5A6870"/>
                </a:solidFill>
                <a:latin typeface="Trebuchet MS"/>
                <a:cs typeface="Trebuchet MS"/>
              </a:rPr>
              <a:t> </a:t>
            </a:r>
            <a:r>
              <a:rPr sz="705" spc="-25" dirty="0">
                <a:solidFill>
                  <a:srgbClr val="5A6870"/>
                </a:solidFill>
                <a:latin typeface="Trebuchet MS"/>
                <a:cs typeface="Trebuchet MS"/>
              </a:rPr>
              <a:t>clinici</a:t>
            </a:r>
            <a:endParaRPr sz="705">
              <a:latin typeface="Trebuchet MS"/>
              <a:cs typeface="Trebuchet M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C33197D9-CDD3-FBFA-FE5F-5BE79F9D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"/>
          <a:stretch>
            <a:fillRect/>
          </a:stretch>
        </p:blipFill>
        <p:spPr bwMode="auto">
          <a:xfrm>
            <a:off x="7783641" y="4923956"/>
            <a:ext cx="1134098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0F19BA-F41F-2D83-B6B7-18FF9F91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95500"/>
            <a:ext cx="8343900" cy="3272631"/>
          </a:xfrm>
        </p:spPr>
        <p:txBody>
          <a:bodyPr>
            <a:normAutofit fontScale="90000"/>
          </a:bodyPr>
          <a:lstStyle/>
          <a:p>
            <a:r>
              <a:rPr lang="it-IT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Celastrol</a:t>
            </a:r>
            <a:r>
              <a:rPr lang="it-IT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insieme al glicole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pentilene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aiuta a calmare il prurito e a mantenere il cuoio capelluto idratato, prevenendo secchezza e irritazione.</a:t>
            </a:r>
            <a:b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Polidocanolo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anche aiuta ad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evere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un effetto lenitivo ed antipruriginoso.</a:t>
            </a:r>
            <a:b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3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0F19BA-F41F-2D83-B6B7-18FF9F91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895600"/>
            <a:ext cx="8229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it-IT" sz="2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Celastrol</a:t>
            </a:r>
            <a:b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sostanza bioattiva presente nei rivestimenti superficiali delle radici di </a:t>
            </a:r>
            <a:r>
              <a:rPr lang="it-IT" sz="2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Tripterygium</a:t>
            </a:r>
            <a: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wilfordii</a:t>
            </a:r>
            <a: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una pianta del Sud Est asiatico</a:t>
            </a:r>
            <a:b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agisce sopprimendo in modo dose-dipendente la liberazione delle </a:t>
            </a:r>
            <a:r>
              <a:rPr lang="it-IT" sz="2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interleukine</a:t>
            </a:r>
            <a: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(IL)-17, IL-22, TNF-α e INF-γ da parte dei linfociti attivi (CD4+ stimolati) in modelli 2D e 3D di cute psoriasica.</a:t>
            </a:r>
            <a:b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Inibisce anche la via NK-</a:t>
            </a:r>
            <a:r>
              <a:rPr lang="it-IT" sz="2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kB</a:t>
            </a:r>
            <a: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riducendo in questo modo l’infiammazione</a:t>
            </a:r>
            <a:b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it-IT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BDD793-3C05-31E3-4982-8EEF1A372555}"/>
              </a:ext>
            </a:extLst>
          </p:cNvPr>
          <p:cNvSpPr txBox="1"/>
          <p:nvPr/>
        </p:nvSpPr>
        <p:spPr>
          <a:xfrm>
            <a:off x="190500" y="5562600"/>
            <a:ext cx="78105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Matos TR et al. </a:t>
            </a:r>
            <a:r>
              <a:rPr lang="it-IT" sz="900" dirty="0" err="1"/>
              <a:t>Clinically</a:t>
            </a:r>
            <a:r>
              <a:rPr lang="it-IT" sz="900" dirty="0"/>
              <a:t> </a:t>
            </a:r>
            <a:r>
              <a:rPr lang="it-IT" sz="900" dirty="0" err="1"/>
              <a:t>resolved</a:t>
            </a:r>
            <a:r>
              <a:rPr lang="it-IT" sz="900" dirty="0"/>
              <a:t> </a:t>
            </a:r>
            <a:r>
              <a:rPr lang="it-IT" sz="900" dirty="0" err="1"/>
              <a:t>psoriatic</a:t>
            </a:r>
            <a:r>
              <a:rPr lang="it-IT" sz="900" dirty="0"/>
              <a:t> </a:t>
            </a:r>
            <a:r>
              <a:rPr lang="it-IT" sz="900" dirty="0" err="1"/>
              <a:t>lesions</a:t>
            </a:r>
            <a:r>
              <a:rPr lang="it-IT" sz="900" dirty="0"/>
              <a:t> </a:t>
            </a:r>
            <a:r>
              <a:rPr lang="it-IT" sz="900" dirty="0" err="1"/>
              <a:t>contain</a:t>
            </a:r>
            <a:r>
              <a:rPr lang="it-IT" sz="900" dirty="0"/>
              <a:t> </a:t>
            </a:r>
            <a:r>
              <a:rPr lang="it-IT" sz="900" dirty="0" err="1"/>
              <a:t>psoriasis-specific</a:t>
            </a:r>
            <a:r>
              <a:rPr lang="it-IT" sz="900" dirty="0"/>
              <a:t> IL-17-producing </a:t>
            </a:r>
            <a:r>
              <a:rPr lang="el-GR" sz="900" dirty="0"/>
              <a:t>αβ </a:t>
            </a:r>
            <a:r>
              <a:rPr lang="it-IT" sz="900" dirty="0"/>
              <a:t>T </a:t>
            </a:r>
            <a:r>
              <a:rPr lang="it-IT" sz="900" dirty="0" err="1"/>
              <a:t>cell</a:t>
            </a:r>
            <a:r>
              <a:rPr lang="it-IT" sz="900" dirty="0"/>
              <a:t> </a:t>
            </a:r>
            <a:r>
              <a:rPr lang="it-IT" sz="900" dirty="0" err="1"/>
              <a:t>clones</a:t>
            </a:r>
            <a:r>
              <a:rPr lang="it-IT" sz="900" dirty="0"/>
              <a:t>. J </a:t>
            </a:r>
            <a:r>
              <a:rPr lang="it-IT" sz="900" dirty="0" err="1"/>
              <a:t>Clin</a:t>
            </a:r>
            <a:r>
              <a:rPr lang="it-IT" sz="900" dirty="0"/>
              <a:t> Invest. 2017;127(11):4031-41.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715E9B1-8529-9655-1CEF-815E2F369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505" y="4886706"/>
            <a:ext cx="1586495" cy="110261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496" y="0"/>
            <a:ext cx="1733741" cy="17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78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8A91C-C271-4048-1BC3-65A810F80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FF0F88-007C-31D5-E3EA-4ECE3D7A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6489"/>
            <a:ext cx="8343900" cy="3272631"/>
          </a:xfrm>
        </p:spPr>
        <p:txBody>
          <a:bodyPr>
            <a:normAutofit/>
          </a:bodyPr>
          <a:lstStyle/>
          <a:p>
            <a:b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28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Polidocanolo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anche aiuta ad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evere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un effetto lenitivo ed antipruriginoso.</a:t>
            </a:r>
            <a:b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it-IT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05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C5B914BB-581A-47D8-A6FE-696D5ACA4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24" t="22905" b="49556"/>
          <a:stretch/>
        </p:blipFill>
        <p:spPr>
          <a:xfrm>
            <a:off x="5443192" y="2015718"/>
            <a:ext cx="2741227" cy="18856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4C28F143-480F-47DE-AF06-34EDB2E533B9}"/>
              </a:ext>
            </a:extLst>
          </p:cNvPr>
          <p:cNvSpPr/>
          <p:nvPr/>
        </p:nvSpPr>
        <p:spPr>
          <a:xfrm>
            <a:off x="378436" y="1196752"/>
            <a:ext cx="4627165" cy="1104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6">
              <a:lnSpc>
                <a:spcPct val="80000"/>
              </a:lnSpc>
              <a:defRPr/>
            </a:pPr>
            <a:r>
              <a:rPr lang="fr-FR" sz="4112" dirty="0">
                <a:solidFill>
                  <a:srgbClr val="006699"/>
                </a:solidFill>
                <a:latin typeface="Myriad Pro" panose="020B0503030403020204"/>
                <a:sym typeface="ITC Avant Garde Gothic Extra Li"/>
              </a:rPr>
              <a:t>ACIDO SALICILICO </a:t>
            </a:r>
          </a:p>
          <a:p>
            <a:pPr algn="ctr" defTabSz="685766">
              <a:lnSpc>
                <a:spcPct val="80000"/>
              </a:lnSpc>
              <a:defRPr/>
            </a:pPr>
            <a:r>
              <a:rPr lang="fr-FR" sz="4112" dirty="0">
                <a:solidFill>
                  <a:srgbClr val="006699"/>
                </a:solidFill>
                <a:latin typeface="Myriad Pro" panose="020B0503030403020204"/>
                <a:sym typeface="ITC Avant Garde Gothic Extra Li"/>
              </a:rPr>
              <a:t>e GLICOLICO</a:t>
            </a:r>
            <a:endParaRPr lang="fr-FR" sz="4112" dirty="0">
              <a:solidFill>
                <a:srgbClr val="006699"/>
              </a:solidFill>
              <a:latin typeface="Myriad Pro" panose="020B0503030403020204"/>
              <a:sym typeface="Century Gothic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0BB654B-9CDD-40CE-9312-1E3690A5395E}"/>
              </a:ext>
            </a:extLst>
          </p:cNvPr>
          <p:cNvSpPr/>
          <p:nvPr/>
        </p:nvSpPr>
        <p:spPr>
          <a:xfrm>
            <a:off x="1139402" y="3537023"/>
            <a:ext cx="3633738" cy="360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spcBef>
                <a:spcPts val="450"/>
              </a:spcBef>
              <a:defRPr/>
            </a:pPr>
            <a:r>
              <a:rPr lang="it-IT" sz="1745" i="1" dirty="0">
                <a:solidFill>
                  <a:srgbClr val="006699"/>
                </a:solidFill>
                <a:latin typeface="Myriad Pro" panose="020B0503030403020204" pitchFamily="34" charset="0"/>
                <a:sym typeface="Century Gothic"/>
              </a:rPr>
              <a:t>Riducono lo spessore delle placche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68252FF-74AA-476F-B2DA-AEC810C22BE5}"/>
              </a:ext>
            </a:extLst>
          </p:cNvPr>
          <p:cNvCxnSpPr/>
          <p:nvPr/>
        </p:nvCxnSpPr>
        <p:spPr>
          <a:xfrm>
            <a:off x="150396" y="4052349"/>
            <a:ext cx="9011653" cy="0"/>
          </a:xfrm>
          <a:prstGeom prst="line">
            <a:avLst/>
          </a:prstGeom>
          <a:ln w="47625">
            <a:solidFill>
              <a:srgbClr val="36719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FDEB90E0-197C-45E8-91EB-F0D93F532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168" r="50931" b="47580"/>
          <a:stretch/>
        </p:blipFill>
        <p:spPr>
          <a:xfrm>
            <a:off x="1139402" y="4128852"/>
            <a:ext cx="2909960" cy="176604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AEF055AA-1A35-43C8-9BEB-D75D02EEB4A0}"/>
              </a:ext>
            </a:extLst>
          </p:cNvPr>
          <p:cNvSpPr/>
          <p:nvPr/>
        </p:nvSpPr>
        <p:spPr>
          <a:xfrm>
            <a:off x="4804403" y="4518158"/>
            <a:ext cx="4121256" cy="598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6">
              <a:lnSpc>
                <a:spcPct val="80000"/>
              </a:lnSpc>
              <a:defRPr/>
            </a:pPr>
            <a:r>
              <a:rPr lang="fr-FR" sz="4112" dirty="0">
                <a:solidFill>
                  <a:srgbClr val="009900"/>
                </a:solidFill>
                <a:latin typeface="Myriad Pro" panose="020B0503030403020204"/>
                <a:sym typeface="ITC Avant Garde Gothic Extra Li"/>
              </a:rPr>
              <a:t>POLIDOCANOLO</a:t>
            </a:r>
            <a:endParaRPr lang="fr-FR" sz="4112" dirty="0">
              <a:solidFill>
                <a:srgbClr val="009900"/>
              </a:solidFill>
              <a:latin typeface="Myriad Pro" panose="020B0503030403020204"/>
              <a:sym typeface="Century Gothic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BD5EE25-03F4-4064-9EA8-384C94073DFE}"/>
              </a:ext>
            </a:extLst>
          </p:cNvPr>
          <p:cNvSpPr/>
          <p:nvPr/>
        </p:nvSpPr>
        <p:spPr>
          <a:xfrm>
            <a:off x="5003189" y="5011875"/>
            <a:ext cx="3188458" cy="360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spcBef>
                <a:spcPts val="450"/>
              </a:spcBef>
              <a:defRPr/>
            </a:pPr>
            <a:r>
              <a:rPr lang="it-IT" sz="1745" i="1" dirty="0">
                <a:solidFill>
                  <a:srgbClr val="006699"/>
                </a:solidFill>
                <a:latin typeface="Myriad Pro" panose="020B0503030403020204" pitchFamily="34" charset="0"/>
                <a:sym typeface="Century Gothic"/>
              </a:rPr>
              <a:t>Lenisce la sensazione di prurito</a:t>
            </a:r>
          </a:p>
        </p:txBody>
      </p:sp>
    </p:spTree>
    <p:extLst>
      <p:ext uri="{BB962C8B-B14F-4D97-AF65-F5344CB8AC3E}">
        <p14:creationId xmlns:p14="http://schemas.microsoft.com/office/powerpoint/2010/main" val="29540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ChangeArrowheads="1"/>
          </p:cNvSpPr>
          <p:nvPr/>
        </p:nvSpPr>
        <p:spPr>
          <a:xfrm>
            <a:off x="-1655426" y="76134"/>
            <a:ext cx="11161240" cy="131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Etiopathogenesis</a:t>
            </a:r>
            <a:endParaRPr lang="it-IT" altLang="it-IT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594590" y="1451019"/>
            <a:ext cx="13681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170545" y="1395710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Colonizzazione di lieviti </a:t>
            </a:r>
            <a:r>
              <a:rPr lang="it-IT" sz="36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lipofilici</a:t>
            </a:r>
            <a:endParaRPr lang="it-IT" sz="36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The Skin Commensal Yeast Malassezia Triggers a Type 17 Response that  Coordinates Anti-fungal Immunity and Exacerbates Skin Inflammation - 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60" y="3045562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594590" y="2348880"/>
            <a:ext cx="13681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03812" y="2345951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Malassezia</a:t>
            </a:r>
            <a:r>
              <a:rPr lang="it-IT" sz="3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lang="it-IT" sz="3600" b="1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86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3F687-72DC-8DCE-E4F4-863A73758E3E}"/>
              </a:ext>
            </a:extLst>
          </p:cNvPr>
          <p:cNvSpPr txBox="1"/>
          <p:nvPr/>
        </p:nvSpPr>
        <p:spPr>
          <a:xfrm>
            <a:off x="323528" y="1052736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</a:t>
            </a:r>
            <a:r>
              <a:rPr lang="it-IT" sz="3600" b="1" u="sng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Take home </a:t>
            </a:r>
            <a:r>
              <a:rPr lang="it-IT" sz="3600" b="1" u="sng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messages</a:t>
            </a:r>
            <a:endParaRPr lang="it-IT" sz="3600" b="1" u="sng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it-IT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it-IT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SD and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Pso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chronic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cutaneous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disease</a:t>
            </a:r>
            <a:endParaRPr lang="it-IT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it-IT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Avoid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possible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trigger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factors</a:t>
            </a:r>
            <a:endParaRPr lang="it-IT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it-IT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Pharmacological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and  Non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Pharmacological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treatments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as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the best </a:t>
            </a:r>
            <a:r>
              <a:rPr lang="it-IT" sz="2800" b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approaches </a:t>
            </a:r>
            <a:r>
              <a:rPr lang="it-IT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for the long </a:t>
            </a:r>
            <a:r>
              <a:rPr lang="it-IT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term</a:t>
            </a:r>
            <a:endParaRPr lang="it-IT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it-IT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8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ChangeArrowheads="1"/>
          </p:cNvSpPr>
          <p:nvPr/>
        </p:nvSpPr>
        <p:spPr>
          <a:xfrm>
            <a:off x="-2017240" y="-353244"/>
            <a:ext cx="11161240" cy="131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dirty="0">
                <a:latin typeface="Arial" charset="0"/>
                <a:cs typeface="Arial" charset="0"/>
              </a:rPr>
              <a:t>                </a:t>
            </a:r>
            <a:r>
              <a:rPr lang="it-IT" altLang="it-IT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altLang="it-IT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it-IT" altLang="it-IT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IL-17 in SD</a:t>
            </a:r>
          </a:p>
        </p:txBody>
      </p:sp>
      <p:pic>
        <p:nvPicPr>
          <p:cNvPr id="1026" name="Picture 2" descr="C:\Users\GIOVANNI PAOLINO\Downloads\FIGURE\immag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78694"/>
            <a:ext cx="52197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OVANNI PAOLINO\Downloads\FIGURE\immag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1" y="962794"/>
            <a:ext cx="3952063" cy="15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IOVANNI PAOLINO\Downloads\FIGURE\immag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2" y="2683481"/>
            <a:ext cx="33623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0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0804F-119E-6249-B97D-0F4273133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8202141-B053-1E38-33CF-1CEFCFBE03DE}"/>
              </a:ext>
            </a:extLst>
          </p:cNvPr>
          <p:cNvSpPr txBox="1"/>
          <p:nvPr/>
        </p:nvSpPr>
        <p:spPr>
          <a:xfrm>
            <a:off x="61380" y="6313535"/>
            <a:ext cx="8690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4D77"/>
                </a:solidFill>
                <a:effectLst/>
                <a:uLnTx/>
                <a:uFillTx/>
                <a:latin typeface="Myriad Pro Light" panose="020B0403030403020204"/>
              </a:defRPr>
            </a:lvl1pPr>
          </a:lstStyle>
          <a:p>
            <a:r>
              <a:rPr lang="it-IT" dirty="0" err="1"/>
              <a:t>Piquero</a:t>
            </a:r>
            <a:r>
              <a:rPr lang="it-IT" dirty="0"/>
              <a:t>-Casals J, </a:t>
            </a:r>
            <a:r>
              <a:rPr lang="it-IT" dirty="0" err="1"/>
              <a:t>Hexsel</a:t>
            </a:r>
            <a:r>
              <a:rPr lang="it-IT" dirty="0"/>
              <a:t> D, </a:t>
            </a:r>
            <a:r>
              <a:rPr lang="it-IT" dirty="0" err="1"/>
              <a:t>Mir-Bonafé</a:t>
            </a:r>
            <a:r>
              <a:rPr lang="it-IT" dirty="0"/>
              <a:t> JF, </a:t>
            </a:r>
            <a:r>
              <a:rPr lang="it-IT" dirty="0" err="1"/>
              <a:t>Rozas-Muñoz</a:t>
            </a:r>
            <a:r>
              <a:rPr lang="it-IT" dirty="0"/>
              <a:t> E. </a:t>
            </a:r>
            <a:r>
              <a:rPr lang="it-IT" dirty="0" err="1"/>
              <a:t>Topical</a:t>
            </a:r>
            <a:r>
              <a:rPr lang="it-IT" dirty="0"/>
              <a:t> Non-</a:t>
            </a:r>
            <a:r>
              <a:rPr lang="it-IT" dirty="0" err="1"/>
              <a:t>Pharmacological</a:t>
            </a:r>
            <a:r>
              <a:rPr lang="it-IT" dirty="0"/>
              <a:t> Treatment for </a:t>
            </a:r>
            <a:r>
              <a:rPr lang="it-IT" dirty="0" err="1"/>
              <a:t>Facial</a:t>
            </a:r>
            <a:r>
              <a:rPr lang="it-IT" dirty="0"/>
              <a:t> </a:t>
            </a:r>
            <a:r>
              <a:rPr lang="it-IT" dirty="0" err="1"/>
              <a:t>Seborrheic</a:t>
            </a:r>
            <a:r>
              <a:rPr lang="it-IT" dirty="0"/>
              <a:t> </a:t>
            </a:r>
            <a:r>
              <a:rPr lang="it-IT" dirty="0" err="1"/>
              <a:t>Dermatitis</a:t>
            </a:r>
            <a:r>
              <a:rPr lang="it-IT" dirty="0"/>
              <a:t>. </a:t>
            </a:r>
            <a:r>
              <a:rPr lang="en-US" dirty="0" err="1"/>
              <a:t>Dermatol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 (</a:t>
            </a:r>
            <a:r>
              <a:rPr lang="en-US" dirty="0" err="1"/>
              <a:t>Heidelb</a:t>
            </a:r>
            <a:r>
              <a:rPr lang="en-US" dirty="0"/>
              <a:t>). 2019;9(3):469-477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6CE374-50B6-8529-BF78-A002D6F5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99" y="631082"/>
            <a:ext cx="3149234" cy="568245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F9A6DE0-A072-A942-C7DA-8F1A1EDC2532}"/>
              </a:ext>
            </a:extLst>
          </p:cNvPr>
          <p:cNvSpPr/>
          <p:nvPr/>
        </p:nvSpPr>
        <p:spPr>
          <a:xfrm>
            <a:off x="4499993" y="2636912"/>
            <a:ext cx="3970084" cy="33843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ANTI-FUNGAL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Myriad Pro"/>
              </a:rPr>
              <a:t>ANTI-INFLAMMATORY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Myriad Pro"/>
              </a:rPr>
              <a:t>SKIN-SOOTHING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SEBUM-REGULATING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Myriad Pro"/>
              </a:rPr>
              <a:t>ANTI-IRRITANT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ANTI-ITCH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A202D0D4-3EA4-2878-E7CB-5B8540436054}"/>
              </a:ext>
            </a:extLst>
          </p:cNvPr>
          <p:cNvSpPr txBox="1">
            <a:spLocks/>
          </p:cNvSpPr>
          <p:nvPr/>
        </p:nvSpPr>
        <p:spPr>
          <a:xfrm>
            <a:off x="3473533" y="1127003"/>
            <a:ext cx="555368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defTabSz="11005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154B6E"/>
                </a:solidFill>
                <a:effectLst/>
                <a:uLnTx/>
                <a:uFillTx/>
                <a:latin typeface="Myriad Pro Light" panose="020B0403030403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9pPr>
          </a:lstStyle>
          <a:p>
            <a:pPr marL="0" marR="0" lvl="0" indent="0" algn="ctr" defTabSz="1100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154B6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TOPICAL NON-PHARMACOLOGICAL</a:t>
            </a:r>
          </a:p>
        </p:txBody>
      </p:sp>
    </p:spTree>
    <p:extLst>
      <p:ext uri="{BB962C8B-B14F-4D97-AF65-F5344CB8AC3E}">
        <p14:creationId xmlns:p14="http://schemas.microsoft.com/office/powerpoint/2010/main" val="399409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B333A68-955C-680A-B505-645990F1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461973" cy="64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7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2D5DD2A-815D-B953-737B-15E9A3B13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820472" cy="45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568E680-F230-146D-A3CC-4157A2B1D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0" y="1050265"/>
            <a:ext cx="3334215" cy="337232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8D11F0-DCA8-EA85-DB61-D67DBCC7B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2736"/>
            <a:ext cx="5038591" cy="35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AA91F-E3B1-009E-8C7F-C47FFCE89CF1}"/>
              </a:ext>
            </a:extLst>
          </p:cNvPr>
          <p:cNvSpPr txBox="1">
            <a:spLocks noChangeArrowheads="1"/>
          </p:cNvSpPr>
          <p:nvPr/>
        </p:nvSpPr>
        <p:spPr>
          <a:xfrm>
            <a:off x="-1692696" y="260648"/>
            <a:ext cx="10297144" cy="131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dirty="0">
                <a:latin typeface="Arial" charset="0"/>
                <a:cs typeface="Arial" charset="0"/>
              </a:rPr>
              <a:t>                            </a:t>
            </a:r>
            <a:endParaRPr lang="it-IT" altLang="it-IT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8DE59FE-2CD1-260B-5A21-F59D648E3D42}"/>
              </a:ext>
            </a:extLst>
          </p:cNvPr>
          <p:cNvSpPr/>
          <p:nvPr/>
        </p:nvSpPr>
        <p:spPr>
          <a:xfrm>
            <a:off x="173582" y="1735941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2F0777C-D8ED-DB32-8A99-9EDDF1707055}"/>
              </a:ext>
            </a:extLst>
          </p:cNvPr>
          <p:cNvSpPr txBox="1">
            <a:spLocks noChangeArrowheads="1"/>
          </p:cNvSpPr>
          <p:nvPr/>
        </p:nvSpPr>
        <p:spPr>
          <a:xfrm>
            <a:off x="-576572" y="1881486"/>
            <a:ext cx="10297144" cy="131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dirty="0">
                <a:latin typeface="Arial" charset="0"/>
                <a:cs typeface="Arial" charset="0"/>
              </a:rPr>
              <a:t>                 </a:t>
            </a:r>
            <a:endParaRPr lang="it-IT" altLang="it-IT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E4289160-9D64-9F94-D858-9F4E6C270B19}"/>
              </a:ext>
            </a:extLst>
          </p:cNvPr>
          <p:cNvSpPr/>
          <p:nvPr/>
        </p:nvSpPr>
        <p:spPr>
          <a:xfrm>
            <a:off x="223372" y="2802563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E4F75A-BA5A-3241-6962-AD84C35F31E7}"/>
              </a:ext>
            </a:extLst>
          </p:cNvPr>
          <p:cNvSpPr txBox="1"/>
          <p:nvPr/>
        </p:nvSpPr>
        <p:spPr>
          <a:xfrm>
            <a:off x="1649181" y="2777642"/>
            <a:ext cx="6742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Approved for scalp adult SD as prescription 0.77% gel and 1% shampoo in 1997 and 2003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887A1E-E9B6-18B5-C02D-B5D13225B83D}"/>
              </a:ext>
            </a:extLst>
          </p:cNvPr>
          <p:cNvSpPr txBox="1"/>
          <p:nvPr/>
        </p:nvSpPr>
        <p:spPr>
          <a:xfrm>
            <a:off x="1690201" y="3840088"/>
            <a:ext cx="6742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Fungal metal-dependent enzymes, with consequent alteration and damage to mitochondria and cell membranes</a:t>
            </a:r>
            <a:endParaRPr lang="it-IT" dirty="0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66A883E3-4C36-5923-49D0-80C92303DE35}"/>
              </a:ext>
            </a:extLst>
          </p:cNvPr>
          <p:cNvSpPr/>
          <p:nvPr/>
        </p:nvSpPr>
        <p:spPr>
          <a:xfrm>
            <a:off x="173582" y="3869185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94DEAE1-36E9-C0CB-C4B5-2E4BB8C18D0C}"/>
              </a:ext>
            </a:extLst>
          </p:cNvPr>
          <p:cNvSpPr txBox="1"/>
          <p:nvPr/>
        </p:nvSpPr>
        <p:spPr>
          <a:xfrm>
            <a:off x="1663562" y="4881101"/>
            <a:ext cx="7202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Anti-inflammatory properties related to the inhibition of prostaglandins and leukotrienes release and  activity against Gram-positive and Gram-negative microorganisms</a:t>
            </a:r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DC225529-5546-572A-00EF-A57A467053D5}"/>
              </a:ext>
            </a:extLst>
          </p:cNvPr>
          <p:cNvSpPr/>
          <p:nvPr/>
        </p:nvSpPr>
        <p:spPr>
          <a:xfrm>
            <a:off x="173582" y="4970785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05AECF1-7E85-FFD2-C800-38886F719D0C}"/>
              </a:ext>
            </a:extLst>
          </p:cNvPr>
          <p:cNvSpPr txBox="1"/>
          <p:nvPr/>
        </p:nvSpPr>
        <p:spPr>
          <a:xfrm>
            <a:off x="2051720" y="259281"/>
            <a:ext cx="57083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Ciclopirox</a:t>
            </a:r>
            <a:r>
              <a:rPr lang="it-IT" sz="4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44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olamine</a:t>
            </a:r>
            <a:endParaRPr lang="it-IT" sz="4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93E1F13-19B2-B67B-0E49-E42E60A35119}"/>
              </a:ext>
            </a:extLst>
          </p:cNvPr>
          <p:cNvSpPr txBox="1"/>
          <p:nvPr/>
        </p:nvSpPr>
        <p:spPr>
          <a:xfrm>
            <a:off x="1640121" y="1858011"/>
            <a:ext cx="7202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Hydroxypyridone</a:t>
            </a:r>
            <a:r>
              <a:rPr lang="it-IT" dirty="0"/>
              <a:t>-derivative with </a:t>
            </a:r>
            <a:r>
              <a:rPr lang="it-IT" dirty="0" err="1"/>
              <a:t>broad</a:t>
            </a:r>
            <a:r>
              <a:rPr lang="it-IT" dirty="0"/>
              <a:t> anti-</a:t>
            </a:r>
            <a:r>
              <a:rPr lang="it-IT" dirty="0" err="1"/>
              <a:t>fungal</a:t>
            </a:r>
            <a:r>
              <a:rPr lang="it-IT" dirty="0"/>
              <a:t> </a:t>
            </a:r>
            <a:r>
              <a:rPr lang="it-IT" dirty="0" err="1"/>
              <a:t>spectrum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4134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1247</Words>
  <Application>Microsoft Office PowerPoint</Application>
  <PresentationFormat>Presentazione su schermo (4:3)</PresentationFormat>
  <Paragraphs>227</Paragraphs>
  <Slides>30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1" baseType="lpstr">
      <vt:lpstr>Arial</vt:lpstr>
      <vt:lpstr>Calibri</vt:lpstr>
      <vt:lpstr>Century Gothic</vt:lpstr>
      <vt:lpstr>Georgia</vt:lpstr>
      <vt:lpstr>Gill Sans MT</vt:lpstr>
      <vt:lpstr>Myriad Pro</vt:lpstr>
      <vt:lpstr>Myriad Pro Light</vt:lpstr>
      <vt:lpstr>Times New Roman</vt:lpstr>
      <vt:lpstr>Trebuchet MS</vt:lpstr>
      <vt:lpstr>Wingdings 3</vt:lpstr>
      <vt:lpstr>Tema di Office</vt:lpstr>
      <vt:lpstr>IL RUOLO DEL DERMATOCOSMETICO NELLA Dermatite seborroica e psoriasi del cuoio capelluto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CONFRONTO AZIONE FUNGISTATICA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Celastrol, insieme al glicole pentilene, aiuta a calmare il prurito e a mantenere il cuoio capelluto idratato, prevenendo secchezza e irritazione.  Il Polidocanolo anche aiuta ad evere un effetto lenitivo ed antipruriginoso.  </vt:lpstr>
      <vt:lpstr>Celastrol  sostanza bioattiva presente nei rivestimenti superficiali delle radici di Tripterygium wilfordii, una pianta del Sud Est asiatico  agisce sopprimendo in modo dose-dipendente la liberazione delle interleukine (IL)-17, IL-22, TNF-α e INF-γ da parte dei linfociti attivi (CD4+ stimolati) in modelli 2D e 3D di cute psoriasica.  Inibisce anche la via NK-kB riducendo in questo modo l’infiammazione  </vt:lpstr>
      <vt:lpstr>  Il Polidocanolo anche aiuta ad evere un effetto lenitivo ed antipruriginoso.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DONATI PIETRO</dc:creator>
  <cp:lastModifiedBy>Giovanni Paolino</cp:lastModifiedBy>
  <cp:revision>320</cp:revision>
  <dcterms:created xsi:type="dcterms:W3CDTF">2015-09-02T10:42:30Z</dcterms:created>
  <dcterms:modified xsi:type="dcterms:W3CDTF">2024-10-11T12:12:32Z</dcterms:modified>
</cp:coreProperties>
</file>