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9" r:id="rId4"/>
  </p:sldMasterIdLst>
  <p:notesMasterIdLst>
    <p:notesMasterId r:id="rId71"/>
  </p:notesMasterIdLst>
  <p:sldIdLst>
    <p:sldId id="321" r:id="rId5"/>
    <p:sldId id="323" r:id="rId6"/>
    <p:sldId id="341" r:id="rId7"/>
    <p:sldId id="325" r:id="rId8"/>
    <p:sldId id="326" r:id="rId9"/>
    <p:sldId id="343" r:id="rId10"/>
    <p:sldId id="35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677" r:id="rId19"/>
    <p:sldId id="1482" r:id="rId20"/>
    <p:sldId id="1502" r:id="rId21"/>
    <p:sldId id="261" r:id="rId22"/>
    <p:sldId id="432" r:id="rId23"/>
    <p:sldId id="1504" r:id="rId24"/>
    <p:sldId id="1497" r:id="rId25"/>
    <p:sldId id="1503" r:id="rId26"/>
    <p:sldId id="1501" r:id="rId27"/>
    <p:sldId id="1505" r:id="rId28"/>
    <p:sldId id="336" r:id="rId29"/>
    <p:sldId id="1483" r:id="rId30"/>
    <p:sldId id="1484" r:id="rId31"/>
    <p:sldId id="1485" r:id="rId32"/>
    <p:sldId id="337" r:id="rId33"/>
    <p:sldId id="1507" r:id="rId34"/>
    <p:sldId id="1510" r:id="rId35"/>
    <p:sldId id="537" r:id="rId36"/>
    <p:sldId id="556" r:id="rId37"/>
    <p:sldId id="354" r:id="rId38"/>
    <p:sldId id="539" r:id="rId39"/>
    <p:sldId id="554" r:id="rId40"/>
    <p:sldId id="401" r:id="rId41"/>
    <p:sldId id="1498" r:id="rId42"/>
    <p:sldId id="361" r:id="rId43"/>
    <p:sldId id="1496" r:id="rId44"/>
    <p:sldId id="558" r:id="rId45"/>
    <p:sldId id="796" r:id="rId46"/>
    <p:sldId id="555" r:id="rId47"/>
    <p:sldId id="1512" r:id="rId48"/>
    <p:sldId id="1453" r:id="rId49"/>
    <p:sldId id="557" r:id="rId50"/>
    <p:sldId id="551" r:id="rId51"/>
    <p:sldId id="1513" r:id="rId52"/>
    <p:sldId id="1495" r:id="rId53"/>
    <p:sldId id="2147470880" r:id="rId54"/>
    <p:sldId id="2147470913" r:id="rId55"/>
    <p:sldId id="2147470884" r:id="rId56"/>
    <p:sldId id="2147470887" r:id="rId57"/>
    <p:sldId id="2147470914" r:id="rId58"/>
    <p:sldId id="2147470915" r:id="rId59"/>
    <p:sldId id="2147470904" r:id="rId60"/>
    <p:sldId id="2147479789" r:id="rId61"/>
    <p:sldId id="2147470906" r:id="rId62"/>
    <p:sldId id="2147470907" r:id="rId63"/>
    <p:sldId id="2147470901" r:id="rId64"/>
    <p:sldId id="2147470916" r:id="rId65"/>
    <p:sldId id="1515" r:id="rId66"/>
    <p:sldId id="1517" r:id="rId67"/>
    <p:sldId id="1514" r:id="rId68"/>
    <p:sldId id="1516" r:id="rId69"/>
    <p:sldId id="1518" r:id="rId7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183FF"/>
    <a:srgbClr val="0066FF"/>
    <a:srgbClr val="FFFFFF"/>
    <a:srgbClr val="FF3300"/>
    <a:srgbClr val="00769E"/>
    <a:srgbClr val="AE5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28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an\Echange\Ducray_market_monde\Ducray%20Capillaires%20Monde\2.VALERIE\MEDICAL_ADVISOR\NEOPTIDE_EXPERT_SLIDE_KIT_GREFFE\RV4986A20200299_AI3_230510_GRAPHES_GREFFES_NEOPTIDE_130723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fabre-my.sharepoint.com/personal/hechtv_pierre-fabre_com/Documents/MEDICAL_ADVISOR/PRESENTATIONS/NEOPTIDE_EXPERT_SLIDE%20KIT/Dossiers_travail/RV4986A20200299_AI3_230510_GRAPHES_GREFFES_NEOPTIDE_130723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an\Echange\Ducray_market_monde\Ducray%20Capillaires%20Monde\2.VALERIE\MEDICAL_ADVISOR\NEOPTIDE_EXPERT_SLIDE_KIT_GREFFE\RV4986A20200299_AI3_230510_GRAPHES_GREFFES_NEOPTIDE_130723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chtv\AppData\Local\Microsoft\Windows\INetCache\Content.Outlook\1L74E7UQ\RV4986A20200299_Final%20results_240610_marqu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chtv\AppData\Local\Microsoft\Windows\INetCache\Content.Outlook\1L74E7UQ\RV4986A20200299_Final%20results_240610_marqu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an\Echange\Ducray_market_monde\Ducray%20Capillaires%20Monde\2.VALERIE\MEDICAL_ADVISOR\NEOPTIDE_EXPERT_SLIDE_KIT_GREFFE\RV4986A20200299_AI3_230510_GRAPHES_GREFFES_NEOPTIDE_130723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an\Echange\Ducray_market_monde\Ducray%20Capillaires%20Monde\2.VALERIE\MEDICAL_ADVISOR\NEOPTIDE_EXPERT_SLIDE_KIT_GREFFE\RV4986A20200299_AI3_230510_GRAPHES_GREFFES_NEOPTIDE_130723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462470395181411"/>
          <c:y val="9.3025356734541403E-2"/>
          <c:w val="0.80537529604818592"/>
          <c:h val="0.7480297729973758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'Global aspect of the scalp_AI3'!$J$21</c:f>
              <c:strCache>
                <c:ptCount val="1"/>
                <c:pt idx="0">
                  <c:v>Stabilization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125-4CCF-8102-50C7559C68DB}"/>
              </c:ext>
            </c:extLst>
          </c:dPt>
          <c:dLbls>
            <c:dLbl>
              <c:idx val="1"/>
              <c:layout>
                <c:manualLayout>
                  <c:x val="1.0970464572396341E-2"/>
                  <c:y val="5.7491124710246295E-4"/>
                </c:manualLayout>
              </c:layout>
              <c:tx>
                <c:rich>
                  <a:bodyPr/>
                  <a:lstStyle/>
                  <a:p>
                    <a:fld id="{AD781D75-59D1-4298-8628-286FD01A7D4B}" type="VALUE">
                      <a:rPr lang="en-US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125-4CCF-8102-50C7559C68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'Global aspect of the scalp_AI3'!$J$22:$J$23</c:f>
              <c:numCache>
                <c:formatCode>General</c:formatCode>
                <c:ptCount val="2"/>
                <c:pt idx="0">
                  <c:v>0</c:v>
                </c:pt>
                <c:pt idx="1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25-4CCF-8102-50C7559C68DB}"/>
            </c:ext>
          </c:extLst>
        </c:ser>
        <c:ser>
          <c:idx val="3"/>
          <c:order val="1"/>
          <c:tx>
            <c:strRef>
              <c:f>'Global aspect of the scalp_AI3'!$M$21</c:f>
              <c:strCache>
                <c:ptCount val="1"/>
                <c:pt idx="0">
                  <c:v>Slight improvement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'Global aspect of the scalp_AI3'!$M$22:$M$23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25-4CCF-8102-50C7559C68DB}"/>
            </c:ext>
          </c:extLst>
        </c:ser>
        <c:ser>
          <c:idx val="1"/>
          <c:order val="2"/>
          <c:tx>
            <c:strRef>
              <c:f>'Global aspect of the scalp_AI3'!$K$21</c:f>
              <c:strCache>
                <c:ptCount val="1"/>
                <c:pt idx="0">
                  <c:v>Moderate improvement</c:v>
                </c:pt>
              </c:strCache>
            </c:strRef>
          </c:tx>
          <c:spPr>
            <a:solidFill>
              <a:srgbClr val="CF4E2A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59DEB3B-39D9-4FA0-BEE6-48F7412EFFED}" type="VALUE">
                      <a:rPr lang="en-US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125-4CCF-8102-50C7559C68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A67BEFD-996A-45BD-BC05-F8320796AB9A}" type="VALUE">
                      <a:rPr lang="en-US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125-4CCF-8102-50C7559C68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'Global aspect of the scalp_AI3'!$K$22:$K$23</c:f>
              <c:numCache>
                <c:formatCode>General</c:formatCode>
                <c:ptCount val="2"/>
                <c:pt idx="0">
                  <c:v>53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25-4CCF-8102-50C7559C68DB}"/>
            </c:ext>
          </c:extLst>
        </c:ser>
        <c:ser>
          <c:idx val="2"/>
          <c:order val="3"/>
          <c:tx>
            <c:strRef>
              <c:f>'Global aspect of the scalp_AI3'!$L$21</c:f>
              <c:strCache>
                <c:ptCount val="1"/>
                <c:pt idx="0">
                  <c:v>Great improvement</c:v>
                </c:pt>
              </c:strCache>
            </c:strRef>
          </c:tx>
          <c:spPr>
            <a:solidFill>
              <a:srgbClr val="0055B8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55B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9125-4CCF-8102-50C7559C68DB}"/>
              </c:ext>
            </c:extLst>
          </c:dPt>
          <c:dPt>
            <c:idx val="1"/>
            <c:invertIfNegative val="0"/>
            <c:bubble3D val="0"/>
            <c:spPr>
              <a:solidFill>
                <a:srgbClr val="0055B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9125-4CCF-8102-50C7559C68D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DB0193F-AAB2-480E-9C2A-78D2A05FBC1F}" type="VALUE">
                      <a:rPr lang="en-US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125-4CCF-8102-50C7559C68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2810482-8B47-49AF-8B3A-30B0351444EC}" type="VALUE">
                      <a:rPr lang="en-US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9125-4CCF-8102-50C7559C68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'Global aspect of the scalp_AI3'!$L$22:$L$23</c:f>
              <c:numCache>
                <c:formatCode>General</c:formatCode>
                <c:ptCount val="2"/>
                <c:pt idx="0">
                  <c:v>47</c:v>
                </c:pt>
                <c:pt idx="1">
                  <c:v>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125-4CCF-8102-50C7559C68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6301088"/>
        <c:axId val="236294016"/>
        <c:axId val="0"/>
      </c:bar3DChart>
      <c:catAx>
        <c:axId val="2363010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dirty="0" err="1">
                    <a:solidFill>
                      <a:schemeClr val="tx2"/>
                    </a:solidFill>
                    <a:latin typeface="Myriad pro"/>
                  </a:rPr>
                  <a:t>Controllo</a:t>
                </a:r>
                <a:endParaRPr lang="fr-FR" sz="1000" dirty="0">
                  <a:solidFill>
                    <a:schemeClr val="tx2"/>
                  </a:solidFill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0.67953228208172367"/>
              <c:y val="0.811833936309371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236294016"/>
        <c:crosses val="autoZero"/>
        <c:auto val="1"/>
        <c:lblAlgn val="ctr"/>
        <c:lblOffset val="100"/>
        <c:noMultiLvlLbl val="0"/>
      </c:catAx>
      <c:valAx>
        <c:axId val="23629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 dirty="0">
                    <a:solidFill>
                      <a:schemeClr val="tx2"/>
                    </a:solidFill>
                    <a:latin typeface="Myriad pro"/>
                  </a:rPr>
                  <a:t>% of </a:t>
                </a:r>
                <a:r>
                  <a:rPr lang="fr-FR" sz="1100" dirty="0" err="1">
                    <a:solidFill>
                      <a:schemeClr val="tx2"/>
                    </a:solidFill>
                    <a:latin typeface="Myriad pro"/>
                  </a:rPr>
                  <a:t>row</a:t>
                </a:r>
                <a:r>
                  <a:rPr lang="fr-FR" sz="1100" dirty="0">
                    <a:solidFill>
                      <a:schemeClr val="tx2"/>
                    </a:solidFill>
                    <a:latin typeface="Myriad pro"/>
                  </a:rPr>
                  <a:t> </a:t>
                </a:r>
                <a:r>
                  <a:rPr lang="fr-FR" sz="1100" dirty="0" err="1">
                    <a:solidFill>
                      <a:schemeClr val="tx2"/>
                    </a:solidFill>
                    <a:latin typeface="Myriad pro"/>
                  </a:rPr>
                  <a:t>frequency</a:t>
                </a:r>
                <a:endParaRPr lang="fr-FR" sz="1100" dirty="0">
                  <a:solidFill>
                    <a:schemeClr val="tx2"/>
                  </a:solidFill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2.5512371726606642E-2"/>
              <c:y val="0.329096427130442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63010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233990334986547"/>
          <c:y val="7.7707025837158814E-2"/>
          <c:w val="0.84621573404492001"/>
          <c:h val="0.76696250660018195"/>
        </c:manualLayout>
      </c:layout>
      <c:bar3DChart>
        <c:barDir val="col"/>
        <c:grouping val="stacked"/>
        <c:varyColors val="0"/>
        <c:ser>
          <c:idx val="3"/>
          <c:order val="0"/>
          <c:tx>
            <c:strRef>
              <c:f>'Global aspect of the scalp_AI3'!$T$21</c:f>
              <c:strCache>
                <c:ptCount val="1"/>
                <c:pt idx="0">
                  <c:v>Slight improvement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A81-4BD4-BB2D-EF60E5A49C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81-4BD4-BB2D-EF60E5A49C5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2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13,13%</a:t>
                    </a:r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2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66564912712241"/>
                      <c:h val="8.743054019974731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A81-4BD4-BB2D-EF60E5A49C59}"/>
                </c:ext>
              </c:extLst>
            </c:dLbl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'Global aspect of the scalp_AI3'!$T$22:$T$23</c:f>
              <c:numCache>
                <c:formatCode>General</c:formatCode>
                <c:ptCount val="2"/>
                <c:pt idx="0">
                  <c:v>0</c:v>
                </c:pt>
                <c:pt idx="1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81-4BD4-BB2D-EF60E5A49C59}"/>
            </c:ext>
          </c:extLst>
        </c:ser>
        <c:ser>
          <c:idx val="2"/>
          <c:order val="1"/>
          <c:tx>
            <c:strRef>
              <c:f>'Global aspect of the scalp_AI3'!$S$21</c:f>
              <c:strCache>
                <c:ptCount val="1"/>
                <c:pt idx="0">
                  <c:v>Stabilization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'Global aspect of the scalp_AI3'!$S$22:$S$23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81-4BD4-BB2D-EF60E5A49C59}"/>
            </c:ext>
          </c:extLst>
        </c:ser>
        <c:ser>
          <c:idx val="1"/>
          <c:order val="2"/>
          <c:tx>
            <c:strRef>
              <c:f>'Global aspect of the scalp_AI3'!$K$21</c:f>
              <c:strCache>
                <c:ptCount val="1"/>
                <c:pt idx="0">
                  <c:v>Moderate improvement</c:v>
                </c:pt>
              </c:strCache>
            </c:strRef>
          </c:tx>
          <c:spPr>
            <a:solidFill>
              <a:srgbClr val="CF452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5A0FD0B0-DA7D-4F77-88EC-2DFBA0226BF4}" type="VALUE">
                      <a:rPr lang="en-US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06379959123376"/>
                      <c:h val="7.833671360371960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A81-4BD4-BB2D-EF60E5A49C5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CD069A4B-D169-4B54-946B-179D233ACD73}" type="VALUE">
                      <a:rPr lang="en-US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70886392562058"/>
                      <c:h val="8.346965132638316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A81-4BD4-BB2D-EF60E5A49C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'Global aspect of the scalp_AI3'!$R$22:$R$23</c:f>
              <c:numCache>
                <c:formatCode>General</c:formatCode>
                <c:ptCount val="2"/>
                <c:pt idx="0">
                  <c:v>26.67</c:v>
                </c:pt>
                <c:pt idx="1">
                  <c:v>66.67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A81-4BD4-BB2D-EF60E5A49C59}"/>
            </c:ext>
          </c:extLst>
        </c:ser>
        <c:ser>
          <c:idx val="0"/>
          <c:order val="3"/>
          <c:tx>
            <c:strRef>
              <c:f>'Global aspect of the scalp_AI3'!$J$21</c:f>
              <c:strCache>
                <c:ptCount val="1"/>
                <c:pt idx="0">
                  <c:v>Stabilization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73,3%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1534905393308"/>
                      <c:h val="0.1061586322199504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EA81-4BD4-BB2D-EF60E5A49C5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3216BE96-4090-4B45-8262-D60D0CB59D08}" type="VALUE">
                      <a:rPr lang="en-US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20354844460165"/>
                      <c:h val="6.48600231228583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A81-4BD4-BB2D-EF60E5A49C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'Global aspect of the scalp_AI3'!$Q$22:$Q$23</c:f>
              <c:numCache>
                <c:formatCode>General</c:formatCode>
                <c:ptCount val="2"/>
                <c:pt idx="0">
                  <c:v>73.33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81-4BD4-BB2D-EF60E5A49C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6301088"/>
        <c:axId val="236294016"/>
        <c:axId val="0"/>
      </c:bar3DChart>
      <c:catAx>
        <c:axId val="2363010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dirty="0" err="1">
                    <a:solidFill>
                      <a:schemeClr val="tx2"/>
                    </a:solidFill>
                    <a:latin typeface="Myriad pro"/>
                  </a:rPr>
                  <a:t>Controllo</a:t>
                </a:r>
                <a:endParaRPr lang="fr-FR" sz="1000" dirty="0">
                  <a:solidFill>
                    <a:schemeClr val="tx2"/>
                  </a:solidFill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0.66469395736283599"/>
              <c:y val="0.823970925204383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236294016"/>
        <c:crosses val="autoZero"/>
        <c:auto val="1"/>
        <c:lblAlgn val="ctr"/>
        <c:lblOffset val="100"/>
        <c:noMultiLvlLbl val="0"/>
      </c:catAx>
      <c:valAx>
        <c:axId val="23629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 dirty="0">
                    <a:solidFill>
                      <a:schemeClr val="tx2"/>
                    </a:solidFill>
                    <a:latin typeface="Myriad pro"/>
                  </a:rPr>
                  <a:t>% of </a:t>
                </a:r>
                <a:r>
                  <a:rPr lang="fr-FR" sz="1100" dirty="0" err="1">
                    <a:solidFill>
                      <a:schemeClr val="tx2"/>
                    </a:solidFill>
                    <a:latin typeface="Myriad pro"/>
                  </a:rPr>
                  <a:t>row</a:t>
                </a:r>
                <a:r>
                  <a:rPr lang="fr-FR" sz="1100" dirty="0">
                    <a:solidFill>
                      <a:schemeClr val="tx2"/>
                    </a:solidFill>
                    <a:latin typeface="Myriad pro"/>
                  </a:rPr>
                  <a:t> </a:t>
                </a:r>
                <a:r>
                  <a:rPr lang="fr-FR" sz="1100" dirty="0" err="1">
                    <a:solidFill>
                      <a:schemeClr val="tx2"/>
                    </a:solidFill>
                    <a:latin typeface="Myriad pro"/>
                  </a:rPr>
                  <a:t>frequency</a:t>
                </a:r>
                <a:endParaRPr lang="fr-FR" sz="1100" dirty="0">
                  <a:solidFill>
                    <a:schemeClr val="tx2"/>
                  </a:solidFill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0"/>
              <c:y val="0.290101738705462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63010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50501008579344"/>
          <c:y val="8.958950090028478E-2"/>
          <c:w val="0.78019924791650619"/>
          <c:h val="0.7352755105149158"/>
        </c:manualLayout>
      </c:layout>
      <c:bar3DChart>
        <c:barDir val="col"/>
        <c:grouping val="stacked"/>
        <c:varyColors val="0"/>
        <c:ser>
          <c:idx val="3"/>
          <c:order val="0"/>
          <c:tx>
            <c:strRef>
              <c:f>'[RV4986A20200299_AI3_230510_GRAPHES_GREFFES_NEOPTIDE_130723.xlsx]Global aspect of the scalp_AI3'!$Z$21</c:f>
              <c:strCache>
                <c:ptCount val="1"/>
                <c:pt idx="0">
                  <c:v>Slight improvement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'[RV4986A20200299_AI3_230510_GRAPHES_GREFFES_NEOPTIDE_130723.xlsx]Global aspect of the scalp_AI3'!$Z$22:$Z$23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4F-43D2-B0D1-EE5E417D2C4B}"/>
            </c:ext>
          </c:extLst>
        </c:ser>
        <c:ser>
          <c:idx val="2"/>
          <c:order val="1"/>
          <c:tx>
            <c:strRef>
              <c:f>'[RV4986A20200299_AI3_230510_GRAPHES_GREFFES_NEOPTIDE_130723.xlsx]Global aspect of the scalp_AI3'!$Y$21</c:f>
              <c:strCache>
                <c:ptCount val="1"/>
                <c:pt idx="0">
                  <c:v>Stabilization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'[RV4986A20200299_AI3_230510_GRAPHES_GREFFES_NEOPTIDE_130723.xlsx]Global aspect of the scalp_AI3'!$F$20,'[RV4986A20200299_AI3_230510_GRAPHES_GREFFES_NEOPTIDE_130723.xlsx]Global aspect of the scalp_AI3'!$H$20:$K$20,'[RV4986A20200299_AI3_230510_GRAPHES_GREFFES_NEOPTIDE_130723.xlsx]Global aspect of the scalp_AI3'!$L$20:$O$20</c:f>
              <c:strCache>
                <c:ptCount val="1"/>
                <c:pt idx="0">
                  <c:v>MONTH 1</c:v>
                </c:pt>
              </c:strCache>
            </c:strRef>
          </c:cat>
          <c:val>
            <c:numRef>
              <c:f>'[RV4986A20200299_AI3_230510_GRAPHES_GREFFES_NEOPTIDE_130723.xlsx]Global aspect of the scalp_AI3'!$Y$22:$Y$23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4F-43D2-B0D1-EE5E417D2C4B}"/>
            </c:ext>
          </c:extLst>
        </c:ser>
        <c:ser>
          <c:idx val="1"/>
          <c:order val="2"/>
          <c:tx>
            <c:strRef>
              <c:f>'[RV4986A20200299_AI3_230510_GRAPHES_GREFFES_NEOPTIDE_130723.xlsx]Global aspect of the scalp_AI3'!$X$21</c:f>
              <c:strCache>
                <c:ptCount val="1"/>
                <c:pt idx="0">
                  <c:v>Moderate improvement</c:v>
                </c:pt>
              </c:strCache>
            </c:strRef>
          </c:tx>
          <c:spPr>
            <a:solidFill>
              <a:srgbClr val="CF4E2A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13,3%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54F-43D2-B0D1-EE5E417D2C4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66,7%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54F-43D2-B0D1-EE5E417D2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'[RV4986A20200299_AI3_230510_GRAPHES_GREFFES_NEOPTIDE_130723.xlsx]Global aspect of the scalp_AI3'!$F$20,'[RV4986A20200299_AI3_230510_GRAPHES_GREFFES_NEOPTIDE_130723.xlsx]Global aspect of the scalp_AI3'!$H$20:$K$20,'[RV4986A20200299_AI3_230510_GRAPHES_GREFFES_NEOPTIDE_130723.xlsx]Global aspect of the scalp_AI3'!$L$20:$O$20</c:f>
              <c:strCache>
                <c:ptCount val="1"/>
                <c:pt idx="0">
                  <c:v>MONTH 1</c:v>
                </c:pt>
              </c:strCache>
            </c:strRef>
          </c:cat>
          <c:val>
            <c:numRef>
              <c:f>'[RV4986A20200299_AI3_230510_GRAPHES_GREFFES_NEOPTIDE_130723.xlsx]Global aspect of the scalp_AI3'!$X$22:$X$23</c:f>
              <c:numCache>
                <c:formatCode>General</c:formatCode>
                <c:ptCount val="2"/>
                <c:pt idx="0">
                  <c:v>13.3</c:v>
                </c:pt>
                <c:pt idx="1">
                  <c:v>66.7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4F-43D2-B0D1-EE5E417D2C4B}"/>
            </c:ext>
          </c:extLst>
        </c:ser>
        <c:ser>
          <c:idx val="0"/>
          <c:order val="3"/>
          <c:tx>
            <c:strRef>
              <c:f>'[RV4986A20200299_AI3_230510_GRAPHES_GREFFES_NEOPTIDE_130723.xlsx]Global aspect of the scalp_AI3'!$W$21</c:f>
              <c:strCache>
                <c:ptCount val="1"/>
                <c:pt idx="0">
                  <c:v>Great improvement</c:v>
                </c:pt>
              </c:strCache>
            </c:strRef>
          </c:tx>
          <c:spPr>
            <a:solidFill>
              <a:srgbClr val="0056B9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3AF5A0FF-2227-44C0-8AB2-AE6E9E6620A5}" type="VALUE">
                      <a:rPr lang="en-US" sz="1050"/>
                      <a:pPr>
                        <a:defRPr sz="105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sz="105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92493715994324"/>
                      <c:h val="8.111752468918391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54F-43D2-B0D1-EE5E417D2C4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33,3%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54F-43D2-B0D1-EE5E417D2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'[RV4986A20200299_AI3_230510_GRAPHES_GREFFES_NEOPTIDE_130723.xlsx]Global aspect of the scalp_AI3'!$F$20,'[RV4986A20200299_AI3_230510_GRAPHES_GREFFES_NEOPTIDE_130723.xlsx]Global aspect of the scalp_AI3'!$H$20:$K$20,'[RV4986A20200299_AI3_230510_GRAPHES_GREFFES_NEOPTIDE_130723.xlsx]Global aspect of the scalp_AI3'!$L$20:$O$20</c:f>
              <c:strCache>
                <c:ptCount val="1"/>
                <c:pt idx="0">
                  <c:v>MONTH 1</c:v>
                </c:pt>
              </c:strCache>
            </c:strRef>
          </c:cat>
          <c:val>
            <c:numRef>
              <c:f>'[RV4986A20200299_AI3_230510_GRAPHES_GREFFES_NEOPTIDE_130723.xlsx]Global aspect of the scalp_AI3'!$W$22:$W$23</c:f>
              <c:numCache>
                <c:formatCode>General</c:formatCode>
                <c:ptCount val="2"/>
                <c:pt idx="0">
                  <c:v>86.7</c:v>
                </c:pt>
                <c:pt idx="1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4F-43D2-B0D1-EE5E417D2C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6301088"/>
        <c:axId val="236294016"/>
        <c:axId val="0"/>
      </c:bar3DChart>
      <c:catAx>
        <c:axId val="2363010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dirty="0" err="1">
                    <a:latin typeface="Myriad pro"/>
                  </a:rPr>
                  <a:t>Controllo</a:t>
                </a:r>
                <a:endParaRPr lang="fr-FR" sz="1000" dirty="0"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0.65679809367239395"/>
              <c:y val="0.82875015412120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236294016"/>
        <c:crosses val="autoZero"/>
        <c:auto val="1"/>
        <c:lblAlgn val="ctr"/>
        <c:lblOffset val="100"/>
        <c:noMultiLvlLbl val="0"/>
      </c:catAx>
      <c:valAx>
        <c:axId val="23629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 dirty="0">
                    <a:latin typeface="Myriad pro"/>
                  </a:rPr>
                  <a:t>% of </a:t>
                </a:r>
                <a:r>
                  <a:rPr lang="fr-FR" sz="1100" dirty="0" err="1">
                    <a:latin typeface="Myriad pro"/>
                  </a:rPr>
                  <a:t>row</a:t>
                </a:r>
                <a:r>
                  <a:rPr lang="fr-FR" sz="1100" dirty="0">
                    <a:latin typeface="Myriad pro"/>
                  </a:rPr>
                  <a:t> </a:t>
                </a:r>
                <a:r>
                  <a:rPr lang="fr-FR" sz="1100" dirty="0" err="1">
                    <a:latin typeface="Myriad pro"/>
                  </a:rPr>
                  <a:t>frequency</a:t>
                </a:r>
                <a:endParaRPr lang="fr-FR" sz="1100" dirty="0"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6.1477689996661793E-3"/>
              <c:y val="0.238955127815540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63010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PGA_AI3!$P$5</c:f>
              <c:strCache>
                <c:ptCount val="1"/>
                <c:pt idx="0">
                  <c:v>Worsening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D91-4DD0-B31C-67CD0E7C5B76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D91-4DD0-B31C-67CD0E7C5B7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B13BCAF4-7BE3-4750-AB80-29E5CB9B17F3}" type="VALUE">
                      <a:rPr lang="en-US" smtClean="0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896890241987657E-2"/>
                      <c:h val="8.16279120709353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D91-4DD0-B31C-67CD0E7C5B76}"/>
                </c:ext>
              </c:extLst>
            </c:dLbl>
            <c:dLbl>
              <c:idx val="1"/>
              <c:layout>
                <c:manualLayout>
                  <c:x val="9.7610207853744968E-3"/>
                  <c:y val="9.15125533070243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r>
                      <a:rPr lang="en-US" dirty="0"/>
                      <a:t>50%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30756262809283"/>
                      <c:h val="7.43070230959635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4D91-4DD0-B31C-67CD0E7C5B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PGA_AI3!$O$6:$O$7</c:f>
              <c:strCache>
                <c:ptCount val="2"/>
                <c:pt idx="0">
                  <c:v>NEOPTIDE EXPERT</c:v>
                </c:pt>
                <c:pt idx="1">
                  <c:v>CONTROL</c:v>
                </c:pt>
              </c:strCache>
            </c:strRef>
          </c:cat>
          <c:val>
            <c:numRef>
              <c:f>PGA_AI3!$P$6:$P$7</c:f>
              <c:numCache>
                <c:formatCode>General</c:formatCode>
                <c:ptCount val="2"/>
                <c:pt idx="0">
                  <c:v>20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91-4DD0-B31C-67CD0E7C5B76}"/>
            </c:ext>
          </c:extLst>
        </c:ser>
        <c:ser>
          <c:idx val="0"/>
          <c:order val="1"/>
          <c:tx>
            <c:strRef>
              <c:f>PGA_AI3!$Q$5</c:f>
              <c:strCache>
                <c:ptCount val="1"/>
                <c:pt idx="0">
                  <c:v>Stabilization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649408947682905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A189E962-3937-4FA3-B4C2-180F81BE47E2}" type="VALUE">
                      <a:rPr lang="en-US" smtClean="0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64617057257555"/>
                      <c:h val="7.43070230959635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B2A-46D7-B1D3-B026EBA09455}"/>
                </c:ext>
              </c:extLst>
            </c:dLbl>
            <c:dLbl>
              <c:idx val="1"/>
              <c:layout>
                <c:manualLayout>
                  <c:x val="-1.6733068691454463E-2"/>
                  <c:y val="1.28116998181882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F5DAD685-2A0C-4B4D-83DC-E146F944F01D}" type="VALUE">
                      <a:rPr lang="en-US" smtClean="0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92900125542758"/>
                      <c:h val="7.0646578608477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B2A-46D7-B1D3-B026EBA09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PGA_AI3!$O$6:$O$7</c:f>
              <c:strCache>
                <c:ptCount val="2"/>
                <c:pt idx="0">
                  <c:v>NEOPTIDE EXPERT</c:v>
                </c:pt>
                <c:pt idx="1">
                  <c:v>CONTROL</c:v>
                </c:pt>
              </c:strCache>
            </c:strRef>
          </c:cat>
          <c:val>
            <c:numRef>
              <c:f>PGA_AI3!$Q$6:$Q$7</c:f>
              <c:numCache>
                <c:formatCode>General</c:formatCode>
                <c:ptCount val="2"/>
                <c:pt idx="0">
                  <c:v>20</c:v>
                </c:pt>
                <c:pt idx="1">
                  <c:v>28.57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91-4DD0-B31C-67CD0E7C5B76}"/>
            </c:ext>
          </c:extLst>
        </c:ser>
        <c:ser>
          <c:idx val="3"/>
          <c:order val="2"/>
          <c:tx>
            <c:strRef>
              <c:f>PGA_AI3!$R$5</c:f>
              <c:strCache>
                <c:ptCount val="1"/>
                <c:pt idx="0">
                  <c:v>Slight improvement</c:v>
                </c:pt>
              </c:strCache>
            </c:strRef>
          </c:tx>
          <c:spPr>
            <a:solidFill>
              <a:srgbClr val="F3C3B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24F2B69-47A9-45B6-991A-9EF39673FE36}" type="VALUE">
                      <a:rPr lang="en-US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/>
                      <a:t>[VALORE]</a:t>
                    </a:fld>
                    <a:r>
                      <a:rPr lang="en-US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80153022940924"/>
                      <c:h val="5.96652451460200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B2A-46D7-B1D3-B026EBA0945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3B6DB616-7266-4374-AA7F-C85C03A3E7F3}" type="VALUE">
                      <a:rPr lang="en-US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59039331094482"/>
                      <c:h val="8.89488010459071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B2A-46D7-B1D3-B026EBA09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PGA_AI3!$O$6:$O$7</c:f>
              <c:strCache>
                <c:ptCount val="2"/>
                <c:pt idx="0">
                  <c:v>NEOPTIDE EXPERT</c:v>
                </c:pt>
                <c:pt idx="1">
                  <c:v>CONTROL</c:v>
                </c:pt>
              </c:strCache>
            </c:strRef>
          </c:cat>
          <c:val>
            <c:numRef>
              <c:f>PGA_AI3!$R$6:$R$7</c:f>
              <c:numCache>
                <c:formatCode>General</c:formatCode>
                <c:ptCount val="2"/>
                <c:pt idx="0">
                  <c:v>46.67</c:v>
                </c:pt>
                <c:pt idx="1">
                  <c:v>14.29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91-4DD0-B31C-67CD0E7C5B76}"/>
            </c:ext>
          </c:extLst>
        </c:ser>
        <c:ser>
          <c:idx val="1"/>
          <c:order val="3"/>
          <c:tx>
            <c:strRef>
              <c:f>PGA_AI3!$S$5</c:f>
              <c:strCache>
                <c:ptCount val="1"/>
                <c:pt idx="0">
                  <c:v>Moderate improvement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21E1A4DC-D3E7-4080-84E3-DBD912AE9E2C}" type="VALUE">
                      <a:rPr lang="en-US" smtClean="0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9569825555516"/>
                      <c:h val="7.43070230959635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B2A-46D7-B1D3-B026EBA09455}"/>
                </c:ext>
              </c:extLst>
            </c:dLbl>
            <c:dLbl>
              <c:idx val="1"/>
              <c:layout>
                <c:manualLayout>
                  <c:x val="-2.7887532837764808E-3"/>
                  <c:y val="1.4411198769629493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8C4A4120-B03C-432E-8BB5-96BDB67B5232}" type="VALUE">
                      <a:rPr lang="en-US" smtClean="0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65818903528832"/>
                      <c:h val="7.0646578608477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B2A-46D7-B1D3-B026EBA09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PGA_AI3!$O$6:$O$7</c:f>
              <c:strCache>
                <c:ptCount val="2"/>
                <c:pt idx="0">
                  <c:v>NEOPTIDE EXPERT</c:v>
                </c:pt>
                <c:pt idx="1">
                  <c:v>CONTROL</c:v>
                </c:pt>
              </c:strCache>
            </c:strRef>
          </c:cat>
          <c:val>
            <c:numRef>
              <c:f>PGA_AI3!$S$6:$S$7</c:f>
              <c:numCache>
                <c:formatCode>General</c:formatCode>
                <c:ptCount val="2"/>
                <c:pt idx="0">
                  <c:v>13.33</c:v>
                </c:pt>
                <c:pt idx="1">
                  <c:v>7.14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D91-4DD0-B31C-67CD0E7C5B76}"/>
            </c:ext>
          </c:extLst>
        </c:ser>
        <c:ser>
          <c:idx val="2"/>
          <c:order val="4"/>
          <c:tx>
            <c:strRef>
              <c:f>PGA_AI3!$T$5</c:f>
              <c:strCache>
                <c:ptCount val="1"/>
                <c:pt idx="0">
                  <c:v>Great improvement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PGA_AI3!$O$6:$O$7</c:f>
              <c:strCache>
                <c:ptCount val="2"/>
                <c:pt idx="0">
                  <c:v>NEOPTIDE EXPERT</c:v>
                </c:pt>
                <c:pt idx="1">
                  <c:v>CONTROL</c:v>
                </c:pt>
              </c:strCache>
            </c:strRef>
          </c:cat>
          <c:val>
            <c:numRef>
              <c:f>PGA_AI3!$T$6:$T$7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91-4DD0-B31C-67CD0E7C5B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6301088"/>
        <c:axId val="236294016"/>
        <c:axId val="0"/>
      </c:bar3DChart>
      <c:catAx>
        <c:axId val="2363010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dirty="0" err="1">
                    <a:solidFill>
                      <a:schemeClr val="tx2"/>
                    </a:solidFill>
                    <a:latin typeface="Myriad pro"/>
                  </a:rPr>
                  <a:t>Controllo</a:t>
                </a:r>
                <a:endParaRPr lang="fr-FR" sz="1000" dirty="0">
                  <a:solidFill>
                    <a:schemeClr val="tx2"/>
                  </a:solidFill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0.64406791064280156"/>
              <c:y val="0.861424149614160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236294016"/>
        <c:crosses val="autoZero"/>
        <c:auto val="1"/>
        <c:lblAlgn val="ctr"/>
        <c:lblOffset val="100"/>
        <c:noMultiLvlLbl val="0"/>
      </c:catAx>
      <c:valAx>
        <c:axId val="23629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567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>
                    <a:solidFill>
                      <a:srgbClr val="00567E"/>
                    </a:solidFill>
                    <a:latin typeface="Myriad pro"/>
                  </a:rPr>
                  <a:t>% of row frequency</a:t>
                </a:r>
              </a:p>
            </c:rich>
          </c:tx>
          <c:layout>
            <c:manualLayout>
              <c:xMode val="edge"/>
              <c:yMode val="edge"/>
              <c:x val="2.711557112971217E-2"/>
              <c:y val="0.300220521888562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567E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567E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63010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8392879572316E-2"/>
          <c:y val="0.17423321775191355"/>
          <c:w val="0.909412618179816"/>
          <c:h val="0.56842293350403517"/>
        </c:manualLayout>
      </c:layout>
      <c:lineChart>
        <c:grouping val="standard"/>
        <c:varyColors val="0"/>
        <c:ser>
          <c:idx val="0"/>
          <c:order val="0"/>
          <c:tx>
            <c:strRef>
              <c:f>'Scalp soothing (FS)'!$C$2</c:f>
              <c:strCache>
                <c:ptCount val="1"/>
                <c:pt idx="0">
                  <c:v>Treated group</c:v>
                </c:pt>
              </c:strCache>
            </c:strRef>
          </c:tx>
          <c:spPr>
            <a:ln w="28575" cap="rnd">
              <a:solidFill>
                <a:srgbClr val="E65D38"/>
              </a:solidFill>
              <a:round/>
            </a:ln>
            <a:effectLst/>
          </c:spPr>
          <c:marker>
            <c:symbol val="none"/>
          </c:marker>
          <c:cat>
            <c:strRef>
              <c:f>'Scalp soothing (FS)'!$B$3:$B$11</c:f>
              <c:strCache>
                <c:ptCount val="9"/>
                <c:pt idx="0">
                  <c:v> V2-M0</c:v>
                </c:pt>
                <c:pt idx="1">
                  <c:v>V3 
Bef shp 
- M0+2D</c:v>
                </c:pt>
                <c:pt idx="2">
                  <c:v>V3 After shp 
- M0 + 2D</c:v>
                </c:pt>
                <c:pt idx="3">
                  <c:v>V4-M0.5</c:v>
                </c:pt>
                <c:pt idx="4">
                  <c:v>V5-M1</c:v>
                </c:pt>
                <c:pt idx="5">
                  <c:v>V6-M3</c:v>
                </c:pt>
                <c:pt idx="6">
                  <c:v>V7-M6</c:v>
                </c:pt>
                <c:pt idx="7">
                  <c:v>V8-M9</c:v>
                </c:pt>
                <c:pt idx="8">
                  <c:v>V9-M12</c:v>
                </c:pt>
              </c:strCache>
            </c:strRef>
          </c:cat>
          <c:val>
            <c:numRef>
              <c:f>'Scalp soothing (FS)'!$C$3:$C$11</c:f>
              <c:numCache>
                <c:formatCode>0.0</c:formatCode>
                <c:ptCount val="9"/>
                <c:pt idx="0">
                  <c:v>0</c:v>
                </c:pt>
                <c:pt idx="1">
                  <c:v>1</c:v>
                </c:pt>
                <c:pt idx="2">
                  <c:v>0.4</c:v>
                </c:pt>
                <c:pt idx="3">
                  <c:v>0.27</c:v>
                </c:pt>
                <c:pt idx="4">
                  <c:v>0.4</c:v>
                </c:pt>
                <c:pt idx="5">
                  <c:v>0</c:v>
                </c:pt>
                <c:pt idx="6">
                  <c:v>0.33</c:v>
                </c:pt>
                <c:pt idx="7">
                  <c:v>0.13</c:v>
                </c:pt>
                <c:pt idx="8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E00-4945-A6B6-342DB52B4929}"/>
            </c:ext>
          </c:extLst>
        </c:ser>
        <c:ser>
          <c:idx val="1"/>
          <c:order val="1"/>
          <c:tx>
            <c:strRef>
              <c:f>'Scalp soothing (FS)'!$D$2</c:f>
              <c:strCache>
                <c:ptCount val="1"/>
                <c:pt idx="0">
                  <c:v>Control group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'Scalp soothing (FS)'!$B$3:$B$11</c:f>
              <c:strCache>
                <c:ptCount val="9"/>
                <c:pt idx="0">
                  <c:v> V2-M0</c:v>
                </c:pt>
                <c:pt idx="1">
                  <c:v>V3 
Bef shp 
- M0+2D</c:v>
                </c:pt>
                <c:pt idx="2">
                  <c:v>V3 After shp 
- M0 + 2D</c:v>
                </c:pt>
                <c:pt idx="3">
                  <c:v>V4-M0.5</c:v>
                </c:pt>
                <c:pt idx="4">
                  <c:v>V5-M1</c:v>
                </c:pt>
                <c:pt idx="5">
                  <c:v>V6-M3</c:v>
                </c:pt>
                <c:pt idx="6">
                  <c:v>V7-M6</c:v>
                </c:pt>
                <c:pt idx="7">
                  <c:v>V8-M9</c:v>
                </c:pt>
                <c:pt idx="8">
                  <c:v>V9-M12</c:v>
                </c:pt>
              </c:strCache>
            </c:strRef>
          </c:cat>
          <c:val>
            <c:numRef>
              <c:f>'Scalp soothing (FS)'!$D$3:$D$11</c:f>
              <c:numCache>
                <c:formatCode>0.0</c:formatCode>
                <c:ptCount val="9"/>
                <c:pt idx="0">
                  <c:v>0.13</c:v>
                </c:pt>
                <c:pt idx="1">
                  <c:v>2.5</c:v>
                </c:pt>
                <c:pt idx="2">
                  <c:v>1.21</c:v>
                </c:pt>
                <c:pt idx="3">
                  <c:v>0.87</c:v>
                </c:pt>
                <c:pt idx="4">
                  <c:v>1.87</c:v>
                </c:pt>
                <c:pt idx="5">
                  <c:v>0.64</c:v>
                </c:pt>
                <c:pt idx="6">
                  <c:v>0.64</c:v>
                </c:pt>
                <c:pt idx="7">
                  <c:v>0.53</c:v>
                </c:pt>
                <c:pt idx="8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FE00-4945-A6B6-342DB52B4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1097615"/>
        <c:axId val="273496047"/>
      </c:lineChart>
      <c:catAx>
        <c:axId val="48109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567E"/>
                </a:solidFill>
                <a:latin typeface="Myriad pro light" panose="020B0403030403020204"/>
                <a:ea typeface="+mn-ea"/>
                <a:cs typeface="+mn-cs"/>
              </a:defRPr>
            </a:pPr>
            <a:endParaRPr lang="it-IT"/>
          </a:p>
        </c:txPr>
        <c:crossAx val="273496047"/>
        <c:crossesAt val="0"/>
        <c:auto val="1"/>
        <c:lblAlgn val="ctr"/>
        <c:lblOffset val="100"/>
        <c:noMultiLvlLbl val="0"/>
      </c:catAx>
      <c:valAx>
        <c:axId val="273496047"/>
        <c:scaling>
          <c:orientation val="minMax"/>
          <c:max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567E"/>
                    </a:solidFill>
                    <a:latin typeface="Myriad"/>
                    <a:ea typeface="+mn-ea"/>
                    <a:cs typeface="+mn-cs"/>
                  </a:defRPr>
                </a:pPr>
                <a:r>
                  <a:rPr lang="fr-FR" b="0">
                    <a:solidFill>
                      <a:srgbClr val="00567E"/>
                    </a:solidFill>
                    <a:latin typeface="Myriad"/>
                  </a:rPr>
                  <a:t>Mean score (NRS)</a:t>
                </a:r>
              </a:p>
            </c:rich>
          </c:tx>
          <c:layout>
            <c:manualLayout>
              <c:xMode val="edge"/>
              <c:yMode val="edge"/>
              <c:x val="0"/>
              <c:y val="0.218987259099228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567E"/>
                  </a:solidFill>
                  <a:latin typeface="Myriad"/>
                  <a:ea typeface="+mn-ea"/>
                  <a:cs typeface="+mn-cs"/>
                </a:defRPr>
              </a:pPr>
              <a:endParaRPr lang="it-IT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567E"/>
                </a:solidFill>
                <a:latin typeface="Myriad pro light" panose="020B0403030403020204"/>
                <a:ea typeface="+mn-ea"/>
                <a:cs typeface="+mn-cs"/>
              </a:defRPr>
            </a:pPr>
            <a:endParaRPr lang="it-IT"/>
          </a:p>
        </c:txPr>
        <c:crossAx val="481097615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280571762161872"/>
          <c:y val="0.92007893954592557"/>
          <c:w val="0.48000583097462313"/>
          <c:h val="7.6064475865169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 light" panose="020B0403030403020204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yriad pro light" panose="020B0403030403020204"/>
        </a:defRPr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45960980155773E-2"/>
          <c:y val="5.8117802769990436E-2"/>
          <c:w val="0.90115411134412504"/>
          <c:h val="0.56809862833719371"/>
        </c:manualLayout>
      </c:layout>
      <c:lineChart>
        <c:grouping val="standard"/>
        <c:varyColors val="0"/>
        <c:ser>
          <c:idx val="0"/>
          <c:order val="0"/>
          <c:tx>
            <c:strRef>
              <c:f>'Scalp soothing (FS)'!$C$2</c:f>
              <c:strCache>
                <c:ptCount val="1"/>
                <c:pt idx="0">
                  <c:v>Treated group</c:v>
                </c:pt>
              </c:strCache>
            </c:strRef>
          </c:tx>
          <c:spPr>
            <a:ln w="28575" cap="rnd">
              <a:solidFill>
                <a:srgbClr val="E65D38"/>
              </a:solidFill>
              <a:round/>
            </a:ln>
            <a:effectLst/>
          </c:spPr>
          <c:marker>
            <c:symbol val="none"/>
          </c:marker>
          <c:cat>
            <c:strRef>
              <c:f>'Scalp soothing (FS)'!$B$66:$B$74</c:f>
              <c:strCache>
                <c:ptCount val="9"/>
                <c:pt idx="0">
                  <c:v> V2-M0</c:v>
                </c:pt>
                <c:pt idx="1">
                  <c:v>V3 
Bef shp 
- M0+2D</c:v>
                </c:pt>
                <c:pt idx="2">
                  <c:v>V3 
After shp 
- M0+2D </c:v>
                </c:pt>
                <c:pt idx="3">
                  <c:v>V4-M0.5</c:v>
                </c:pt>
                <c:pt idx="4">
                  <c:v>V5-M1</c:v>
                </c:pt>
                <c:pt idx="5">
                  <c:v>V6-M3</c:v>
                </c:pt>
                <c:pt idx="6">
                  <c:v>V7-M6</c:v>
                </c:pt>
                <c:pt idx="7">
                  <c:v>V8-M9</c:v>
                </c:pt>
                <c:pt idx="8">
                  <c:v>V9-M12</c:v>
                </c:pt>
              </c:strCache>
            </c:strRef>
          </c:cat>
          <c:val>
            <c:numRef>
              <c:f>'Scalp soothing (FS)'!$C$66:$C$74</c:f>
              <c:numCache>
                <c:formatCode>0.0</c:formatCode>
                <c:ptCount val="9"/>
                <c:pt idx="0">
                  <c:v>0</c:v>
                </c:pt>
                <c:pt idx="1">
                  <c:v>2.6</c:v>
                </c:pt>
                <c:pt idx="2">
                  <c:v>2.2000000000000002</c:v>
                </c:pt>
                <c:pt idx="3">
                  <c:v>1.27</c:v>
                </c:pt>
                <c:pt idx="4">
                  <c:v>0.6</c:v>
                </c:pt>
                <c:pt idx="5">
                  <c:v>0.4</c:v>
                </c:pt>
                <c:pt idx="6">
                  <c:v>0.47</c:v>
                </c:pt>
                <c:pt idx="7">
                  <c:v>0.33</c:v>
                </c:pt>
                <c:pt idx="8">
                  <c:v>0.47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00D-415E-BBD8-1E413E4633E1}"/>
            </c:ext>
          </c:extLst>
        </c:ser>
        <c:ser>
          <c:idx val="1"/>
          <c:order val="1"/>
          <c:tx>
            <c:strRef>
              <c:f>'Scalp soothing (FS)'!$D$2</c:f>
              <c:strCache>
                <c:ptCount val="1"/>
                <c:pt idx="0">
                  <c:v>Control group</c:v>
                </c:pt>
              </c:strCache>
            </c:strRef>
          </c:tx>
          <c:spPr>
            <a:ln w="28575" cap="rnd">
              <a:solidFill>
                <a:srgbClr val="00567E"/>
              </a:solidFill>
              <a:round/>
            </a:ln>
            <a:effectLst/>
          </c:spPr>
          <c:marker>
            <c:symbol val="none"/>
          </c:marker>
          <c:cat>
            <c:strRef>
              <c:f>'Scalp soothing (FS)'!$B$66:$B$74</c:f>
              <c:strCache>
                <c:ptCount val="9"/>
                <c:pt idx="0">
                  <c:v> V2-M0</c:v>
                </c:pt>
                <c:pt idx="1">
                  <c:v>V3 
Bef shp 
- M0+2D</c:v>
                </c:pt>
                <c:pt idx="2">
                  <c:v>V3 
After shp 
- M0+2D </c:v>
                </c:pt>
                <c:pt idx="3">
                  <c:v>V4-M0.5</c:v>
                </c:pt>
                <c:pt idx="4">
                  <c:v>V5-M1</c:v>
                </c:pt>
                <c:pt idx="5">
                  <c:v>V6-M3</c:v>
                </c:pt>
                <c:pt idx="6">
                  <c:v>V7-M6</c:v>
                </c:pt>
                <c:pt idx="7">
                  <c:v>V8-M9</c:v>
                </c:pt>
                <c:pt idx="8">
                  <c:v>V9-M12</c:v>
                </c:pt>
              </c:strCache>
            </c:strRef>
          </c:cat>
          <c:val>
            <c:numRef>
              <c:f>'Scalp soothing (FS)'!$D$66:$D$74</c:f>
              <c:numCache>
                <c:formatCode>0.0</c:formatCode>
                <c:ptCount val="9"/>
                <c:pt idx="0">
                  <c:v>7.0000000000000007E-2</c:v>
                </c:pt>
                <c:pt idx="1">
                  <c:v>2.29</c:v>
                </c:pt>
                <c:pt idx="2">
                  <c:v>1.43</c:v>
                </c:pt>
                <c:pt idx="3">
                  <c:v>2.33</c:v>
                </c:pt>
                <c:pt idx="4">
                  <c:v>2.6</c:v>
                </c:pt>
                <c:pt idx="5">
                  <c:v>1.43</c:v>
                </c:pt>
                <c:pt idx="6">
                  <c:v>0.56999999999999995</c:v>
                </c:pt>
                <c:pt idx="7">
                  <c:v>0.47</c:v>
                </c:pt>
                <c:pt idx="8">
                  <c:v>0.47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00D-415E-BBD8-1E413E463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1097615"/>
        <c:axId val="273496047"/>
      </c:lineChart>
      <c:catAx>
        <c:axId val="48109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rgbClr val="002060"/>
                </a:solidFill>
                <a:latin typeface="Myriad pro light" panose="020B0403030403020204"/>
                <a:ea typeface="+mn-ea"/>
                <a:cs typeface="+mn-cs"/>
              </a:defRPr>
            </a:pPr>
            <a:endParaRPr lang="it-IT"/>
          </a:p>
        </c:txPr>
        <c:crossAx val="273496047"/>
        <c:crosses val="autoZero"/>
        <c:auto val="1"/>
        <c:lblAlgn val="ctr"/>
        <c:lblOffset val="100"/>
        <c:noMultiLvlLbl val="0"/>
      </c:catAx>
      <c:valAx>
        <c:axId val="273496047"/>
        <c:scaling>
          <c:orientation val="minMax"/>
          <c:max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"/>
                    <a:ea typeface="+mn-ea"/>
                    <a:cs typeface="+mn-cs"/>
                  </a:defRPr>
                </a:pPr>
                <a:r>
                  <a:rPr lang="fr-FR" sz="1000" dirty="0" err="1">
                    <a:solidFill>
                      <a:srgbClr val="00567E"/>
                    </a:solidFill>
                  </a:rPr>
                  <a:t>Mean</a:t>
                </a:r>
                <a:r>
                  <a:rPr lang="fr-FR" sz="1000" dirty="0">
                    <a:solidFill>
                      <a:srgbClr val="00567E"/>
                    </a:solidFill>
                  </a:rPr>
                  <a:t> score (NRS</a:t>
                </a:r>
                <a:r>
                  <a:rPr lang="fr-FR" sz="1000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152393410394675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567E"/>
                </a:solidFill>
                <a:latin typeface="Myriad"/>
                <a:ea typeface="+mn-ea"/>
                <a:cs typeface="+mn-cs"/>
              </a:defRPr>
            </a:pPr>
            <a:endParaRPr lang="it-IT"/>
          </a:p>
        </c:txPr>
        <c:crossAx val="481097615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01820575959337"/>
          <c:y val="0.78998541918921961"/>
          <c:w val="0.46519044335817761"/>
          <c:h val="6.42127781972458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yriad"/>
        </a:defRPr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240970136911486E-2"/>
          <c:y val="8.9253767007028778E-2"/>
          <c:w val="0.86152426015562877"/>
          <c:h val="0.7477345096130371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'Hair growth_AI3'!$K$23</c:f>
              <c:strCache>
                <c:ptCount val="1"/>
                <c:pt idx="0">
                  <c:v>Stabilization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'Hair growth_AI3'!$K$24:$K$25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3-4A84-A7B3-6C5A957F7412}"/>
            </c:ext>
          </c:extLst>
        </c:ser>
        <c:ser>
          <c:idx val="3"/>
          <c:order val="1"/>
          <c:tx>
            <c:strRef>
              <c:f>'Hair growth_AI3'!$N$23</c:f>
              <c:strCache>
                <c:ptCount val="1"/>
                <c:pt idx="0">
                  <c:v>Slight improvement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'Hair growth_AI3'!$N$24:$N$25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3-4A84-A7B3-6C5A957F7412}"/>
            </c:ext>
          </c:extLst>
        </c:ser>
        <c:ser>
          <c:idx val="1"/>
          <c:order val="2"/>
          <c:tx>
            <c:strRef>
              <c:f>'Hair growth_AI3'!$L$23</c:f>
              <c:strCache>
                <c:ptCount val="1"/>
                <c:pt idx="0">
                  <c:v>Moderate improvement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BFE61284-3D6A-4FB9-96D6-CB61F154214E}" type="VALU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11744425562239"/>
                      <c:h val="0.105940296710920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513-4A84-A7B3-6C5A957F741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CA3CCAD-B06C-4D2F-AD64-24340FACCD80}" type="VALUE">
                      <a:rPr lang="en-US" smtClean="0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513-4A84-A7B3-6C5A957F741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'Hair growth_AI3'!$L$24:$L$25</c:f>
              <c:numCache>
                <c:formatCode>General</c:formatCode>
                <c:ptCount val="2"/>
                <c:pt idx="0">
                  <c:v>13.33</c:v>
                </c:pt>
                <c:pt idx="1">
                  <c:v>66.67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13-4A84-A7B3-6C5A957F7412}"/>
            </c:ext>
          </c:extLst>
        </c:ser>
        <c:ser>
          <c:idx val="2"/>
          <c:order val="3"/>
          <c:tx>
            <c:strRef>
              <c:f>'Hair growth_AI3'!$M$23</c:f>
              <c:strCache>
                <c:ptCount val="1"/>
                <c:pt idx="0">
                  <c:v>Great improvement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3903943243509061E-3"/>
                  <c:y val="-3.802515636638916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9E463BA5-4538-4A7B-9252-BEEA66CC1CAB}" type="VALUE">
                      <a:rPr lang="en-US" smtClean="0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92121879192899"/>
                      <c:h val="5.952902448657068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513-4A84-A7B3-6C5A957F741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C18641-64C5-4CFB-9E6B-31617F6B9D92}" type="VALUE">
                      <a:rPr lang="en-US" smtClean="0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513-4A84-A7B3-6C5A957F741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'Hair growth_AI3'!$M$24:$M$25</c:f>
              <c:numCache>
                <c:formatCode>General</c:formatCode>
                <c:ptCount val="2"/>
                <c:pt idx="0">
                  <c:v>86.67</c:v>
                </c:pt>
                <c:pt idx="1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13-4A84-A7B3-6C5A957F74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75"/>
        <c:shape val="box"/>
        <c:axId val="236301088"/>
        <c:axId val="236294016"/>
        <c:axId val="0"/>
      </c:bar3DChart>
      <c:catAx>
        <c:axId val="2363010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dirty="0" err="1">
                    <a:solidFill>
                      <a:schemeClr val="tx2"/>
                    </a:solidFill>
                    <a:latin typeface="Myriad pro"/>
                  </a:rPr>
                  <a:t>Controllo</a:t>
                </a:r>
                <a:endParaRPr lang="fr-FR" sz="1000" dirty="0">
                  <a:solidFill>
                    <a:schemeClr val="tx2"/>
                  </a:solidFill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0.61975144923382197"/>
              <c:y val="0.818977624883562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236294016"/>
        <c:crosses val="autoZero"/>
        <c:auto val="1"/>
        <c:lblAlgn val="ctr"/>
        <c:lblOffset val="100"/>
        <c:noMultiLvlLbl val="0"/>
      </c:catAx>
      <c:valAx>
        <c:axId val="23629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>
                    <a:solidFill>
                      <a:schemeClr val="tx2"/>
                    </a:solidFill>
                    <a:latin typeface="Myriad pro"/>
                  </a:rPr>
                  <a:t>% of row frequency</a:t>
                </a:r>
              </a:p>
            </c:rich>
          </c:tx>
          <c:layout>
            <c:manualLayout>
              <c:xMode val="edge"/>
              <c:yMode val="edge"/>
              <c:x val="1.4487694609341556E-3"/>
              <c:y val="0.319621070244639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63010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240970136911486E-2"/>
          <c:y val="8.9253767007028778E-2"/>
          <c:w val="0.86152426015562877"/>
          <c:h val="0.7477345096130371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'Hair growth_AI3'!$K$23</c:f>
              <c:strCache>
                <c:ptCount val="1"/>
                <c:pt idx="0">
                  <c:v>Stabilization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'Hair growth_AI3'!$K$24:$K$25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C-408F-940A-59DCD7BECB98}"/>
            </c:ext>
          </c:extLst>
        </c:ser>
        <c:ser>
          <c:idx val="3"/>
          <c:order val="1"/>
          <c:tx>
            <c:strRef>
              <c:f>'Hair growth_AI3'!$N$23</c:f>
              <c:strCache>
                <c:ptCount val="1"/>
                <c:pt idx="0">
                  <c:v>Slight improvement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'Hair growth_AI3'!$N$24:$N$25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3C-408F-940A-59DCD7BECB98}"/>
            </c:ext>
          </c:extLst>
        </c:ser>
        <c:ser>
          <c:idx val="1"/>
          <c:order val="2"/>
          <c:tx>
            <c:strRef>
              <c:f>'Hair growth_AI3'!$L$23</c:f>
              <c:strCache>
                <c:ptCount val="1"/>
                <c:pt idx="0">
                  <c:v>Moderate improvement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26818925779152E-3"/>
                  <c:y val="-1.90134048995897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BFE61284-3D6A-4FB9-96D6-CB61F154214E}" type="VALU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75153888451786"/>
                      <c:h val="0.105940296710920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23C-408F-940A-59DCD7BECB9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CA3CCAD-B06C-4D2F-AD64-24340FACCD80}" type="VALUE">
                      <a:rPr lang="en-US" smtClean="0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23C-408F-940A-59DCD7BECB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'Hair growth_AI3'!$L$24:$L$25</c:f>
              <c:numCache>
                <c:formatCode>General</c:formatCode>
                <c:ptCount val="2"/>
                <c:pt idx="0">
                  <c:v>13.33</c:v>
                </c:pt>
                <c:pt idx="1">
                  <c:v>66.67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3C-408F-940A-59DCD7BECB98}"/>
            </c:ext>
          </c:extLst>
        </c:ser>
        <c:ser>
          <c:idx val="2"/>
          <c:order val="3"/>
          <c:tx>
            <c:strRef>
              <c:f>'Hair growth_AI3'!$M$23</c:f>
              <c:strCache>
                <c:ptCount val="1"/>
                <c:pt idx="0">
                  <c:v>Great improvement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Myriad pro"/>
                        <a:ea typeface="+mn-ea"/>
                        <a:cs typeface="+mn-cs"/>
                      </a:defRPr>
                    </a:pPr>
                    <a:fld id="{9E463BA5-4538-4A7B-9252-BEEA66CC1CAB}" type="VALUE">
                      <a:rPr lang="en-US" smtClean="0"/>
                      <a:pPr>
                        <a:defRPr sz="1000">
                          <a:solidFill>
                            <a:schemeClr val="bg1"/>
                          </a:solidFill>
                          <a:latin typeface="Myriad pro"/>
                        </a:defRPr>
                      </a:pPr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yriad pro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72621060835889"/>
                      <c:h val="7.473974840624249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23C-408F-940A-59DCD7BECB9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C18641-64C5-4CFB-9E6B-31617F6B9D92}" type="VALUE">
                      <a:rPr lang="en-US" smtClean="0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23C-408F-940A-59DCD7BECB9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('Global aspect of the scalp_AI3'!$F$20,'Global aspect of the scalp_AI3'!$H$20:$K$20,'Global aspect of the scalp_AI3'!$L$20:$O$20)</c:f>
              <c:strCache>
                <c:ptCount val="2"/>
                <c:pt idx="1">
                  <c:v>MONTH 1</c:v>
                </c:pt>
              </c:strCache>
            </c:strRef>
          </c:cat>
          <c:val>
            <c:numRef>
              <c:f>'Hair growth_AI3'!$M$24:$M$25</c:f>
              <c:numCache>
                <c:formatCode>General</c:formatCode>
                <c:ptCount val="2"/>
                <c:pt idx="0">
                  <c:v>86.67</c:v>
                </c:pt>
                <c:pt idx="1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3C-408F-940A-59DCD7BECB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75"/>
        <c:shape val="box"/>
        <c:axId val="236301088"/>
        <c:axId val="236294016"/>
        <c:axId val="0"/>
      </c:bar3DChart>
      <c:catAx>
        <c:axId val="2363010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dirty="0" err="1">
                    <a:solidFill>
                      <a:schemeClr val="tx2"/>
                    </a:solidFill>
                    <a:latin typeface="Myriad pro"/>
                  </a:rPr>
                  <a:t>Controllo</a:t>
                </a:r>
                <a:endParaRPr lang="fr-FR" sz="1000" dirty="0">
                  <a:solidFill>
                    <a:schemeClr val="tx2"/>
                  </a:solidFill>
                  <a:latin typeface="Myriad pro"/>
                </a:endParaRPr>
              </a:p>
            </c:rich>
          </c:tx>
          <c:layout>
            <c:manualLayout>
              <c:xMode val="edge"/>
              <c:yMode val="edge"/>
              <c:x val="0.61975144923382197"/>
              <c:y val="0.818977624883562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236294016"/>
        <c:crosses val="autoZero"/>
        <c:auto val="1"/>
        <c:lblAlgn val="ctr"/>
        <c:lblOffset val="100"/>
        <c:noMultiLvlLbl val="0"/>
      </c:catAx>
      <c:valAx>
        <c:axId val="23629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>
                    <a:solidFill>
                      <a:schemeClr val="tx2"/>
                    </a:solidFill>
                    <a:latin typeface="Myriad pro"/>
                  </a:rPr>
                  <a:t>% of row frequency</a:t>
                </a:r>
              </a:p>
            </c:rich>
          </c:tx>
          <c:layout>
            <c:manualLayout>
              <c:xMode val="edge"/>
              <c:yMode val="edge"/>
              <c:x val="1.4487694609341556E-3"/>
              <c:y val="0.319621070244639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63010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2CC643-4A39-4FB6-AB39-906255EB6105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6F87F435-F090-4C55-A1CF-D4F39DA87E68}">
      <dgm:prSet phldrT="[Texte]" custT="1"/>
      <dgm:spPr>
        <a:ln>
          <a:solidFill>
            <a:srgbClr val="CF4520"/>
          </a:solidFill>
        </a:ln>
      </dgm:spPr>
      <dgm:t>
        <a:bodyPr/>
        <a:lstStyle/>
        <a:p>
          <a:r>
            <a:rPr lang="fr-FR" sz="2000" b="1" u="none" strike="noStrike" dirty="0">
              <a:solidFill>
                <a:srgbClr val="C00000"/>
              </a:solidFill>
              <a:effectLst/>
              <a:latin typeface="Myriad Pro" panose="020B0503030403020204"/>
            </a:rPr>
            <a:t>TELOGEN EFFLUVIUM CRONICO</a:t>
          </a:r>
        </a:p>
        <a:p>
          <a:r>
            <a:rPr lang="fr-FR" sz="2000" b="1" dirty="0">
              <a:solidFill>
                <a:srgbClr val="C00000"/>
              </a:solidFill>
              <a:latin typeface="Myriad Pro" panose="020B0503030403020204"/>
            </a:rPr>
            <a:t>DONNA</a:t>
          </a:r>
        </a:p>
      </dgm:t>
    </dgm:pt>
    <dgm:pt modelId="{E9E6DF90-6B0D-4007-A73A-49B7C8E471CA}" type="parTrans" cxnId="{7F736B88-FDF3-42C4-BDF6-BD25A15079C2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FE0DEDEA-F600-45FC-AFC8-439455D37B01}" type="sibTrans" cxnId="{7F736B88-FDF3-42C4-BDF6-BD25A15079C2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7520EF0B-A0DC-4524-8426-600119054AF3}">
      <dgm:prSet phldrT="[Texte]" custT="1"/>
      <dgm:spPr>
        <a:ln>
          <a:solidFill>
            <a:srgbClr val="CF4520"/>
          </a:solidFill>
        </a:ln>
      </dgm:spPr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u="none" strike="noStrike" kern="1200" dirty="0">
              <a:solidFill>
                <a:srgbClr val="C00000"/>
              </a:solidFill>
              <a:effectLst/>
              <a:latin typeface="Myriad Pro" panose="020B0503030403020204"/>
              <a:ea typeface="+mn-ea"/>
              <a:cs typeface="+mn-cs"/>
            </a:rPr>
            <a:t>ALOPECIA ANDROGENETICA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u="none" strike="noStrike" kern="1200" dirty="0">
              <a:solidFill>
                <a:srgbClr val="C00000"/>
              </a:solidFill>
              <a:effectLst/>
              <a:latin typeface="Myriad Pro" panose="020B0503030403020204"/>
              <a:ea typeface="+mn-ea"/>
              <a:cs typeface="+mn-cs"/>
            </a:rPr>
            <a:t>DONNA/UOMO</a:t>
          </a:r>
        </a:p>
      </dgm:t>
    </dgm:pt>
    <dgm:pt modelId="{00BC7189-0CB4-4097-95EF-B373AF6D948B}" type="parTrans" cxnId="{EC578630-FB1F-4E49-8FA4-E05D4960B953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55F20D82-3527-4B58-B29D-A77A686E641E}" type="sibTrans" cxnId="{EC578630-FB1F-4E49-8FA4-E05D4960B953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BA973DE8-C2F2-4B4A-818B-1CC1C994C458}">
      <dgm:prSet phldrT="[Texte]" custT="1"/>
      <dgm:spPr>
        <a:ln>
          <a:solidFill>
            <a:srgbClr val="C00000"/>
          </a:solidFill>
        </a:ln>
      </dgm:spPr>
      <dgm:t>
        <a:bodyPr/>
        <a:lstStyle/>
        <a:p>
          <a:r>
            <a:rPr lang="fr-FR" sz="2000" b="1" dirty="0">
              <a:solidFill>
                <a:srgbClr val="C00000"/>
              </a:solidFill>
              <a:latin typeface="Myriad Pro" panose="020B0503030403020204"/>
            </a:rPr>
            <a:t>CADUTA CRONICA DEI CAPELLI</a:t>
          </a:r>
        </a:p>
      </dgm:t>
    </dgm:pt>
    <dgm:pt modelId="{832201EA-8898-484A-B5D9-60FB57D41198}" type="parTrans" cxnId="{6E551B79-85E0-4416-9350-01D518317E13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F13EF730-B4B5-4362-AC60-A529C8DF3A42}" type="sibTrans" cxnId="{6E551B79-85E0-4416-9350-01D518317E13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513A48B9-EC77-4AA7-8FC2-78F7556F5197}">
      <dgm:prSet phldrT="[Texte]" custT="1"/>
      <dgm:spPr>
        <a:solidFill>
          <a:srgbClr val="D14E2B"/>
        </a:solidFill>
        <a:ln>
          <a:solidFill>
            <a:srgbClr val="CF452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1600" dirty="0" err="1">
              <a:solidFill>
                <a:schemeClr val="bg1"/>
              </a:solidFill>
              <a:latin typeface="Myriad Pro" panose="020B0503030403020204"/>
            </a:rPr>
            <a:t>Dermo</a:t>
          </a:r>
          <a:r>
            <a:rPr lang="fr-FR" sz="1600" dirty="0">
              <a:solidFill>
                <a:schemeClr val="bg1"/>
              </a:solidFill>
              <a:latin typeface="Myriad Pro" panose="020B0503030403020204"/>
            </a:rPr>
            <a:t> </a:t>
          </a:r>
          <a:r>
            <a:rPr lang="fr-FR" sz="1600" dirty="0" err="1">
              <a:solidFill>
                <a:schemeClr val="bg1"/>
              </a:solidFill>
              <a:latin typeface="Myriad Pro" panose="020B0503030403020204"/>
            </a:rPr>
            <a:t>cosmetico</a:t>
          </a:r>
          <a:endParaRPr lang="fr-FR" sz="1600" dirty="0">
            <a:solidFill>
              <a:schemeClr val="bg1"/>
            </a:solidFill>
            <a:latin typeface="Myriad Pro" panose="020B050303040302020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600" dirty="0" err="1">
              <a:solidFill>
                <a:schemeClr val="bg1"/>
              </a:solidFill>
              <a:latin typeface="Myriad Pro" panose="020B0503030403020204"/>
            </a:rPr>
            <a:t>Lozione</a:t>
          </a:r>
          <a:r>
            <a:rPr lang="fr-FR" sz="1600" dirty="0">
              <a:solidFill>
                <a:schemeClr val="bg1"/>
              </a:solidFill>
              <a:latin typeface="Myriad Pro" panose="020B0503030403020204"/>
            </a:rPr>
            <a:t> e/o </a:t>
          </a:r>
          <a:r>
            <a:rPr lang="fr-FR" sz="1600" dirty="0" err="1">
              <a:solidFill>
                <a:schemeClr val="bg1"/>
              </a:solidFill>
              <a:latin typeface="Myriad Pro" panose="020B0503030403020204"/>
            </a:rPr>
            <a:t>Integratore</a:t>
          </a:r>
          <a:r>
            <a:rPr lang="fr-FR" sz="1600" dirty="0">
              <a:solidFill>
                <a:schemeClr val="bg1"/>
              </a:solidFill>
              <a:latin typeface="Myriad Pro" panose="020B0503030403020204"/>
            </a:rPr>
            <a:t>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200" dirty="0">
              <a:solidFill>
                <a:schemeClr val="bg1"/>
              </a:solidFill>
              <a:latin typeface="Myriad Pro" panose="020B0503030403020204"/>
            </a:rPr>
            <a:t>Es/ </a:t>
          </a:r>
          <a:r>
            <a:rPr lang="fr-FR" sz="1100" dirty="0">
              <a:solidFill>
                <a:schemeClr val="bg1"/>
              </a:solidFill>
              <a:latin typeface="Myriad Pro" panose="020B0503030403020204"/>
            </a:rPr>
            <a:t>NEOPTIDE EXPERT </a:t>
          </a:r>
          <a:r>
            <a:rPr lang="fr-FR" sz="1100" dirty="0" err="1">
              <a:solidFill>
                <a:schemeClr val="bg1"/>
              </a:solidFill>
              <a:latin typeface="Myriad Pro" panose="020B0503030403020204"/>
            </a:rPr>
            <a:t>siero</a:t>
          </a:r>
          <a:r>
            <a:rPr lang="fr-FR" sz="1100" dirty="0">
              <a:solidFill>
                <a:schemeClr val="bg1"/>
              </a:solidFill>
              <a:latin typeface="Myriad Pro" panose="020B0503030403020204"/>
            </a:rPr>
            <a:t> +/-  ANACAPS  Expert</a:t>
          </a:r>
          <a:endParaRPr lang="fr-FR" sz="1200" dirty="0">
            <a:solidFill>
              <a:schemeClr val="bg1"/>
            </a:solidFill>
            <a:latin typeface="Myriad Pro" panose="020B0503030403020204"/>
          </a:endParaRPr>
        </a:p>
      </dgm:t>
    </dgm:pt>
    <dgm:pt modelId="{D7FD29AB-EB7F-4DAD-8382-95286D4BE428}" type="parTrans" cxnId="{828712A9-EDA6-4661-902E-26202A37D901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58D1CAA9-39C7-40DE-95E6-632D4A0700BC}" type="sibTrans" cxnId="{828712A9-EDA6-4661-902E-26202A37D901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8C60F25E-6A90-4332-99B7-ED94F9247454}">
      <dgm:prSet phldrT="[Texte]" custT="1"/>
      <dgm:spPr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1a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intenzione</a:t>
          </a:r>
          <a:endParaRPr lang="fr-FR" sz="2000" u="none" strike="noStrike" kern="1200" dirty="0">
            <a:solidFill>
              <a:srgbClr val="005079"/>
            </a:solidFill>
            <a:effectLst/>
            <a:latin typeface="Myriad Pro" panose="020B0503030403020204"/>
            <a:ea typeface="+mn-ea"/>
            <a:cs typeface="+mn-cs"/>
          </a:endParaRPr>
        </a:p>
      </dgm:t>
    </dgm:pt>
    <dgm:pt modelId="{A98A36AD-3DBD-441C-939A-9534EE714785}" type="parTrans" cxnId="{325FB21D-8936-4217-BA5A-47886DDB03DF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34A2E18C-97CC-4190-8CCE-AED748776903}" type="sibTrans" cxnId="{325FB21D-8936-4217-BA5A-47886DDB03DF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BFCCF9DF-CB23-4787-93BA-86668C34F15E}">
      <dgm:prSet phldrT="[Texte]" custT="1"/>
      <dgm:spPr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In </a:t>
          </a:r>
          <a:r>
            <a:rPr lang="en-US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alternativa</a:t>
          </a:r>
          <a:r>
            <a:rPr lang="en-US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</a:t>
          </a:r>
          <a:r>
            <a:rPr lang="en-US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alla</a:t>
          </a:r>
          <a:r>
            <a:rPr lang="en-US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</a:t>
          </a:r>
          <a:r>
            <a:rPr lang="en-US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terapia</a:t>
          </a:r>
          <a:r>
            <a:rPr lang="en-US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</a:t>
          </a:r>
          <a:r>
            <a:rPr lang="en-US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farmacologica</a:t>
          </a:r>
          <a:endParaRPr lang="fr-FR" sz="2000" u="none" strike="noStrike" kern="1200" dirty="0">
            <a:solidFill>
              <a:srgbClr val="005079"/>
            </a:solidFill>
            <a:effectLst/>
            <a:latin typeface="Myriad Pro" panose="020B0503030403020204"/>
            <a:ea typeface="+mn-ea"/>
            <a:cs typeface="+mn-cs"/>
          </a:endParaRPr>
        </a:p>
      </dgm:t>
    </dgm:pt>
    <dgm:pt modelId="{7E17E959-A2C7-4590-A825-B172A81AB25F}" type="parTrans" cxnId="{E9A31E69-E0D1-4C08-A198-FDC4331D588A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2B608861-760F-4A10-B6A0-B0AD15CE52C0}" type="sibTrans" cxnId="{E9A31E69-E0D1-4C08-A198-FDC4331D588A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D3809054-EA7B-4F65-8106-45DDD90BEFD6}">
      <dgm:prSet phldrT="[Texte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Quando</a:t>
          </a: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la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terapia</a:t>
          </a: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farmacologica</a:t>
          </a: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è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controindicata</a:t>
          </a:r>
          <a:endParaRPr lang="fr-FR" sz="2000" u="none" strike="noStrike" kern="1200" dirty="0">
            <a:solidFill>
              <a:srgbClr val="005079"/>
            </a:solidFill>
            <a:effectLst/>
            <a:latin typeface="Myriad Pro" panose="020B0503030403020204"/>
            <a:ea typeface="+mn-ea"/>
            <a:cs typeface="+mn-cs"/>
          </a:endParaRPr>
        </a:p>
      </dgm:t>
    </dgm:pt>
    <dgm:pt modelId="{FD8CA0A6-7006-475C-AE3F-BA3B165CD2DB}" type="parTrans" cxnId="{E91A4BC6-C8C7-4354-B2CB-D5F5B090A19B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575D446C-F4AA-413E-BF50-AF83A8BDC02F}" type="sibTrans" cxnId="{E91A4BC6-C8C7-4354-B2CB-D5F5B090A19B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AF1EF30E-B10B-40C1-A7EF-7CAAF96EB01F}">
      <dgm:prSet phldrT="[Texte]" custT="1"/>
      <dgm:spPr/>
      <dgm:t>
        <a:bodyPr/>
        <a:lstStyle/>
        <a:p>
          <a:r>
            <a:rPr lang="fr-FR" sz="1800" u="none" strike="noStrike" dirty="0" err="1">
              <a:solidFill>
                <a:srgbClr val="005079"/>
              </a:solidFill>
              <a:effectLst/>
              <a:latin typeface="Myriad Pro" panose="020B0503030403020204"/>
            </a:rPr>
            <a:t>Minoxidil</a:t>
          </a:r>
          <a:r>
            <a:rPr lang="fr-FR" sz="1800" u="none" strike="noStrike" dirty="0">
              <a:solidFill>
                <a:srgbClr val="005079"/>
              </a:solidFill>
              <a:effectLst/>
              <a:latin typeface="Myriad Pro" panose="020B0503030403020204"/>
            </a:rPr>
            <a:t> - </a:t>
          </a:r>
          <a:r>
            <a:rPr lang="fr-FR" sz="1800" u="none" strike="noStrike" dirty="0" err="1">
              <a:solidFill>
                <a:srgbClr val="005079"/>
              </a:solidFill>
              <a:effectLst/>
              <a:latin typeface="Myriad Pro" panose="020B0503030403020204"/>
            </a:rPr>
            <a:t>Finasteride</a:t>
          </a:r>
          <a:r>
            <a:rPr lang="fr-FR" sz="1800" u="none" strike="noStrike" dirty="0">
              <a:solidFill>
                <a:srgbClr val="005079"/>
              </a:solidFill>
              <a:effectLst/>
              <a:latin typeface="Myriad Pro" panose="020B0503030403020204"/>
            </a:rPr>
            <a:t> </a:t>
          </a:r>
          <a:endParaRPr lang="fr-FR" sz="1800" dirty="0">
            <a:solidFill>
              <a:srgbClr val="005079"/>
            </a:solidFill>
            <a:latin typeface="Myriad Pro" panose="020B0503030403020204"/>
          </a:endParaRPr>
        </a:p>
      </dgm:t>
    </dgm:pt>
    <dgm:pt modelId="{66591E30-73A5-4483-BA2E-775C245A6BB1}" type="parTrans" cxnId="{618B36CC-9445-4E2E-AA79-4CCE5BE8E297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AA532F17-894C-493C-9A92-8DDFD16C892E}" type="sibTrans" cxnId="{618B36CC-9445-4E2E-AA79-4CCE5BE8E297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313F5E05-D78F-4161-984E-8281C98CD268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1a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intenzione</a:t>
          </a:r>
          <a:endParaRPr lang="fr-FR" sz="2000" u="none" strike="noStrike" kern="1200" dirty="0">
            <a:solidFill>
              <a:srgbClr val="005079"/>
            </a:solidFill>
            <a:effectLst/>
            <a:latin typeface="Myriad Pro" panose="020B0503030403020204"/>
            <a:ea typeface="+mn-ea"/>
            <a:cs typeface="+mn-cs"/>
          </a:endParaRPr>
        </a:p>
      </dgm:t>
    </dgm:pt>
    <dgm:pt modelId="{1CEB146F-AA21-4ECB-A22B-EC9DB4FB238B}" type="parTrans" cxnId="{C93F6924-7F06-47F4-8F72-13463F828834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026AB0F3-D95C-4D8D-99E2-80A2E99335F3}" type="sibTrans" cxnId="{C93F6924-7F06-47F4-8F72-13463F828834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E74731B8-36B2-4234-BE6E-211E0D286181}">
      <dgm:prSet custT="1"/>
      <dgm:spPr>
        <a:solidFill>
          <a:srgbClr val="D14E2B"/>
        </a:solidFill>
        <a:ln>
          <a:solidFill>
            <a:srgbClr val="CF452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10160" tIns="10160" rIns="10160" bIns="10160" numCol="1" spcCol="1270" anchor="ctr" anchorCtr="0"/>
        <a:lstStyle/>
        <a:p>
          <a:pPr marL="0"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600" kern="1200" dirty="0" err="1">
              <a:solidFill>
                <a:schemeClr val="bg1"/>
              </a:solidFill>
              <a:latin typeface="Myriad Pro" panose="020B0503030403020204"/>
              <a:ea typeface="+mn-ea"/>
              <a:cs typeface="+mn-cs"/>
            </a:rPr>
            <a:t>Dermo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  <a:ea typeface="+mn-ea"/>
              <a:cs typeface="+mn-cs"/>
            </a:rPr>
            <a:t> </a:t>
          </a:r>
          <a:r>
            <a:rPr lang="fr-FR" sz="1600" kern="1200" dirty="0" err="1">
              <a:solidFill>
                <a:schemeClr val="bg1"/>
              </a:solidFill>
              <a:latin typeface="Myriad Pro" panose="020B0503030403020204"/>
              <a:ea typeface="+mn-ea"/>
              <a:cs typeface="+mn-cs"/>
            </a:rPr>
            <a:t>cosmetico</a:t>
          </a:r>
          <a:endParaRPr lang="fr-FR" sz="1600" kern="1200" dirty="0">
            <a:solidFill>
              <a:schemeClr val="bg1"/>
            </a:solidFill>
            <a:latin typeface="Myriad Pro" panose="020B0503030403020204"/>
            <a:ea typeface="+mn-ea"/>
            <a:cs typeface="+mn-cs"/>
          </a:endParaRPr>
        </a:p>
        <a:p>
          <a:pPr marL="0"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600" kern="1200" dirty="0" err="1">
              <a:solidFill>
                <a:schemeClr val="bg1"/>
              </a:solidFill>
              <a:latin typeface="Myriad Pro" panose="020B0503030403020204"/>
            </a:rPr>
            <a:t>Lozione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</a:rPr>
            <a:t> e/o </a:t>
          </a:r>
          <a:r>
            <a:rPr lang="fr-FR" sz="1600" kern="1200" dirty="0" err="1">
              <a:solidFill>
                <a:schemeClr val="bg1"/>
              </a:solidFill>
              <a:latin typeface="Myriad Pro" panose="020B0503030403020204"/>
            </a:rPr>
            <a:t>Integratore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</a:rPr>
            <a:t>,</a:t>
          </a:r>
        </a:p>
        <a:p>
          <a:pPr marL="0"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200" kern="1200" dirty="0">
              <a:solidFill>
                <a:schemeClr val="bg1"/>
              </a:solidFill>
              <a:latin typeface="Myriad Pro" panose="020B0503030403020204"/>
            </a:rPr>
            <a:t>Es/ NEOPTIDE EXPERT </a:t>
          </a:r>
          <a:r>
            <a:rPr lang="fr-FR" sz="1200" kern="1200" dirty="0" err="1">
              <a:solidFill>
                <a:schemeClr val="bg1"/>
              </a:solidFill>
              <a:latin typeface="Myriad Pro" panose="020B0503030403020204"/>
            </a:rPr>
            <a:t>siero</a:t>
          </a:r>
          <a:r>
            <a:rPr lang="fr-FR" sz="1200" kern="1200" dirty="0">
              <a:solidFill>
                <a:schemeClr val="bg1"/>
              </a:solidFill>
              <a:latin typeface="Myriad Pro" panose="020B0503030403020204"/>
            </a:rPr>
            <a:t> +/-  ANACAPS  Expert</a:t>
          </a:r>
          <a:endParaRPr lang="fr-FR" sz="1200" kern="1200" dirty="0">
            <a:solidFill>
              <a:schemeClr val="bg1"/>
            </a:solidFill>
            <a:latin typeface="Myriad Pro" panose="020B0503030403020204"/>
            <a:ea typeface="+mn-ea"/>
            <a:cs typeface="+mn-cs"/>
          </a:endParaRPr>
        </a:p>
      </dgm:t>
    </dgm:pt>
    <dgm:pt modelId="{290B68AE-E0AF-49BA-83AD-E8EDA5CA85F2}" type="parTrans" cxnId="{3294080D-C914-43A6-A765-5A937BBB21F3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4F75EF8C-5C35-4B8B-8680-B04688057843}" type="sibTrans" cxnId="{3294080D-C914-43A6-A765-5A937BBB21F3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3711C917-BCE1-41DE-B4DF-1EF477F0F2CF}">
      <dgm:prSet phldrT="[Texte]" custT="1"/>
      <dgm:spPr>
        <a:solidFill>
          <a:srgbClr val="CF4E2A"/>
        </a:solidFill>
        <a:ln>
          <a:solidFill>
            <a:srgbClr val="CF4520"/>
          </a:solidFill>
        </a:ln>
      </dgm:spPr>
      <dgm:t>
        <a:bodyPr/>
        <a:lstStyle/>
        <a:p>
          <a:r>
            <a:rPr lang="fr-FR" sz="1600" u="none" strike="noStrike" dirty="0">
              <a:solidFill>
                <a:schemeClr val="bg1"/>
              </a:solidFill>
              <a:effectLst/>
              <a:latin typeface="Myriad Pro" panose="020B0503030403020204"/>
            </a:rPr>
            <a:t>NEOPTIDE EXPERT </a:t>
          </a:r>
          <a:r>
            <a:rPr lang="fr-FR" sz="1600" u="none" strike="noStrike" dirty="0" err="1">
              <a:solidFill>
                <a:schemeClr val="bg1"/>
              </a:solidFill>
              <a:effectLst/>
              <a:latin typeface="Myriad Pro" panose="020B0503030403020204"/>
            </a:rPr>
            <a:t>siero</a:t>
          </a:r>
          <a:endParaRPr lang="fr-FR" sz="1600" dirty="0">
            <a:solidFill>
              <a:schemeClr val="bg1"/>
            </a:solidFill>
            <a:latin typeface="Myriad Pro" panose="020B0503030403020204"/>
          </a:endParaRPr>
        </a:p>
      </dgm:t>
    </dgm:pt>
    <dgm:pt modelId="{2C7EB0DE-D7B3-46E7-B678-FE8B7190897E}" type="sibTrans" cxnId="{550E38EE-C957-44AF-8DBC-AE0F7354A3C8}">
      <dgm:prSet/>
      <dgm:spPr/>
      <dgm:t>
        <a:bodyPr/>
        <a:lstStyle/>
        <a:p>
          <a:endParaRPr lang="fr-FR" sz="2000">
            <a:solidFill>
              <a:srgbClr val="005079"/>
            </a:solidFill>
            <a:latin typeface="Myriad Pro" panose="020B0503030403020204"/>
          </a:endParaRPr>
        </a:p>
      </dgm:t>
    </dgm:pt>
    <dgm:pt modelId="{B547EF1B-A239-4222-AA62-A4FA1900BE4C}" type="parTrans" cxnId="{550E38EE-C957-44AF-8DBC-AE0F7354A3C8}">
      <dgm:prSet custT="1"/>
      <dgm:spPr/>
      <dgm:t>
        <a:bodyPr/>
        <a:lstStyle/>
        <a:p>
          <a:endParaRPr lang="fr-FR" sz="600">
            <a:solidFill>
              <a:srgbClr val="005079"/>
            </a:solidFill>
            <a:latin typeface="Myriad Pro" panose="020B0503030403020204"/>
          </a:endParaRPr>
        </a:p>
      </dgm:t>
    </dgm:pt>
    <dgm:pt modelId="{46182C9C-A404-415E-84D0-18D0A6DFFFF8}" type="pres">
      <dgm:prSet presAssocID="{012CC643-4A39-4FB6-AB39-906255EB61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53CACA1-3865-47CC-94DD-3C5DCFA8ED4A}" type="pres">
      <dgm:prSet presAssocID="{BA973DE8-C2F2-4B4A-818B-1CC1C994C458}" presName="root1" presStyleCnt="0"/>
      <dgm:spPr/>
    </dgm:pt>
    <dgm:pt modelId="{45EC989F-15F7-45A7-B435-A9BB128AB89F}" type="pres">
      <dgm:prSet presAssocID="{BA973DE8-C2F2-4B4A-818B-1CC1C994C458}" presName="LevelOneTextNode" presStyleLbl="node0" presStyleIdx="0" presStyleCnt="1">
        <dgm:presLayoutVars>
          <dgm:chPref val="3"/>
        </dgm:presLayoutVars>
      </dgm:prSet>
      <dgm:spPr/>
    </dgm:pt>
    <dgm:pt modelId="{3A6907BF-433E-4ADB-9D6B-11C2A3171AE0}" type="pres">
      <dgm:prSet presAssocID="{BA973DE8-C2F2-4B4A-818B-1CC1C994C458}" presName="level2hierChild" presStyleCnt="0"/>
      <dgm:spPr/>
    </dgm:pt>
    <dgm:pt modelId="{ACC01567-1E2C-4222-B08E-3E5E2E0E2A65}" type="pres">
      <dgm:prSet presAssocID="{E9E6DF90-6B0D-4007-A73A-49B7C8E471CA}" presName="conn2-1" presStyleLbl="parChTrans1D2" presStyleIdx="0" presStyleCnt="2"/>
      <dgm:spPr/>
    </dgm:pt>
    <dgm:pt modelId="{FF312D10-98E0-4567-8CB2-186D7F81B0BA}" type="pres">
      <dgm:prSet presAssocID="{E9E6DF90-6B0D-4007-A73A-49B7C8E471CA}" presName="connTx" presStyleLbl="parChTrans1D2" presStyleIdx="0" presStyleCnt="2"/>
      <dgm:spPr/>
    </dgm:pt>
    <dgm:pt modelId="{5519D8C3-544A-499F-B36B-D2CABDEBABB6}" type="pres">
      <dgm:prSet presAssocID="{6F87F435-F090-4C55-A1CF-D4F39DA87E68}" presName="root2" presStyleCnt="0"/>
      <dgm:spPr/>
    </dgm:pt>
    <dgm:pt modelId="{56BD1D42-D98C-47D3-81F1-4FF253CAEF95}" type="pres">
      <dgm:prSet presAssocID="{6F87F435-F090-4C55-A1CF-D4F39DA87E68}" presName="LevelTwoTextNode" presStyleLbl="node2" presStyleIdx="0" presStyleCnt="2" custScaleX="123734" custScaleY="142119">
        <dgm:presLayoutVars>
          <dgm:chPref val="3"/>
        </dgm:presLayoutVars>
      </dgm:prSet>
      <dgm:spPr/>
    </dgm:pt>
    <dgm:pt modelId="{38D2E66D-B05D-477A-823C-B66CCB45E093}" type="pres">
      <dgm:prSet presAssocID="{6F87F435-F090-4C55-A1CF-D4F39DA87E68}" presName="level3hierChild" presStyleCnt="0"/>
      <dgm:spPr/>
    </dgm:pt>
    <dgm:pt modelId="{17C1B521-1A21-400F-ACBC-0AFAB84C73CA}" type="pres">
      <dgm:prSet presAssocID="{1CEB146F-AA21-4ECB-A22B-EC9DB4FB238B}" presName="conn2-1" presStyleLbl="parChTrans1D3" presStyleIdx="0" presStyleCnt="4"/>
      <dgm:spPr/>
    </dgm:pt>
    <dgm:pt modelId="{4B4B7AD1-E65F-4F01-BBE2-2E16FB71FE8E}" type="pres">
      <dgm:prSet presAssocID="{1CEB146F-AA21-4ECB-A22B-EC9DB4FB238B}" presName="connTx" presStyleLbl="parChTrans1D3" presStyleIdx="0" presStyleCnt="4"/>
      <dgm:spPr/>
    </dgm:pt>
    <dgm:pt modelId="{FE60CFD6-EC7D-4B3C-BD23-932285B9CDBC}" type="pres">
      <dgm:prSet presAssocID="{313F5E05-D78F-4161-984E-8281C98CD268}" presName="root2" presStyleCnt="0"/>
      <dgm:spPr/>
    </dgm:pt>
    <dgm:pt modelId="{54C441B6-9592-443C-AE40-350DF0C5B5A7}" type="pres">
      <dgm:prSet presAssocID="{313F5E05-D78F-4161-984E-8281C98CD268}" presName="LevelTwoTextNode" presStyleLbl="node3" presStyleIdx="0" presStyleCnt="4" custLinFactNeighborX="-1760" custLinFactNeighborY="4629">
        <dgm:presLayoutVars>
          <dgm:chPref val="3"/>
        </dgm:presLayoutVars>
      </dgm:prSet>
      <dgm:spPr/>
    </dgm:pt>
    <dgm:pt modelId="{7BF34CBF-3364-4289-A9B2-302658971A10}" type="pres">
      <dgm:prSet presAssocID="{313F5E05-D78F-4161-984E-8281C98CD268}" presName="level3hierChild" presStyleCnt="0"/>
      <dgm:spPr/>
    </dgm:pt>
    <dgm:pt modelId="{04573377-70CF-4513-8466-B6AAB8354906}" type="pres">
      <dgm:prSet presAssocID="{D7FD29AB-EB7F-4DAD-8382-95286D4BE428}" presName="conn2-1" presStyleLbl="parChTrans1D4" presStyleIdx="0" presStyleCnt="4"/>
      <dgm:spPr/>
    </dgm:pt>
    <dgm:pt modelId="{E346E15B-0FF7-4A35-8F71-2226D5BB8FE7}" type="pres">
      <dgm:prSet presAssocID="{D7FD29AB-EB7F-4DAD-8382-95286D4BE428}" presName="connTx" presStyleLbl="parChTrans1D4" presStyleIdx="0" presStyleCnt="4"/>
      <dgm:spPr/>
    </dgm:pt>
    <dgm:pt modelId="{C967C3DF-1058-43C6-AAC6-B5EDD22589D5}" type="pres">
      <dgm:prSet presAssocID="{513A48B9-EC77-4AA7-8FC2-78F7556F5197}" presName="root2" presStyleCnt="0"/>
      <dgm:spPr/>
    </dgm:pt>
    <dgm:pt modelId="{7F178B3E-23DB-497A-A758-F7046BD505A0}" type="pres">
      <dgm:prSet presAssocID="{513A48B9-EC77-4AA7-8FC2-78F7556F5197}" presName="LevelTwoTextNode" presStyleLbl="node4" presStyleIdx="0" presStyleCnt="4" custScaleX="136336" custScaleY="128665" custLinFactNeighborX="23109" custLinFactNeighborY="0">
        <dgm:presLayoutVars>
          <dgm:chPref val="3"/>
        </dgm:presLayoutVars>
      </dgm:prSet>
      <dgm:spPr/>
    </dgm:pt>
    <dgm:pt modelId="{B59B069B-54C9-4EFF-A7B7-0CDEAA852D3E}" type="pres">
      <dgm:prSet presAssocID="{513A48B9-EC77-4AA7-8FC2-78F7556F5197}" presName="level3hierChild" presStyleCnt="0"/>
      <dgm:spPr/>
    </dgm:pt>
    <dgm:pt modelId="{9B19E77B-C4A6-47BB-AE70-80BBF9806FBA}" type="pres">
      <dgm:prSet presAssocID="{00BC7189-0CB4-4097-95EF-B373AF6D948B}" presName="conn2-1" presStyleLbl="parChTrans1D2" presStyleIdx="1" presStyleCnt="2"/>
      <dgm:spPr/>
    </dgm:pt>
    <dgm:pt modelId="{D342C526-5F47-45E7-A3F3-312CB2227844}" type="pres">
      <dgm:prSet presAssocID="{00BC7189-0CB4-4097-95EF-B373AF6D948B}" presName="connTx" presStyleLbl="parChTrans1D2" presStyleIdx="1" presStyleCnt="2"/>
      <dgm:spPr/>
    </dgm:pt>
    <dgm:pt modelId="{27FB4D92-BF7A-4635-8111-C844D6A1CD51}" type="pres">
      <dgm:prSet presAssocID="{7520EF0B-A0DC-4524-8426-600119054AF3}" presName="root2" presStyleCnt="0"/>
      <dgm:spPr/>
    </dgm:pt>
    <dgm:pt modelId="{186DA642-96A8-425C-9D9C-A32C08452C7F}" type="pres">
      <dgm:prSet presAssocID="{7520EF0B-A0DC-4524-8426-600119054AF3}" presName="LevelTwoTextNode" presStyleLbl="node2" presStyleIdx="1" presStyleCnt="2" custScaleX="126775" custScaleY="163877" custLinFactNeighborX="-6058" custLinFactNeighborY="3312">
        <dgm:presLayoutVars>
          <dgm:chPref val="3"/>
        </dgm:presLayoutVars>
      </dgm:prSet>
      <dgm:spPr/>
    </dgm:pt>
    <dgm:pt modelId="{B9303B8C-6BDD-4CF3-9E91-4097A2A112EE}" type="pres">
      <dgm:prSet presAssocID="{7520EF0B-A0DC-4524-8426-600119054AF3}" presName="level3hierChild" presStyleCnt="0"/>
      <dgm:spPr/>
    </dgm:pt>
    <dgm:pt modelId="{6A4585D6-3997-47F9-A788-EBE345FB6A7C}" type="pres">
      <dgm:prSet presAssocID="{A98A36AD-3DBD-441C-939A-9534EE714785}" presName="conn2-1" presStyleLbl="parChTrans1D3" presStyleIdx="1" presStyleCnt="4"/>
      <dgm:spPr/>
    </dgm:pt>
    <dgm:pt modelId="{CC492CA4-5ECF-4BF9-87E0-BFD5F8970263}" type="pres">
      <dgm:prSet presAssocID="{A98A36AD-3DBD-441C-939A-9534EE714785}" presName="connTx" presStyleLbl="parChTrans1D3" presStyleIdx="1" presStyleCnt="4"/>
      <dgm:spPr/>
    </dgm:pt>
    <dgm:pt modelId="{1F0FA174-1BCE-42D4-8B9E-EB28E8225038}" type="pres">
      <dgm:prSet presAssocID="{8C60F25E-6A90-4332-99B7-ED94F9247454}" presName="root2" presStyleCnt="0"/>
      <dgm:spPr/>
    </dgm:pt>
    <dgm:pt modelId="{5AA3FF7A-DC8D-43E0-A3E9-3749E54D9C70}" type="pres">
      <dgm:prSet presAssocID="{8C60F25E-6A90-4332-99B7-ED94F9247454}" presName="LevelTwoTextNode" presStyleLbl="node3" presStyleIdx="1" presStyleCnt="4" custScaleX="102350" custLinFactNeighborX="-4959" custLinFactNeighborY="-7891">
        <dgm:presLayoutVars>
          <dgm:chPref val="3"/>
        </dgm:presLayoutVars>
      </dgm:prSet>
      <dgm:spPr/>
    </dgm:pt>
    <dgm:pt modelId="{B88D1C91-283D-4696-ACD2-B522ED3FE129}" type="pres">
      <dgm:prSet presAssocID="{8C60F25E-6A90-4332-99B7-ED94F9247454}" presName="level3hierChild" presStyleCnt="0"/>
      <dgm:spPr/>
    </dgm:pt>
    <dgm:pt modelId="{6EF37C4F-8FF0-45E1-BC07-69B4DDFC90A2}" type="pres">
      <dgm:prSet presAssocID="{66591E30-73A5-4483-BA2E-775C245A6BB1}" presName="conn2-1" presStyleLbl="parChTrans1D4" presStyleIdx="1" presStyleCnt="4"/>
      <dgm:spPr/>
    </dgm:pt>
    <dgm:pt modelId="{C835CA20-7D5D-418B-B376-66131877DFC3}" type="pres">
      <dgm:prSet presAssocID="{66591E30-73A5-4483-BA2E-775C245A6BB1}" presName="connTx" presStyleLbl="parChTrans1D4" presStyleIdx="1" presStyleCnt="4"/>
      <dgm:spPr/>
    </dgm:pt>
    <dgm:pt modelId="{63822825-A02E-43EF-A838-748559A02AAA}" type="pres">
      <dgm:prSet presAssocID="{AF1EF30E-B10B-40C1-A7EF-7CAAF96EB01F}" presName="root2" presStyleCnt="0"/>
      <dgm:spPr/>
    </dgm:pt>
    <dgm:pt modelId="{A6213639-0696-439C-B75C-988DE308DF78}" type="pres">
      <dgm:prSet presAssocID="{AF1EF30E-B10B-40C1-A7EF-7CAAF96EB01F}" presName="LevelTwoTextNode" presStyleLbl="node4" presStyleIdx="1" presStyleCnt="4" custScaleX="133904" custLinFactNeighborX="34075" custLinFactNeighborY="13953">
        <dgm:presLayoutVars>
          <dgm:chPref val="3"/>
        </dgm:presLayoutVars>
      </dgm:prSet>
      <dgm:spPr/>
    </dgm:pt>
    <dgm:pt modelId="{C515CF63-982F-42F1-92BC-59263BD516B6}" type="pres">
      <dgm:prSet presAssocID="{AF1EF30E-B10B-40C1-A7EF-7CAAF96EB01F}" presName="level3hierChild" presStyleCnt="0"/>
      <dgm:spPr/>
    </dgm:pt>
    <dgm:pt modelId="{B96D463D-7DEE-47EE-B97F-807962E70A8C}" type="pres">
      <dgm:prSet presAssocID="{7E17E959-A2C7-4590-A825-B172A81AB25F}" presName="conn2-1" presStyleLbl="parChTrans1D3" presStyleIdx="2" presStyleCnt="4"/>
      <dgm:spPr/>
    </dgm:pt>
    <dgm:pt modelId="{38B68FC4-D793-43E4-B196-159CAD920D54}" type="pres">
      <dgm:prSet presAssocID="{7E17E959-A2C7-4590-A825-B172A81AB25F}" presName="connTx" presStyleLbl="parChTrans1D3" presStyleIdx="2" presStyleCnt="4"/>
      <dgm:spPr/>
    </dgm:pt>
    <dgm:pt modelId="{0196A3F5-EBD0-40DA-842E-6173592F643E}" type="pres">
      <dgm:prSet presAssocID="{BFCCF9DF-CB23-4787-93BA-86668C34F15E}" presName="root2" presStyleCnt="0"/>
      <dgm:spPr/>
    </dgm:pt>
    <dgm:pt modelId="{4AC3F920-9B07-48BE-9761-226219FA84F8}" type="pres">
      <dgm:prSet presAssocID="{BFCCF9DF-CB23-4787-93BA-86668C34F15E}" presName="LevelTwoTextNode" presStyleLbl="node3" presStyleIdx="2" presStyleCnt="4" custScaleX="99541" custScaleY="135515">
        <dgm:presLayoutVars>
          <dgm:chPref val="3"/>
        </dgm:presLayoutVars>
      </dgm:prSet>
      <dgm:spPr/>
    </dgm:pt>
    <dgm:pt modelId="{AB6FF3C0-0F8C-4402-A73A-75AA9899211A}" type="pres">
      <dgm:prSet presAssocID="{BFCCF9DF-CB23-4787-93BA-86668C34F15E}" presName="level3hierChild" presStyleCnt="0"/>
      <dgm:spPr/>
    </dgm:pt>
    <dgm:pt modelId="{504773E8-0B70-4BFB-B62B-EA5F4F9E90D9}" type="pres">
      <dgm:prSet presAssocID="{290B68AE-E0AF-49BA-83AD-E8EDA5CA85F2}" presName="conn2-1" presStyleLbl="parChTrans1D4" presStyleIdx="2" presStyleCnt="4"/>
      <dgm:spPr/>
    </dgm:pt>
    <dgm:pt modelId="{CCDF62E1-465D-4987-A279-46E61264ECD6}" type="pres">
      <dgm:prSet presAssocID="{290B68AE-E0AF-49BA-83AD-E8EDA5CA85F2}" presName="connTx" presStyleLbl="parChTrans1D4" presStyleIdx="2" presStyleCnt="4"/>
      <dgm:spPr/>
    </dgm:pt>
    <dgm:pt modelId="{17615862-FDE9-42B4-90D7-6D163160E3C0}" type="pres">
      <dgm:prSet presAssocID="{E74731B8-36B2-4234-BE6E-211E0D286181}" presName="root2" presStyleCnt="0"/>
      <dgm:spPr/>
    </dgm:pt>
    <dgm:pt modelId="{C2C565D3-FEA8-4356-9B97-D7A49B93B0CE}" type="pres">
      <dgm:prSet presAssocID="{E74731B8-36B2-4234-BE6E-211E0D286181}" presName="LevelTwoTextNode" presStyleLbl="node4" presStyleIdx="2" presStyleCnt="4" custScaleX="136589" custScaleY="98224" custLinFactNeighborX="7663" custLinFactNeighborY="8872">
        <dgm:presLayoutVars>
          <dgm:chPref val="3"/>
        </dgm:presLayoutVars>
      </dgm:prSet>
      <dgm:spPr>
        <a:xfrm>
          <a:off x="8531166" y="2907197"/>
          <a:ext cx="3276023" cy="796118"/>
        </a:xfrm>
        <a:prstGeom prst="rect">
          <a:avLst/>
        </a:prstGeom>
      </dgm:spPr>
    </dgm:pt>
    <dgm:pt modelId="{7B952783-5D62-40D2-ADD8-0BA4F31BA1F5}" type="pres">
      <dgm:prSet presAssocID="{E74731B8-36B2-4234-BE6E-211E0D286181}" presName="level3hierChild" presStyleCnt="0"/>
      <dgm:spPr/>
    </dgm:pt>
    <dgm:pt modelId="{BCA90342-58BD-4108-BFFA-AFB73071E0CF}" type="pres">
      <dgm:prSet presAssocID="{FD8CA0A6-7006-475C-AE3F-BA3B165CD2DB}" presName="conn2-1" presStyleLbl="parChTrans1D3" presStyleIdx="3" presStyleCnt="4"/>
      <dgm:spPr/>
    </dgm:pt>
    <dgm:pt modelId="{DDCC4905-0E19-45C2-BE4B-D79B72A68B10}" type="pres">
      <dgm:prSet presAssocID="{FD8CA0A6-7006-475C-AE3F-BA3B165CD2DB}" presName="connTx" presStyleLbl="parChTrans1D3" presStyleIdx="3" presStyleCnt="4"/>
      <dgm:spPr/>
    </dgm:pt>
    <dgm:pt modelId="{E45F258E-8062-409F-A141-6641E6392FD5}" type="pres">
      <dgm:prSet presAssocID="{D3809054-EA7B-4F65-8106-45DDD90BEFD6}" presName="root2" presStyleCnt="0"/>
      <dgm:spPr/>
    </dgm:pt>
    <dgm:pt modelId="{C852BA2F-0C5E-4EA9-93C3-B0B11FEB097F}" type="pres">
      <dgm:prSet presAssocID="{D3809054-EA7B-4F65-8106-45DDD90BEFD6}" presName="LevelTwoTextNode" presStyleLbl="node3" presStyleIdx="3" presStyleCnt="4" custScaleX="98912" custScaleY="131650">
        <dgm:presLayoutVars>
          <dgm:chPref val="3"/>
        </dgm:presLayoutVars>
      </dgm:prSet>
      <dgm:spPr/>
    </dgm:pt>
    <dgm:pt modelId="{3EEC9EF9-EC7B-4AC7-8DF7-D7F159BBBD17}" type="pres">
      <dgm:prSet presAssocID="{D3809054-EA7B-4F65-8106-45DDD90BEFD6}" presName="level3hierChild" presStyleCnt="0"/>
      <dgm:spPr/>
    </dgm:pt>
    <dgm:pt modelId="{98A9ED6B-A40B-4BC5-B5F5-D98A6E643768}" type="pres">
      <dgm:prSet presAssocID="{B547EF1B-A239-4222-AA62-A4FA1900BE4C}" presName="conn2-1" presStyleLbl="parChTrans1D4" presStyleIdx="3" presStyleCnt="4"/>
      <dgm:spPr/>
    </dgm:pt>
    <dgm:pt modelId="{7ADBBE2D-2EBF-44FD-8078-9F6D8E6518C8}" type="pres">
      <dgm:prSet presAssocID="{B547EF1B-A239-4222-AA62-A4FA1900BE4C}" presName="connTx" presStyleLbl="parChTrans1D4" presStyleIdx="3" presStyleCnt="4"/>
      <dgm:spPr/>
    </dgm:pt>
    <dgm:pt modelId="{43F8F6BE-23CC-4518-99F2-CA3A504418BB}" type="pres">
      <dgm:prSet presAssocID="{3711C917-BCE1-41DE-B4DF-1EF477F0F2CF}" presName="root2" presStyleCnt="0"/>
      <dgm:spPr/>
    </dgm:pt>
    <dgm:pt modelId="{0A27D91F-70C6-4275-A178-1AFB00A53001}" type="pres">
      <dgm:prSet presAssocID="{3711C917-BCE1-41DE-B4DF-1EF477F0F2CF}" presName="LevelTwoTextNode" presStyleLbl="node4" presStyleIdx="3" presStyleCnt="4" custScaleX="138267" custScaleY="72259" custLinFactNeighborX="44712" custLinFactNeighborY="776">
        <dgm:presLayoutVars>
          <dgm:chPref val="3"/>
        </dgm:presLayoutVars>
      </dgm:prSet>
      <dgm:spPr/>
    </dgm:pt>
    <dgm:pt modelId="{1F5067CE-C64D-4E5E-A310-C73497072AB2}" type="pres">
      <dgm:prSet presAssocID="{3711C917-BCE1-41DE-B4DF-1EF477F0F2CF}" presName="level3hierChild" presStyleCnt="0"/>
      <dgm:spPr/>
    </dgm:pt>
  </dgm:ptLst>
  <dgm:cxnLst>
    <dgm:cxn modelId="{23649A07-0D79-4469-AB64-C9E5F1B59A0B}" type="presOf" srcId="{313F5E05-D78F-4161-984E-8281C98CD268}" destId="{54C441B6-9592-443C-AE40-350DF0C5B5A7}" srcOrd="0" destOrd="0" presId="urn:microsoft.com/office/officeart/2008/layout/HorizontalMultiLevelHierarchy"/>
    <dgm:cxn modelId="{8547010A-068A-428B-99B7-4B08CA804402}" type="presOf" srcId="{A98A36AD-3DBD-441C-939A-9534EE714785}" destId="{CC492CA4-5ECF-4BF9-87E0-BFD5F8970263}" srcOrd="1" destOrd="0" presId="urn:microsoft.com/office/officeart/2008/layout/HorizontalMultiLevelHierarchy"/>
    <dgm:cxn modelId="{FB42910C-AE6D-4D1F-ABB9-C3E2677D2807}" type="presOf" srcId="{3711C917-BCE1-41DE-B4DF-1EF477F0F2CF}" destId="{0A27D91F-70C6-4275-A178-1AFB00A53001}" srcOrd="0" destOrd="0" presId="urn:microsoft.com/office/officeart/2008/layout/HorizontalMultiLevelHierarchy"/>
    <dgm:cxn modelId="{4ECACE0C-C09D-41FF-AC69-AA49239154E3}" type="presOf" srcId="{FD8CA0A6-7006-475C-AE3F-BA3B165CD2DB}" destId="{BCA90342-58BD-4108-BFFA-AFB73071E0CF}" srcOrd="0" destOrd="0" presId="urn:microsoft.com/office/officeart/2008/layout/HorizontalMultiLevelHierarchy"/>
    <dgm:cxn modelId="{3294080D-C914-43A6-A765-5A937BBB21F3}" srcId="{BFCCF9DF-CB23-4787-93BA-86668C34F15E}" destId="{E74731B8-36B2-4234-BE6E-211E0D286181}" srcOrd="0" destOrd="0" parTransId="{290B68AE-E0AF-49BA-83AD-E8EDA5CA85F2}" sibTransId="{4F75EF8C-5C35-4B8B-8680-B04688057843}"/>
    <dgm:cxn modelId="{2E28121D-3ABB-4957-94E9-1C6EC8F89F8C}" type="presOf" srcId="{1CEB146F-AA21-4ECB-A22B-EC9DB4FB238B}" destId="{4B4B7AD1-E65F-4F01-BBE2-2E16FB71FE8E}" srcOrd="1" destOrd="0" presId="urn:microsoft.com/office/officeart/2008/layout/HorizontalMultiLevelHierarchy"/>
    <dgm:cxn modelId="{325FB21D-8936-4217-BA5A-47886DDB03DF}" srcId="{7520EF0B-A0DC-4524-8426-600119054AF3}" destId="{8C60F25E-6A90-4332-99B7-ED94F9247454}" srcOrd="0" destOrd="0" parTransId="{A98A36AD-3DBD-441C-939A-9534EE714785}" sibTransId="{34A2E18C-97CC-4190-8CCE-AED748776903}"/>
    <dgm:cxn modelId="{C22AC81D-B4FB-4505-B075-47EB2C78D004}" type="presOf" srcId="{BA973DE8-C2F2-4B4A-818B-1CC1C994C458}" destId="{45EC989F-15F7-45A7-B435-A9BB128AB89F}" srcOrd="0" destOrd="0" presId="urn:microsoft.com/office/officeart/2008/layout/HorizontalMultiLevelHierarchy"/>
    <dgm:cxn modelId="{E4AA1023-53FF-4737-AC1E-1EFA93746368}" type="presOf" srcId="{B547EF1B-A239-4222-AA62-A4FA1900BE4C}" destId="{7ADBBE2D-2EBF-44FD-8078-9F6D8E6518C8}" srcOrd="1" destOrd="0" presId="urn:microsoft.com/office/officeart/2008/layout/HorizontalMultiLevelHierarchy"/>
    <dgm:cxn modelId="{C93F6924-7F06-47F4-8F72-13463F828834}" srcId="{6F87F435-F090-4C55-A1CF-D4F39DA87E68}" destId="{313F5E05-D78F-4161-984E-8281C98CD268}" srcOrd="0" destOrd="0" parTransId="{1CEB146F-AA21-4ECB-A22B-EC9DB4FB238B}" sibTransId="{026AB0F3-D95C-4D8D-99E2-80A2E99335F3}"/>
    <dgm:cxn modelId="{00B09C2E-7648-4E3C-9596-2D26C2C29C8C}" type="presOf" srcId="{1CEB146F-AA21-4ECB-A22B-EC9DB4FB238B}" destId="{17C1B521-1A21-400F-ACBC-0AFAB84C73CA}" srcOrd="0" destOrd="0" presId="urn:microsoft.com/office/officeart/2008/layout/HorizontalMultiLevelHierarchy"/>
    <dgm:cxn modelId="{EC578630-FB1F-4E49-8FA4-E05D4960B953}" srcId="{BA973DE8-C2F2-4B4A-818B-1CC1C994C458}" destId="{7520EF0B-A0DC-4524-8426-600119054AF3}" srcOrd="1" destOrd="0" parTransId="{00BC7189-0CB4-4097-95EF-B373AF6D948B}" sibTransId="{55F20D82-3527-4B58-B29D-A77A686E641E}"/>
    <dgm:cxn modelId="{64184034-82D4-4845-BEEA-72486BEE123F}" type="presOf" srcId="{290B68AE-E0AF-49BA-83AD-E8EDA5CA85F2}" destId="{CCDF62E1-465D-4987-A279-46E61264ECD6}" srcOrd="1" destOrd="0" presId="urn:microsoft.com/office/officeart/2008/layout/HorizontalMultiLevelHierarchy"/>
    <dgm:cxn modelId="{4AEB773E-54CB-4A6F-8CCC-AAD6E71EB9D2}" type="presOf" srcId="{AF1EF30E-B10B-40C1-A7EF-7CAAF96EB01F}" destId="{A6213639-0696-439C-B75C-988DE308DF78}" srcOrd="0" destOrd="0" presId="urn:microsoft.com/office/officeart/2008/layout/HorizontalMultiLevelHierarchy"/>
    <dgm:cxn modelId="{08377042-44FC-4D20-8F5C-5E095CCFAAE1}" type="presOf" srcId="{FD8CA0A6-7006-475C-AE3F-BA3B165CD2DB}" destId="{DDCC4905-0E19-45C2-BE4B-D79B72A68B10}" srcOrd="1" destOrd="0" presId="urn:microsoft.com/office/officeart/2008/layout/HorizontalMultiLevelHierarchy"/>
    <dgm:cxn modelId="{97EFBC45-4428-4BC2-89BB-5C824D189248}" type="presOf" srcId="{290B68AE-E0AF-49BA-83AD-E8EDA5CA85F2}" destId="{504773E8-0B70-4BFB-B62B-EA5F4F9E90D9}" srcOrd="0" destOrd="0" presId="urn:microsoft.com/office/officeart/2008/layout/HorizontalMultiLevelHierarchy"/>
    <dgm:cxn modelId="{E9A31E69-E0D1-4C08-A198-FDC4331D588A}" srcId="{7520EF0B-A0DC-4524-8426-600119054AF3}" destId="{BFCCF9DF-CB23-4787-93BA-86668C34F15E}" srcOrd="1" destOrd="0" parTransId="{7E17E959-A2C7-4590-A825-B172A81AB25F}" sibTransId="{2B608861-760F-4A10-B6A0-B0AD15CE52C0}"/>
    <dgm:cxn modelId="{21578150-9762-4795-A807-E593C0CFC746}" type="presOf" srcId="{8C60F25E-6A90-4332-99B7-ED94F9247454}" destId="{5AA3FF7A-DC8D-43E0-A3E9-3749E54D9C70}" srcOrd="0" destOrd="0" presId="urn:microsoft.com/office/officeart/2008/layout/HorizontalMultiLevelHierarchy"/>
    <dgm:cxn modelId="{FCC42B73-D2DA-4680-818B-D220E508EB7B}" type="presOf" srcId="{E74731B8-36B2-4234-BE6E-211E0D286181}" destId="{C2C565D3-FEA8-4356-9B97-D7A49B93B0CE}" srcOrd="0" destOrd="0" presId="urn:microsoft.com/office/officeart/2008/layout/HorizontalMultiLevelHierarchy"/>
    <dgm:cxn modelId="{3F70F254-EBB3-4747-B4CE-6A30423CDAC1}" type="presOf" srcId="{D7FD29AB-EB7F-4DAD-8382-95286D4BE428}" destId="{04573377-70CF-4513-8466-B6AAB8354906}" srcOrd="0" destOrd="0" presId="urn:microsoft.com/office/officeart/2008/layout/HorizontalMultiLevelHierarchy"/>
    <dgm:cxn modelId="{6E551B79-85E0-4416-9350-01D518317E13}" srcId="{012CC643-4A39-4FB6-AB39-906255EB6105}" destId="{BA973DE8-C2F2-4B4A-818B-1CC1C994C458}" srcOrd="0" destOrd="0" parTransId="{832201EA-8898-484A-B5D9-60FB57D41198}" sibTransId="{F13EF730-B4B5-4362-AC60-A529C8DF3A42}"/>
    <dgm:cxn modelId="{237CB782-E3A2-4B96-A35B-952752559484}" type="presOf" srcId="{513A48B9-EC77-4AA7-8FC2-78F7556F5197}" destId="{7F178B3E-23DB-497A-A758-F7046BD505A0}" srcOrd="0" destOrd="0" presId="urn:microsoft.com/office/officeart/2008/layout/HorizontalMultiLevelHierarchy"/>
    <dgm:cxn modelId="{4902AC83-E619-4E89-98BE-8C3279B8BDF5}" type="presOf" srcId="{00BC7189-0CB4-4097-95EF-B373AF6D948B}" destId="{9B19E77B-C4A6-47BB-AE70-80BBF9806FBA}" srcOrd="0" destOrd="0" presId="urn:microsoft.com/office/officeart/2008/layout/HorizontalMultiLevelHierarchy"/>
    <dgm:cxn modelId="{7F736B88-FDF3-42C4-BDF6-BD25A15079C2}" srcId="{BA973DE8-C2F2-4B4A-818B-1CC1C994C458}" destId="{6F87F435-F090-4C55-A1CF-D4F39DA87E68}" srcOrd="0" destOrd="0" parTransId="{E9E6DF90-6B0D-4007-A73A-49B7C8E471CA}" sibTransId="{FE0DEDEA-F600-45FC-AFC8-439455D37B01}"/>
    <dgm:cxn modelId="{84F85788-0AE0-46FD-BDB8-4F2983F4FFAA}" type="presOf" srcId="{D7FD29AB-EB7F-4DAD-8382-95286D4BE428}" destId="{E346E15B-0FF7-4A35-8F71-2226D5BB8FE7}" srcOrd="1" destOrd="0" presId="urn:microsoft.com/office/officeart/2008/layout/HorizontalMultiLevelHierarchy"/>
    <dgm:cxn modelId="{0E5F5B8D-4010-4522-BFAE-959396D7EC5C}" type="presOf" srcId="{012CC643-4A39-4FB6-AB39-906255EB6105}" destId="{46182C9C-A404-415E-84D0-18D0A6DFFFF8}" srcOrd="0" destOrd="0" presId="urn:microsoft.com/office/officeart/2008/layout/HorizontalMultiLevelHierarchy"/>
    <dgm:cxn modelId="{5B04D592-7A10-404A-9D1B-F497E78B2192}" type="presOf" srcId="{7E17E959-A2C7-4590-A825-B172A81AB25F}" destId="{38B68FC4-D793-43E4-B196-159CAD920D54}" srcOrd="1" destOrd="0" presId="urn:microsoft.com/office/officeart/2008/layout/HorizontalMultiLevelHierarchy"/>
    <dgm:cxn modelId="{1C8A1495-DA4C-4442-A9E8-25CBF461C9E9}" type="presOf" srcId="{BFCCF9DF-CB23-4787-93BA-86668C34F15E}" destId="{4AC3F920-9B07-48BE-9761-226219FA84F8}" srcOrd="0" destOrd="0" presId="urn:microsoft.com/office/officeart/2008/layout/HorizontalMultiLevelHierarchy"/>
    <dgm:cxn modelId="{EDF98CA7-F8B0-40EC-87AA-82F4CBD65D19}" type="presOf" srcId="{D3809054-EA7B-4F65-8106-45DDD90BEFD6}" destId="{C852BA2F-0C5E-4EA9-93C3-B0B11FEB097F}" srcOrd="0" destOrd="0" presId="urn:microsoft.com/office/officeart/2008/layout/HorizontalMultiLevelHierarchy"/>
    <dgm:cxn modelId="{828712A9-EDA6-4661-902E-26202A37D901}" srcId="{313F5E05-D78F-4161-984E-8281C98CD268}" destId="{513A48B9-EC77-4AA7-8FC2-78F7556F5197}" srcOrd="0" destOrd="0" parTransId="{D7FD29AB-EB7F-4DAD-8382-95286D4BE428}" sibTransId="{58D1CAA9-39C7-40DE-95E6-632D4A0700BC}"/>
    <dgm:cxn modelId="{6ED973BD-8CA3-4D04-B26C-EA4338BE2B7E}" type="presOf" srcId="{B547EF1B-A239-4222-AA62-A4FA1900BE4C}" destId="{98A9ED6B-A40B-4BC5-B5F5-D98A6E643768}" srcOrd="0" destOrd="0" presId="urn:microsoft.com/office/officeart/2008/layout/HorizontalMultiLevelHierarchy"/>
    <dgm:cxn modelId="{E91A4BC6-C8C7-4354-B2CB-D5F5B090A19B}" srcId="{7520EF0B-A0DC-4524-8426-600119054AF3}" destId="{D3809054-EA7B-4F65-8106-45DDD90BEFD6}" srcOrd="2" destOrd="0" parTransId="{FD8CA0A6-7006-475C-AE3F-BA3B165CD2DB}" sibTransId="{575D446C-F4AA-413E-BF50-AF83A8BDC02F}"/>
    <dgm:cxn modelId="{4EEF1BCA-29CA-4E58-917A-BBE353766AC0}" type="presOf" srcId="{6F87F435-F090-4C55-A1CF-D4F39DA87E68}" destId="{56BD1D42-D98C-47D3-81F1-4FF253CAEF95}" srcOrd="0" destOrd="0" presId="urn:microsoft.com/office/officeart/2008/layout/HorizontalMultiLevelHierarchy"/>
    <dgm:cxn modelId="{618B36CC-9445-4E2E-AA79-4CCE5BE8E297}" srcId="{8C60F25E-6A90-4332-99B7-ED94F9247454}" destId="{AF1EF30E-B10B-40C1-A7EF-7CAAF96EB01F}" srcOrd="0" destOrd="0" parTransId="{66591E30-73A5-4483-BA2E-775C245A6BB1}" sibTransId="{AA532F17-894C-493C-9A92-8DDFD16C892E}"/>
    <dgm:cxn modelId="{649AB2D3-96A8-48EB-9E68-B9B984E31729}" type="presOf" srcId="{E9E6DF90-6B0D-4007-A73A-49B7C8E471CA}" destId="{ACC01567-1E2C-4222-B08E-3E5E2E0E2A65}" srcOrd="0" destOrd="0" presId="urn:microsoft.com/office/officeart/2008/layout/HorizontalMultiLevelHierarchy"/>
    <dgm:cxn modelId="{7E3039D5-B649-4179-99D9-63E5A322CDE5}" type="presOf" srcId="{7520EF0B-A0DC-4524-8426-600119054AF3}" destId="{186DA642-96A8-425C-9D9C-A32C08452C7F}" srcOrd="0" destOrd="0" presId="urn:microsoft.com/office/officeart/2008/layout/HorizontalMultiLevelHierarchy"/>
    <dgm:cxn modelId="{789D55EA-2504-4749-B643-BC020909B10D}" type="presOf" srcId="{7E17E959-A2C7-4590-A825-B172A81AB25F}" destId="{B96D463D-7DEE-47EE-B97F-807962E70A8C}" srcOrd="0" destOrd="0" presId="urn:microsoft.com/office/officeart/2008/layout/HorizontalMultiLevelHierarchy"/>
    <dgm:cxn modelId="{550E38EE-C957-44AF-8DBC-AE0F7354A3C8}" srcId="{D3809054-EA7B-4F65-8106-45DDD90BEFD6}" destId="{3711C917-BCE1-41DE-B4DF-1EF477F0F2CF}" srcOrd="0" destOrd="0" parTransId="{B547EF1B-A239-4222-AA62-A4FA1900BE4C}" sibTransId="{2C7EB0DE-D7B3-46E7-B678-FE8B7190897E}"/>
    <dgm:cxn modelId="{BE0E16F2-AC7B-44F2-9F1A-98328784F95B}" type="presOf" srcId="{00BC7189-0CB4-4097-95EF-B373AF6D948B}" destId="{D342C526-5F47-45E7-A3F3-312CB2227844}" srcOrd="1" destOrd="0" presId="urn:microsoft.com/office/officeart/2008/layout/HorizontalMultiLevelHierarchy"/>
    <dgm:cxn modelId="{2E4260F8-46B5-43E2-90F4-7ACD00C6C447}" type="presOf" srcId="{66591E30-73A5-4483-BA2E-775C245A6BB1}" destId="{6EF37C4F-8FF0-45E1-BC07-69B4DDFC90A2}" srcOrd="0" destOrd="0" presId="urn:microsoft.com/office/officeart/2008/layout/HorizontalMultiLevelHierarchy"/>
    <dgm:cxn modelId="{021675F8-212B-46CA-BF49-58CCC66369E9}" type="presOf" srcId="{A98A36AD-3DBD-441C-939A-9534EE714785}" destId="{6A4585D6-3997-47F9-A788-EBE345FB6A7C}" srcOrd="0" destOrd="0" presId="urn:microsoft.com/office/officeart/2008/layout/HorizontalMultiLevelHierarchy"/>
    <dgm:cxn modelId="{CC82E7F8-1721-4227-8FD6-D44679A1D25C}" type="presOf" srcId="{E9E6DF90-6B0D-4007-A73A-49B7C8E471CA}" destId="{FF312D10-98E0-4567-8CB2-186D7F81B0BA}" srcOrd="1" destOrd="0" presId="urn:microsoft.com/office/officeart/2008/layout/HorizontalMultiLevelHierarchy"/>
    <dgm:cxn modelId="{6A935EFE-9892-4FC3-8917-9BB661AE84A0}" type="presOf" srcId="{66591E30-73A5-4483-BA2E-775C245A6BB1}" destId="{C835CA20-7D5D-418B-B376-66131877DFC3}" srcOrd="1" destOrd="0" presId="urn:microsoft.com/office/officeart/2008/layout/HorizontalMultiLevelHierarchy"/>
    <dgm:cxn modelId="{D9C5B400-D9F4-4627-9741-F7215B40EF47}" type="presParOf" srcId="{46182C9C-A404-415E-84D0-18D0A6DFFFF8}" destId="{353CACA1-3865-47CC-94DD-3C5DCFA8ED4A}" srcOrd="0" destOrd="0" presId="urn:microsoft.com/office/officeart/2008/layout/HorizontalMultiLevelHierarchy"/>
    <dgm:cxn modelId="{28221827-61D3-4322-8AA9-BCA916FF0601}" type="presParOf" srcId="{353CACA1-3865-47CC-94DD-3C5DCFA8ED4A}" destId="{45EC989F-15F7-45A7-B435-A9BB128AB89F}" srcOrd="0" destOrd="0" presId="urn:microsoft.com/office/officeart/2008/layout/HorizontalMultiLevelHierarchy"/>
    <dgm:cxn modelId="{90075F92-B586-462B-97EF-71D61A772D8C}" type="presParOf" srcId="{353CACA1-3865-47CC-94DD-3C5DCFA8ED4A}" destId="{3A6907BF-433E-4ADB-9D6B-11C2A3171AE0}" srcOrd="1" destOrd="0" presId="urn:microsoft.com/office/officeart/2008/layout/HorizontalMultiLevelHierarchy"/>
    <dgm:cxn modelId="{B8C184BB-E677-4A4D-B064-0B5E19CD9D87}" type="presParOf" srcId="{3A6907BF-433E-4ADB-9D6B-11C2A3171AE0}" destId="{ACC01567-1E2C-4222-B08E-3E5E2E0E2A65}" srcOrd="0" destOrd="0" presId="urn:microsoft.com/office/officeart/2008/layout/HorizontalMultiLevelHierarchy"/>
    <dgm:cxn modelId="{DB9AAD17-2B54-4212-ABF1-A0EADCD6904C}" type="presParOf" srcId="{ACC01567-1E2C-4222-B08E-3E5E2E0E2A65}" destId="{FF312D10-98E0-4567-8CB2-186D7F81B0BA}" srcOrd="0" destOrd="0" presId="urn:microsoft.com/office/officeart/2008/layout/HorizontalMultiLevelHierarchy"/>
    <dgm:cxn modelId="{62ACB9EA-CEF1-4CFC-A9CA-AD4DC1441723}" type="presParOf" srcId="{3A6907BF-433E-4ADB-9D6B-11C2A3171AE0}" destId="{5519D8C3-544A-499F-B36B-D2CABDEBABB6}" srcOrd="1" destOrd="0" presId="urn:microsoft.com/office/officeart/2008/layout/HorizontalMultiLevelHierarchy"/>
    <dgm:cxn modelId="{5411B39F-A631-49B8-8284-A476024B18D7}" type="presParOf" srcId="{5519D8C3-544A-499F-B36B-D2CABDEBABB6}" destId="{56BD1D42-D98C-47D3-81F1-4FF253CAEF95}" srcOrd="0" destOrd="0" presId="urn:microsoft.com/office/officeart/2008/layout/HorizontalMultiLevelHierarchy"/>
    <dgm:cxn modelId="{AB75B7A0-36C3-4D71-8D67-66AC93BC733E}" type="presParOf" srcId="{5519D8C3-544A-499F-B36B-D2CABDEBABB6}" destId="{38D2E66D-B05D-477A-823C-B66CCB45E093}" srcOrd="1" destOrd="0" presId="urn:microsoft.com/office/officeart/2008/layout/HorizontalMultiLevelHierarchy"/>
    <dgm:cxn modelId="{C7406BA5-81F5-4C4F-AE4D-D3B88240FE0A}" type="presParOf" srcId="{38D2E66D-B05D-477A-823C-B66CCB45E093}" destId="{17C1B521-1A21-400F-ACBC-0AFAB84C73CA}" srcOrd="0" destOrd="0" presId="urn:microsoft.com/office/officeart/2008/layout/HorizontalMultiLevelHierarchy"/>
    <dgm:cxn modelId="{14C1E727-0D1F-4B4E-8DA9-6BE34DF9671F}" type="presParOf" srcId="{17C1B521-1A21-400F-ACBC-0AFAB84C73CA}" destId="{4B4B7AD1-E65F-4F01-BBE2-2E16FB71FE8E}" srcOrd="0" destOrd="0" presId="urn:microsoft.com/office/officeart/2008/layout/HorizontalMultiLevelHierarchy"/>
    <dgm:cxn modelId="{5E21A0F2-394D-4853-8B38-A45D0E7CAFC0}" type="presParOf" srcId="{38D2E66D-B05D-477A-823C-B66CCB45E093}" destId="{FE60CFD6-EC7D-4B3C-BD23-932285B9CDBC}" srcOrd="1" destOrd="0" presId="urn:microsoft.com/office/officeart/2008/layout/HorizontalMultiLevelHierarchy"/>
    <dgm:cxn modelId="{19BB3128-197E-45A0-A903-D65860162CA6}" type="presParOf" srcId="{FE60CFD6-EC7D-4B3C-BD23-932285B9CDBC}" destId="{54C441B6-9592-443C-AE40-350DF0C5B5A7}" srcOrd="0" destOrd="0" presId="urn:microsoft.com/office/officeart/2008/layout/HorizontalMultiLevelHierarchy"/>
    <dgm:cxn modelId="{562672DC-3953-452F-85A3-6B084DADE8AD}" type="presParOf" srcId="{FE60CFD6-EC7D-4B3C-BD23-932285B9CDBC}" destId="{7BF34CBF-3364-4289-A9B2-302658971A10}" srcOrd="1" destOrd="0" presId="urn:microsoft.com/office/officeart/2008/layout/HorizontalMultiLevelHierarchy"/>
    <dgm:cxn modelId="{90A3903E-9EC7-4DE9-B62F-602EB6303A87}" type="presParOf" srcId="{7BF34CBF-3364-4289-A9B2-302658971A10}" destId="{04573377-70CF-4513-8466-B6AAB8354906}" srcOrd="0" destOrd="0" presId="urn:microsoft.com/office/officeart/2008/layout/HorizontalMultiLevelHierarchy"/>
    <dgm:cxn modelId="{63AE636E-E008-46EF-994C-7883BC9A516B}" type="presParOf" srcId="{04573377-70CF-4513-8466-B6AAB8354906}" destId="{E346E15B-0FF7-4A35-8F71-2226D5BB8FE7}" srcOrd="0" destOrd="0" presId="urn:microsoft.com/office/officeart/2008/layout/HorizontalMultiLevelHierarchy"/>
    <dgm:cxn modelId="{78E866EF-B593-4FB0-A187-06601489DAD5}" type="presParOf" srcId="{7BF34CBF-3364-4289-A9B2-302658971A10}" destId="{C967C3DF-1058-43C6-AAC6-B5EDD22589D5}" srcOrd="1" destOrd="0" presId="urn:microsoft.com/office/officeart/2008/layout/HorizontalMultiLevelHierarchy"/>
    <dgm:cxn modelId="{0D494296-8024-4699-B742-586FD763C8FA}" type="presParOf" srcId="{C967C3DF-1058-43C6-AAC6-B5EDD22589D5}" destId="{7F178B3E-23DB-497A-A758-F7046BD505A0}" srcOrd="0" destOrd="0" presId="urn:microsoft.com/office/officeart/2008/layout/HorizontalMultiLevelHierarchy"/>
    <dgm:cxn modelId="{41B11CFD-8202-45AB-AE04-0D38E4735A6B}" type="presParOf" srcId="{C967C3DF-1058-43C6-AAC6-B5EDD22589D5}" destId="{B59B069B-54C9-4EFF-A7B7-0CDEAA852D3E}" srcOrd="1" destOrd="0" presId="urn:microsoft.com/office/officeart/2008/layout/HorizontalMultiLevelHierarchy"/>
    <dgm:cxn modelId="{B4F7CA11-F2EC-4CAE-87A9-E090A88589B0}" type="presParOf" srcId="{3A6907BF-433E-4ADB-9D6B-11C2A3171AE0}" destId="{9B19E77B-C4A6-47BB-AE70-80BBF9806FBA}" srcOrd="2" destOrd="0" presId="urn:microsoft.com/office/officeart/2008/layout/HorizontalMultiLevelHierarchy"/>
    <dgm:cxn modelId="{5A34E25F-D934-42E2-8396-7AB4D4A6AEBD}" type="presParOf" srcId="{9B19E77B-C4A6-47BB-AE70-80BBF9806FBA}" destId="{D342C526-5F47-45E7-A3F3-312CB2227844}" srcOrd="0" destOrd="0" presId="urn:microsoft.com/office/officeart/2008/layout/HorizontalMultiLevelHierarchy"/>
    <dgm:cxn modelId="{2E928541-36CE-4EFE-B3DB-359962780C4D}" type="presParOf" srcId="{3A6907BF-433E-4ADB-9D6B-11C2A3171AE0}" destId="{27FB4D92-BF7A-4635-8111-C844D6A1CD51}" srcOrd="3" destOrd="0" presId="urn:microsoft.com/office/officeart/2008/layout/HorizontalMultiLevelHierarchy"/>
    <dgm:cxn modelId="{1FDB8609-4330-475B-9583-6FA28C565B28}" type="presParOf" srcId="{27FB4D92-BF7A-4635-8111-C844D6A1CD51}" destId="{186DA642-96A8-425C-9D9C-A32C08452C7F}" srcOrd="0" destOrd="0" presId="urn:microsoft.com/office/officeart/2008/layout/HorizontalMultiLevelHierarchy"/>
    <dgm:cxn modelId="{5C8ECBF3-1E6C-44B0-8389-2A4715B503AB}" type="presParOf" srcId="{27FB4D92-BF7A-4635-8111-C844D6A1CD51}" destId="{B9303B8C-6BDD-4CF3-9E91-4097A2A112EE}" srcOrd="1" destOrd="0" presId="urn:microsoft.com/office/officeart/2008/layout/HorizontalMultiLevelHierarchy"/>
    <dgm:cxn modelId="{9F14815D-363E-4B16-8FB5-1CC85FA44215}" type="presParOf" srcId="{B9303B8C-6BDD-4CF3-9E91-4097A2A112EE}" destId="{6A4585D6-3997-47F9-A788-EBE345FB6A7C}" srcOrd="0" destOrd="0" presId="urn:microsoft.com/office/officeart/2008/layout/HorizontalMultiLevelHierarchy"/>
    <dgm:cxn modelId="{9D8C871A-AD27-464A-86B1-18DBC1A5334F}" type="presParOf" srcId="{6A4585D6-3997-47F9-A788-EBE345FB6A7C}" destId="{CC492CA4-5ECF-4BF9-87E0-BFD5F8970263}" srcOrd="0" destOrd="0" presId="urn:microsoft.com/office/officeart/2008/layout/HorizontalMultiLevelHierarchy"/>
    <dgm:cxn modelId="{F79CA540-5D5C-4F98-8A37-FD7C76DC1EFE}" type="presParOf" srcId="{B9303B8C-6BDD-4CF3-9E91-4097A2A112EE}" destId="{1F0FA174-1BCE-42D4-8B9E-EB28E8225038}" srcOrd="1" destOrd="0" presId="urn:microsoft.com/office/officeart/2008/layout/HorizontalMultiLevelHierarchy"/>
    <dgm:cxn modelId="{571FD565-174B-4793-AAE0-9350B39A1CB3}" type="presParOf" srcId="{1F0FA174-1BCE-42D4-8B9E-EB28E8225038}" destId="{5AA3FF7A-DC8D-43E0-A3E9-3749E54D9C70}" srcOrd="0" destOrd="0" presId="urn:microsoft.com/office/officeart/2008/layout/HorizontalMultiLevelHierarchy"/>
    <dgm:cxn modelId="{FA97B255-219A-4763-AC1B-8F6FEA94B543}" type="presParOf" srcId="{1F0FA174-1BCE-42D4-8B9E-EB28E8225038}" destId="{B88D1C91-283D-4696-ACD2-B522ED3FE129}" srcOrd="1" destOrd="0" presId="urn:microsoft.com/office/officeart/2008/layout/HorizontalMultiLevelHierarchy"/>
    <dgm:cxn modelId="{F4DA94B3-979D-4F0C-B71F-8A49CB16C004}" type="presParOf" srcId="{B88D1C91-283D-4696-ACD2-B522ED3FE129}" destId="{6EF37C4F-8FF0-45E1-BC07-69B4DDFC90A2}" srcOrd="0" destOrd="0" presId="urn:microsoft.com/office/officeart/2008/layout/HorizontalMultiLevelHierarchy"/>
    <dgm:cxn modelId="{A5A34083-5D10-4D0A-B7DE-F7C90ECDDA64}" type="presParOf" srcId="{6EF37C4F-8FF0-45E1-BC07-69B4DDFC90A2}" destId="{C835CA20-7D5D-418B-B376-66131877DFC3}" srcOrd="0" destOrd="0" presId="urn:microsoft.com/office/officeart/2008/layout/HorizontalMultiLevelHierarchy"/>
    <dgm:cxn modelId="{C8647E38-0C9C-4E10-B264-49C2F19EC66B}" type="presParOf" srcId="{B88D1C91-283D-4696-ACD2-B522ED3FE129}" destId="{63822825-A02E-43EF-A838-748559A02AAA}" srcOrd="1" destOrd="0" presId="urn:microsoft.com/office/officeart/2008/layout/HorizontalMultiLevelHierarchy"/>
    <dgm:cxn modelId="{762009FB-9010-4531-9FAF-79D5667383FF}" type="presParOf" srcId="{63822825-A02E-43EF-A838-748559A02AAA}" destId="{A6213639-0696-439C-B75C-988DE308DF78}" srcOrd="0" destOrd="0" presId="urn:microsoft.com/office/officeart/2008/layout/HorizontalMultiLevelHierarchy"/>
    <dgm:cxn modelId="{E4653D97-ABA2-4839-B334-0257CB9603DD}" type="presParOf" srcId="{63822825-A02E-43EF-A838-748559A02AAA}" destId="{C515CF63-982F-42F1-92BC-59263BD516B6}" srcOrd="1" destOrd="0" presId="urn:microsoft.com/office/officeart/2008/layout/HorizontalMultiLevelHierarchy"/>
    <dgm:cxn modelId="{5100935C-8885-49A8-8E01-06CF82479D39}" type="presParOf" srcId="{B9303B8C-6BDD-4CF3-9E91-4097A2A112EE}" destId="{B96D463D-7DEE-47EE-B97F-807962E70A8C}" srcOrd="2" destOrd="0" presId="urn:microsoft.com/office/officeart/2008/layout/HorizontalMultiLevelHierarchy"/>
    <dgm:cxn modelId="{065BD087-E3C2-43FF-A7F8-7A0B1C951936}" type="presParOf" srcId="{B96D463D-7DEE-47EE-B97F-807962E70A8C}" destId="{38B68FC4-D793-43E4-B196-159CAD920D54}" srcOrd="0" destOrd="0" presId="urn:microsoft.com/office/officeart/2008/layout/HorizontalMultiLevelHierarchy"/>
    <dgm:cxn modelId="{DA7C25DA-06AB-427A-AFA4-B0372BB5A2BA}" type="presParOf" srcId="{B9303B8C-6BDD-4CF3-9E91-4097A2A112EE}" destId="{0196A3F5-EBD0-40DA-842E-6173592F643E}" srcOrd="3" destOrd="0" presId="urn:microsoft.com/office/officeart/2008/layout/HorizontalMultiLevelHierarchy"/>
    <dgm:cxn modelId="{A4495B97-8EDA-47DD-BCAE-E1F2A2F7EEE2}" type="presParOf" srcId="{0196A3F5-EBD0-40DA-842E-6173592F643E}" destId="{4AC3F920-9B07-48BE-9761-226219FA84F8}" srcOrd="0" destOrd="0" presId="urn:microsoft.com/office/officeart/2008/layout/HorizontalMultiLevelHierarchy"/>
    <dgm:cxn modelId="{14AB2A14-095D-4B8C-A081-1629EA12FF0C}" type="presParOf" srcId="{0196A3F5-EBD0-40DA-842E-6173592F643E}" destId="{AB6FF3C0-0F8C-4402-A73A-75AA9899211A}" srcOrd="1" destOrd="0" presId="urn:microsoft.com/office/officeart/2008/layout/HorizontalMultiLevelHierarchy"/>
    <dgm:cxn modelId="{2179B574-B0DD-4DD9-9F75-5B80899D9DA8}" type="presParOf" srcId="{AB6FF3C0-0F8C-4402-A73A-75AA9899211A}" destId="{504773E8-0B70-4BFB-B62B-EA5F4F9E90D9}" srcOrd="0" destOrd="0" presId="urn:microsoft.com/office/officeart/2008/layout/HorizontalMultiLevelHierarchy"/>
    <dgm:cxn modelId="{1199389A-E778-4C1A-A5B5-CB8E3511407C}" type="presParOf" srcId="{504773E8-0B70-4BFB-B62B-EA5F4F9E90D9}" destId="{CCDF62E1-465D-4987-A279-46E61264ECD6}" srcOrd="0" destOrd="0" presId="urn:microsoft.com/office/officeart/2008/layout/HorizontalMultiLevelHierarchy"/>
    <dgm:cxn modelId="{4EF95AE0-5433-41BA-9012-0B2DB780E2AD}" type="presParOf" srcId="{AB6FF3C0-0F8C-4402-A73A-75AA9899211A}" destId="{17615862-FDE9-42B4-90D7-6D163160E3C0}" srcOrd="1" destOrd="0" presId="urn:microsoft.com/office/officeart/2008/layout/HorizontalMultiLevelHierarchy"/>
    <dgm:cxn modelId="{739C8FD1-90CF-4937-B172-CB51680FA014}" type="presParOf" srcId="{17615862-FDE9-42B4-90D7-6D163160E3C0}" destId="{C2C565D3-FEA8-4356-9B97-D7A49B93B0CE}" srcOrd="0" destOrd="0" presId="urn:microsoft.com/office/officeart/2008/layout/HorizontalMultiLevelHierarchy"/>
    <dgm:cxn modelId="{F201AA6F-B8CC-405A-A1FB-0E848861D3E0}" type="presParOf" srcId="{17615862-FDE9-42B4-90D7-6D163160E3C0}" destId="{7B952783-5D62-40D2-ADD8-0BA4F31BA1F5}" srcOrd="1" destOrd="0" presId="urn:microsoft.com/office/officeart/2008/layout/HorizontalMultiLevelHierarchy"/>
    <dgm:cxn modelId="{E3A0D585-9207-4AEB-B82F-28F964519E20}" type="presParOf" srcId="{B9303B8C-6BDD-4CF3-9E91-4097A2A112EE}" destId="{BCA90342-58BD-4108-BFFA-AFB73071E0CF}" srcOrd="4" destOrd="0" presId="urn:microsoft.com/office/officeart/2008/layout/HorizontalMultiLevelHierarchy"/>
    <dgm:cxn modelId="{A120DFE1-A7E9-402B-8018-8E44B5F129D2}" type="presParOf" srcId="{BCA90342-58BD-4108-BFFA-AFB73071E0CF}" destId="{DDCC4905-0E19-45C2-BE4B-D79B72A68B10}" srcOrd="0" destOrd="0" presId="urn:microsoft.com/office/officeart/2008/layout/HorizontalMultiLevelHierarchy"/>
    <dgm:cxn modelId="{5639A593-8373-4CE1-BA0F-FD42DF326E2D}" type="presParOf" srcId="{B9303B8C-6BDD-4CF3-9E91-4097A2A112EE}" destId="{E45F258E-8062-409F-A141-6641E6392FD5}" srcOrd="5" destOrd="0" presId="urn:microsoft.com/office/officeart/2008/layout/HorizontalMultiLevelHierarchy"/>
    <dgm:cxn modelId="{45D990A9-40CF-47BA-9AC9-5EAFEA3ED980}" type="presParOf" srcId="{E45F258E-8062-409F-A141-6641E6392FD5}" destId="{C852BA2F-0C5E-4EA9-93C3-B0B11FEB097F}" srcOrd="0" destOrd="0" presId="urn:microsoft.com/office/officeart/2008/layout/HorizontalMultiLevelHierarchy"/>
    <dgm:cxn modelId="{5AB4143F-82DD-4FA2-95E3-4DF89127A7FD}" type="presParOf" srcId="{E45F258E-8062-409F-A141-6641E6392FD5}" destId="{3EEC9EF9-EC7B-4AC7-8DF7-D7F159BBBD17}" srcOrd="1" destOrd="0" presId="urn:microsoft.com/office/officeart/2008/layout/HorizontalMultiLevelHierarchy"/>
    <dgm:cxn modelId="{9F2105D5-7D61-4597-90DB-BF6F9D976031}" type="presParOf" srcId="{3EEC9EF9-EC7B-4AC7-8DF7-D7F159BBBD17}" destId="{98A9ED6B-A40B-4BC5-B5F5-D98A6E643768}" srcOrd="0" destOrd="0" presId="urn:microsoft.com/office/officeart/2008/layout/HorizontalMultiLevelHierarchy"/>
    <dgm:cxn modelId="{9333701A-9AE0-4570-AEDB-7E4CA83AB104}" type="presParOf" srcId="{98A9ED6B-A40B-4BC5-B5F5-D98A6E643768}" destId="{7ADBBE2D-2EBF-44FD-8078-9F6D8E6518C8}" srcOrd="0" destOrd="0" presId="urn:microsoft.com/office/officeart/2008/layout/HorizontalMultiLevelHierarchy"/>
    <dgm:cxn modelId="{D1C98E9A-0F93-4C3E-A4DC-A19A385D2B79}" type="presParOf" srcId="{3EEC9EF9-EC7B-4AC7-8DF7-D7F159BBBD17}" destId="{43F8F6BE-23CC-4518-99F2-CA3A504418BB}" srcOrd="1" destOrd="0" presId="urn:microsoft.com/office/officeart/2008/layout/HorizontalMultiLevelHierarchy"/>
    <dgm:cxn modelId="{AE635215-4770-4184-8630-5E00C53D6086}" type="presParOf" srcId="{43F8F6BE-23CC-4518-99F2-CA3A504418BB}" destId="{0A27D91F-70C6-4275-A178-1AFB00A53001}" srcOrd="0" destOrd="0" presId="urn:microsoft.com/office/officeart/2008/layout/HorizontalMultiLevelHierarchy"/>
    <dgm:cxn modelId="{C2BD9847-300A-4A28-92FA-A4D32278EDEF}" type="presParOf" srcId="{43F8F6BE-23CC-4518-99F2-CA3A504418BB}" destId="{1F5067CE-C64D-4E5E-A310-C73497072AB2}" srcOrd="1" destOrd="0" presId="urn:microsoft.com/office/officeart/2008/layout/HorizontalMultiLevelHierarchy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9ED6B-A40B-4BC5-B5F5-D98A6E643768}">
      <dsp:nvSpPr>
        <dsp:cNvPr id="0" name=""/>
        <dsp:cNvSpPr/>
      </dsp:nvSpPr>
      <dsp:spPr>
        <a:xfrm>
          <a:off x="7364444" y="4120244"/>
          <a:ext cx="5040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2006" y="45720"/>
              </a:lnTo>
              <a:lnTo>
                <a:pt x="252006" y="51596"/>
              </a:lnTo>
              <a:lnTo>
                <a:pt x="504012" y="51596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7603849" y="4153363"/>
        <a:ext cx="25202" cy="25202"/>
      </dsp:txXfrm>
    </dsp:sp>
    <dsp:sp modelId="{BCA90342-58BD-4108-BFFA-AFB73071E0CF}">
      <dsp:nvSpPr>
        <dsp:cNvPr id="0" name=""/>
        <dsp:cNvSpPr/>
      </dsp:nvSpPr>
      <dsp:spPr>
        <a:xfrm>
          <a:off x="4260076" y="3109881"/>
          <a:ext cx="647304" cy="1056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652" y="0"/>
              </a:lnTo>
              <a:lnTo>
                <a:pt x="323652" y="1056082"/>
              </a:lnTo>
              <a:lnTo>
                <a:pt x="647304" y="105608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4552761" y="3606956"/>
        <a:ext cx="61933" cy="61933"/>
      </dsp:txXfrm>
    </dsp:sp>
    <dsp:sp modelId="{504773E8-0B70-4BFB-B62B-EA5F4F9E90D9}">
      <dsp:nvSpPr>
        <dsp:cNvPr id="0" name=""/>
        <dsp:cNvSpPr/>
      </dsp:nvSpPr>
      <dsp:spPr>
        <a:xfrm>
          <a:off x="7380069" y="2919228"/>
          <a:ext cx="5300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5035" y="45720"/>
              </a:lnTo>
              <a:lnTo>
                <a:pt x="265035" y="112911"/>
              </a:lnTo>
              <a:lnTo>
                <a:pt x="530070" y="11291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7631746" y="2951590"/>
        <a:ext cx="26715" cy="26715"/>
      </dsp:txXfrm>
    </dsp:sp>
    <dsp:sp modelId="{B96D463D-7DEE-47EE-B97F-807962E70A8C}">
      <dsp:nvSpPr>
        <dsp:cNvPr id="0" name=""/>
        <dsp:cNvSpPr/>
      </dsp:nvSpPr>
      <dsp:spPr>
        <a:xfrm>
          <a:off x="4260076" y="2964948"/>
          <a:ext cx="647304" cy="144933"/>
        </a:xfrm>
        <a:custGeom>
          <a:avLst/>
          <a:gdLst/>
          <a:ahLst/>
          <a:cxnLst/>
          <a:rect l="0" t="0" r="0" b="0"/>
          <a:pathLst>
            <a:path>
              <a:moveTo>
                <a:pt x="0" y="144933"/>
              </a:moveTo>
              <a:lnTo>
                <a:pt x="323652" y="144933"/>
              </a:lnTo>
              <a:lnTo>
                <a:pt x="323652" y="0"/>
              </a:lnTo>
              <a:lnTo>
                <a:pt x="647304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4567145" y="3020831"/>
        <a:ext cx="33166" cy="33166"/>
      </dsp:txXfrm>
    </dsp:sp>
    <dsp:sp modelId="{6EF37C4F-8FF0-45E1-BC07-69B4DDFC90A2}">
      <dsp:nvSpPr>
        <dsp:cNvPr id="0" name=""/>
        <dsp:cNvSpPr/>
      </dsp:nvSpPr>
      <dsp:spPr>
        <a:xfrm>
          <a:off x="7326661" y="1824020"/>
          <a:ext cx="650176" cy="165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088" y="0"/>
              </a:lnTo>
              <a:lnTo>
                <a:pt x="325088" y="165434"/>
              </a:lnTo>
              <a:lnTo>
                <a:pt x="650176" y="16543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7634977" y="1889965"/>
        <a:ext cx="33544" cy="33544"/>
      </dsp:txXfrm>
    </dsp:sp>
    <dsp:sp modelId="{6A4585D6-3997-47F9-A788-EBE345FB6A7C}">
      <dsp:nvSpPr>
        <dsp:cNvPr id="0" name=""/>
        <dsp:cNvSpPr/>
      </dsp:nvSpPr>
      <dsp:spPr>
        <a:xfrm>
          <a:off x="4260076" y="1824020"/>
          <a:ext cx="524118" cy="1285861"/>
        </a:xfrm>
        <a:custGeom>
          <a:avLst/>
          <a:gdLst/>
          <a:ahLst/>
          <a:cxnLst/>
          <a:rect l="0" t="0" r="0" b="0"/>
          <a:pathLst>
            <a:path>
              <a:moveTo>
                <a:pt x="0" y="1285861"/>
              </a:moveTo>
              <a:lnTo>
                <a:pt x="262059" y="1285861"/>
              </a:lnTo>
              <a:lnTo>
                <a:pt x="262059" y="0"/>
              </a:lnTo>
              <a:lnTo>
                <a:pt x="524118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4487421" y="2432236"/>
        <a:ext cx="69428" cy="69428"/>
      </dsp:txXfrm>
    </dsp:sp>
    <dsp:sp modelId="{9B19E77B-C4A6-47BB-AE70-80BBF9806FBA}">
      <dsp:nvSpPr>
        <dsp:cNvPr id="0" name=""/>
        <dsp:cNvSpPr/>
      </dsp:nvSpPr>
      <dsp:spPr>
        <a:xfrm>
          <a:off x="764539" y="1997872"/>
          <a:ext cx="346331" cy="1112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3165" y="0"/>
              </a:lnTo>
              <a:lnTo>
                <a:pt x="173165" y="1112009"/>
              </a:lnTo>
              <a:lnTo>
                <a:pt x="346331" y="111200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908587" y="2524759"/>
        <a:ext cx="58234" cy="58234"/>
      </dsp:txXfrm>
    </dsp:sp>
    <dsp:sp modelId="{04573377-70CF-4513-8466-B6AAB8354906}">
      <dsp:nvSpPr>
        <dsp:cNvPr id="0" name=""/>
        <dsp:cNvSpPr/>
      </dsp:nvSpPr>
      <dsp:spPr>
        <a:xfrm>
          <a:off x="7272209" y="782835"/>
          <a:ext cx="6442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0777"/>
              </a:moveTo>
              <a:lnTo>
                <a:pt x="322107" y="80777"/>
              </a:lnTo>
              <a:lnTo>
                <a:pt x="322107" y="45720"/>
              </a:lnTo>
              <a:lnTo>
                <a:pt x="64421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7578188" y="812425"/>
        <a:ext cx="32258" cy="32258"/>
      </dsp:txXfrm>
    </dsp:sp>
    <dsp:sp modelId="{17C1B521-1A21-400F-ACBC-0AFAB84C73CA}">
      <dsp:nvSpPr>
        <dsp:cNvPr id="0" name=""/>
        <dsp:cNvSpPr/>
      </dsp:nvSpPr>
      <dsp:spPr>
        <a:xfrm>
          <a:off x="4335021" y="782835"/>
          <a:ext cx="453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6549" y="45720"/>
              </a:lnTo>
              <a:lnTo>
                <a:pt x="226549" y="80777"/>
              </a:lnTo>
              <a:lnTo>
                <a:pt x="453098" y="80777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4550209" y="817193"/>
        <a:ext cx="22722" cy="22722"/>
      </dsp:txXfrm>
    </dsp:sp>
    <dsp:sp modelId="{ACC01567-1E2C-4222-B08E-3E5E2E0E2A65}">
      <dsp:nvSpPr>
        <dsp:cNvPr id="0" name=""/>
        <dsp:cNvSpPr/>
      </dsp:nvSpPr>
      <dsp:spPr>
        <a:xfrm>
          <a:off x="764539" y="828555"/>
          <a:ext cx="496818" cy="1169317"/>
        </a:xfrm>
        <a:custGeom>
          <a:avLst/>
          <a:gdLst/>
          <a:ahLst/>
          <a:cxnLst/>
          <a:rect l="0" t="0" r="0" b="0"/>
          <a:pathLst>
            <a:path>
              <a:moveTo>
                <a:pt x="0" y="1169317"/>
              </a:moveTo>
              <a:lnTo>
                <a:pt x="248409" y="1169317"/>
              </a:lnTo>
              <a:lnTo>
                <a:pt x="248409" y="0"/>
              </a:lnTo>
              <a:lnTo>
                <a:pt x="496818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>
            <a:solidFill>
              <a:srgbClr val="005079"/>
            </a:solidFill>
            <a:latin typeface="Myriad Pro" panose="020B0503030403020204"/>
          </a:endParaRPr>
        </a:p>
      </dsp:txBody>
      <dsp:txXfrm>
        <a:off x="981186" y="1381451"/>
        <a:ext cx="63524" cy="63524"/>
      </dsp:txXfrm>
    </dsp:sp>
    <dsp:sp modelId="{45EC989F-15F7-45A7-B435-A9BB128AB89F}">
      <dsp:nvSpPr>
        <dsp:cNvPr id="0" name=""/>
        <dsp:cNvSpPr/>
      </dsp:nvSpPr>
      <dsp:spPr>
        <a:xfrm rot="16200000">
          <a:off x="-1607145" y="1619200"/>
          <a:ext cx="3986024" cy="7573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rgbClr val="C00000"/>
              </a:solidFill>
              <a:latin typeface="Myriad Pro" panose="020B0503030403020204"/>
            </a:rPr>
            <a:t>CADUTA CRONICA DEI CAPELLI</a:t>
          </a:r>
        </a:p>
      </dsp:txBody>
      <dsp:txXfrm>
        <a:off x="-1607145" y="1619200"/>
        <a:ext cx="3986024" cy="757344"/>
      </dsp:txXfrm>
    </dsp:sp>
    <dsp:sp modelId="{56BD1D42-D98C-47D3-81F1-4FF253CAEF95}">
      <dsp:nvSpPr>
        <dsp:cNvPr id="0" name=""/>
        <dsp:cNvSpPr/>
      </dsp:nvSpPr>
      <dsp:spPr>
        <a:xfrm>
          <a:off x="1261357" y="290389"/>
          <a:ext cx="3073664" cy="1076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F452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u="none" strike="noStrike" kern="1200" dirty="0">
              <a:solidFill>
                <a:srgbClr val="C00000"/>
              </a:solidFill>
              <a:effectLst/>
              <a:latin typeface="Myriad Pro" panose="020B0503030403020204"/>
            </a:rPr>
            <a:t>TELOGEN EFFLUVIUM CRONICO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rgbClr val="C00000"/>
              </a:solidFill>
              <a:latin typeface="Myriad Pro" panose="020B0503030403020204"/>
            </a:rPr>
            <a:t>DONNA</a:t>
          </a:r>
        </a:p>
      </dsp:txBody>
      <dsp:txXfrm>
        <a:off x="1261357" y="290389"/>
        <a:ext cx="3073664" cy="1076330"/>
      </dsp:txXfrm>
    </dsp:sp>
    <dsp:sp modelId="{54C441B6-9592-443C-AE40-350DF0C5B5A7}">
      <dsp:nvSpPr>
        <dsp:cNvPr id="0" name=""/>
        <dsp:cNvSpPr/>
      </dsp:nvSpPr>
      <dsp:spPr>
        <a:xfrm>
          <a:off x="4788119" y="484940"/>
          <a:ext cx="2484090" cy="7573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1a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intenzione</a:t>
          </a:r>
          <a:endParaRPr lang="fr-FR" sz="2000" u="none" strike="noStrike" kern="1200" dirty="0">
            <a:solidFill>
              <a:srgbClr val="005079"/>
            </a:solidFill>
            <a:effectLst/>
            <a:latin typeface="Myriad Pro" panose="020B0503030403020204"/>
            <a:ea typeface="+mn-ea"/>
            <a:cs typeface="+mn-cs"/>
          </a:endParaRPr>
        </a:p>
      </dsp:txBody>
      <dsp:txXfrm>
        <a:off x="4788119" y="484940"/>
        <a:ext cx="2484090" cy="757344"/>
      </dsp:txXfrm>
    </dsp:sp>
    <dsp:sp modelId="{7F178B3E-23DB-497A-A758-F7046BD505A0}">
      <dsp:nvSpPr>
        <dsp:cNvPr id="0" name=""/>
        <dsp:cNvSpPr/>
      </dsp:nvSpPr>
      <dsp:spPr>
        <a:xfrm>
          <a:off x="7916424" y="341336"/>
          <a:ext cx="3386709" cy="974437"/>
        </a:xfrm>
        <a:prstGeom prst="rect">
          <a:avLst/>
        </a:prstGeom>
        <a:solidFill>
          <a:srgbClr val="D14E2B"/>
        </a:solidFill>
        <a:ln>
          <a:solidFill>
            <a:srgbClr val="CF452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600" kern="1200" dirty="0" err="1">
              <a:solidFill>
                <a:schemeClr val="bg1"/>
              </a:solidFill>
              <a:latin typeface="Myriad Pro" panose="020B0503030403020204"/>
            </a:rPr>
            <a:t>Dermo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</a:rPr>
            <a:t> </a:t>
          </a:r>
          <a:r>
            <a:rPr lang="fr-FR" sz="1600" kern="1200" dirty="0" err="1">
              <a:solidFill>
                <a:schemeClr val="bg1"/>
              </a:solidFill>
              <a:latin typeface="Myriad Pro" panose="020B0503030403020204"/>
            </a:rPr>
            <a:t>cosmetico</a:t>
          </a:r>
          <a:endParaRPr lang="fr-FR" sz="1600" kern="1200" dirty="0">
            <a:solidFill>
              <a:schemeClr val="bg1"/>
            </a:solidFill>
            <a:latin typeface="Myriad Pro" panose="020B0503030403020204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600" kern="1200" dirty="0" err="1">
              <a:solidFill>
                <a:schemeClr val="bg1"/>
              </a:solidFill>
              <a:latin typeface="Myriad Pro" panose="020B0503030403020204"/>
            </a:rPr>
            <a:t>Lozione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</a:rPr>
            <a:t> e/o </a:t>
          </a:r>
          <a:r>
            <a:rPr lang="fr-FR" sz="1600" kern="1200" dirty="0" err="1">
              <a:solidFill>
                <a:schemeClr val="bg1"/>
              </a:solidFill>
              <a:latin typeface="Myriad Pro" panose="020B0503030403020204"/>
            </a:rPr>
            <a:t>Integratore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</a:rPr>
            <a:t>,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200" kern="1200" dirty="0">
              <a:solidFill>
                <a:schemeClr val="bg1"/>
              </a:solidFill>
              <a:latin typeface="Myriad Pro" panose="020B0503030403020204"/>
            </a:rPr>
            <a:t>Es/ </a:t>
          </a:r>
          <a:r>
            <a:rPr lang="fr-FR" sz="1100" kern="1200" dirty="0">
              <a:solidFill>
                <a:schemeClr val="bg1"/>
              </a:solidFill>
              <a:latin typeface="Myriad Pro" panose="020B0503030403020204"/>
            </a:rPr>
            <a:t>NEOPTIDE EXPERT </a:t>
          </a:r>
          <a:r>
            <a:rPr lang="fr-FR" sz="1100" kern="1200" dirty="0" err="1">
              <a:solidFill>
                <a:schemeClr val="bg1"/>
              </a:solidFill>
              <a:latin typeface="Myriad Pro" panose="020B0503030403020204"/>
            </a:rPr>
            <a:t>siero</a:t>
          </a:r>
          <a:r>
            <a:rPr lang="fr-FR" sz="1100" kern="1200" dirty="0">
              <a:solidFill>
                <a:schemeClr val="bg1"/>
              </a:solidFill>
              <a:latin typeface="Myriad Pro" panose="020B0503030403020204"/>
            </a:rPr>
            <a:t> +/-  ANACAPS  Expert</a:t>
          </a:r>
          <a:endParaRPr lang="fr-FR" sz="1200" kern="1200" dirty="0">
            <a:solidFill>
              <a:schemeClr val="bg1"/>
            </a:solidFill>
            <a:latin typeface="Myriad Pro" panose="020B0503030403020204"/>
          </a:endParaRPr>
        </a:p>
      </dsp:txBody>
      <dsp:txXfrm>
        <a:off x="7916424" y="341336"/>
        <a:ext cx="3386709" cy="974437"/>
      </dsp:txXfrm>
    </dsp:sp>
    <dsp:sp modelId="{186DA642-96A8-425C-9D9C-A32C08452C7F}">
      <dsp:nvSpPr>
        <dsp:cNvPr id="0" name=""/>
        <dsp:cNvSpPr/>
      </dsp:nvSpPr>
      <dsp:spPr>
        <a:xfrm>
          <a:off x="1110871" y="2489324"/>
          <a:ext cx="3149205" cy="12411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F452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u="none" strike="noStrike" kern="1200" dirty="0">
              <a:solidFill>
                <a:srgbClr val="C00000"/>
              </a:solidFill>
              <a:effectLst/>
              <a:latin typeface="Myriad Pro" panose="020B0503030403020204"/>
              <a:ea typeface="+mn-ea"/>
              <a:cs typeface="+mn-cs"/>
            </a:rPr>
            <a:t>ALOPECIA ANDROGENETICA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u="none" strike="noStrike" kern="1200" dirty="0">
              <a:solidFill>
                <a:srgbClr val="C00000"/>
              </a:solidFill>
              <a:effectLst/>
              <a:latin typeface="Myriad Pro" panose="020B0503030403020204"/>
              <a:ea typeface="+mn-ea"/>
              <a:cs typeface="+mn-cs"/>
            </a:rPr>
            <a:t>DONNA/UOMO</a:t>
          </a:r>
        </a:p>
      </dsp:txBody>
      <dsp:txXfrm>
        <a:off x="1110871" y="2489324"/>
        <a:ext cx="3149205" cy="1241113"/>
      </dsp:txXfrm>
    </dsp:sp>
    <dsp:sp modelId="{5AA3FF7A-DC8D-43E0-A3E9-3749E54D9C70}">
      <dsp:nvSpPr>
        <dsp:cNvPr id="0" name=""/>
        <dsp:cNvSpPr/>
      </dsp:nvSpPr>
      <dsp:spPr>
        <a:xfrm>
          <a:off x="4784194" y="1445347"/>
          <a:ext cx="2542466" cy="7573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1a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intenzione</a:t>
          </a:r>
          <a:endParaRPr lang="fr-FR" sz="2000" u="none" strike="noStrike" kern="1200" dirty="0">
            <a:solidFill>
              <a:srgbClr val="005079"/>
            </a:solidFill>
            <a:effectLst/>
            <a:latin typeface="Myriad Pro" panose="020B0503030403020204"/>
            <a:ea typeface="+mn-ea"/>
            <a:cs typeface="+mn-cs"/>
          </a:endParaRPr>
        </a:p>
      </dsp:txBody>
      <dsp:txXfrm>
        <a:off x="4784194" y="1445347"/>
        <a:ext cx="2542466" cy="757344"/>
      </dsp:txXfrm>
    </dsp:sp>
    <dsp:sp modelId="{A6213639-0696-439C-B75C-988DE308DF78}">
      <dsp:nvSpPr>
        <dsp:cNvPr id="0" name=""/>
        <dsp:cNvSpPr/>
      </dsp:nvSpPr>
      <dsp:spPr>
        <a:xfrm>
          <a:off x="7976837" y="1610782"/>
          <a:ext cx="3326296" cy="7573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u="none" strike="noStrike" kern="1200" dirty="0" err="1">
              <a:solidFill>
                <a:srgbClr val="005079"/>
              </a:solidFill>
              <a:effectLst/>
              <a:latin typeface="Myriad Pro" panose="020B0503030403020204"/>
            </a:rPr>
            <a:t>Minoxidil</a:t>
          </a:r>
          <a:r>
            <a:rPr lang="fr-FR" sz="1800" u="none" strike="noStrike" kern="1200" dirty="0">
              <a:solidFill>
                <a:srgbClr val="005079"/>
              </a:solidFill>
              <a:effectLst/>
              <a:latin typeface="Myriad Pro" panose="020B0503030403020204"/>
            </a:rPr>
            <a:t> - </a:t>
          </a:r>
          <a:r>
            <a:rPr lang="fr-FR" sz="1800" u="none" strike="noStrike" kern="1200" dirty="0" err="1">
              <a:solidFill>
                <a:srgbClr val="005079"/>
              </a:solidFill>
              <a:effectLst/>
              <a:latin typeface="Myriad Pro" panose="020B0503030403020204"/>
            </a:rPr>
            <a:t>Finasteride</a:t>
          </a:r>
          <a:r>
            <a:rPr lang="fr-FR" sz="1800" u="none" strike="noStrike" kern="1200" dirty="0">
              <a:solidFill>
                <a:srgbClr val="005079"/>
              </a:solidFill>
              <a:effectLst/>
              <a:latin typeface="Myriad Pro" panose="020B0503030403020204"/>
            </a:rPr>
            <a:t> </a:t>
          </a:r>
          <a:endParaRPr lang="fr-FR" sz="1800" kern="1200" dirty="0">
            <a:solidFill>
              <a:srgbClr val="005079"/>
            </a:solidFill>
            <a:latin typeface="Myriad Pro" panose="020B0503030403020204"/>
          </a:endParaRPr>
        </a:p>
      </dsp:txBody>
      <dsp:txXfrm>
        <a:off x="7976837" y="1610782"/>
        <a:ext cx="3326296" cy="757344"/>
      </dsp:txXfrm>
    </dsp:sp>
    <dsp:sp modelId="{4AC3F920-9B07-48BE-9761-226219FA84F8}">
      <dsp:nvSpPr>
        <dsp:cNvPr id="0" name=""/>
        <dsp:cNvSpPr/>
      </dsp:nvSpPr>
      <dsp:spPr>
        <a:xfrm>
          <a:off x="4907380" y="2451790"/>
          <a:ext cx="2472688" cy="10263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In </a:t>
          </a:r>
          <a:r>
            <a:rPr lang="en-US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alternativa</a:t>
          </a:r>
          <a:r>
            <a:rPr lang="en-US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</a:t>
          </a:r>
          <a:r>
            <a:rPr lang="en-US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alla</a:t>
          </a:r>
          <a:r>
            <a:rPr lang="en-US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</a:t>
          </a:r>
          <a:r>
            <a:rPr lang="en-US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terapia</a:t>
          </a:r>
          <a:r>
            <a:rPr lang="en-US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</a:t>
          </a:r>
          <a:r>
            <a:rPr lang="en-US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farmacologica</a:t>
          </a:r>
          <a:endParaRPr lang="fr-FR" sz="2000" u="none" strike="noStrike" kern="1200" dirty="0">
            <a:solidFill>
              <a:srgbClr val="005079"/>
            </a:solidFill>
            <a:effectLst/>
            <a:latin typeface="Myriad Pro" panose="020B0503030403020204"/>
            <a:ea typeface="+mn-ea"/>
            <a:cs typeface="+mn-cs"/>
          </a:endParaRPr>
        </a:p>
      </dsp:txBody>
      <dsp:txXfrm>
        <a:off x="4907380" y="2451790"/>
        <a:ext cx="2472688" cy="1026315"/>
      </dsp:txXfrm>
    </dsp:sp>
    <dsp:sp modelId="{C2C565D3-FEA8-4356-9B97-D7A49B93B0CE}">
      <dsp:nvSpPr>
        <dsp:cNvPr id="0" name=""/>
        <dsp:cNvSpPr/>
      </dsp:nvSpPr>
      <dsp:spPr>
        <a:xfrm>
          <a:off x="7910139" y="2660193"/>
          <a:ext cx="3392994" cy="743894"/>
        </a:xfrm>
        <a:prstGeom prst="rect">
          <a:avLst/>
        </a:prstGeom>
        <a:solidFill>
          <a:srgbClr val="D14E2B"/>
        </a:solidFill>
        <a:ln>
          <a:solidFill>
            <a:srgbClr val="CF452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600" kern="1200" dirty="0" err="1">
              <a:solidFill>
                <a:schemeClr val="bg1"/>
              </a:solidFill>
              <a:latin typeface="Myriad Pro" panose="020B0503030403020204"/>
              <a:ea typeface="+mn-ea"/>
              <a:cs typeface="+mn-cs"/>
            </a:rPr>
            <a:t>Dermo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  <a:ea typeface="+mn-ea"/>
              <a:cs typeface="+mn-cs"/>
            </a:rPr>
            <a:t> </a:t>
          </a:r>
          <a:r>
            <a:rPr lang="fr-FR" sz="1600" kern="1200" dirty="0" err="1">
              <a:solidFill>
                <a:schemeClr val="bg1"/>
              </a:solidFill>
              <a:latin typeface="Myriad Pro" panose="020B0503030403020204"/>
              <a:ea typeface="+mn-ea"/>
              <a:cs typeface="+mn-cs"/>
            </a:rPr>
            <a:t>cosmetico</a:t>
          </a:r>
          <a:endParaRPr lang="fr-FR" sz="1600" kern="1200" dirty="0">
            <a:solidFill>
              <a:schemeClr val="bg1"/>
            </a:solidFill>
            <a:latin typeface="Myriad Pro" panose="020B0503030403020204"/>
            <a:ea typeface="+mn-ea"/>
            <a:cs typeface="+mn-cs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600" kern="1200" dirty="0" err="1">
              <a:solidFill>
                <a:schemeClr val="bg1"/>
              </a:solidFill>
              <a:latin typeface="Myriad Pro" panose="020B0503030403020204"/>
            </a:rPr>
            <a:t>Lozione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</a:rPr>
            <a:t> e/o </a:t>
          </a:r>
          <a:r>
            <a:rPr lang="fr-FR" sz="1600" kern="1200" dirty="0" err="1">
              <a:solidFill>
                <a:schemeClr val="bg1"/>
              </a:solidFill>
              <a:latin typeface="Myriad Pro" panose="020B0503030403020204"/>
            </a:rPr>
            <a:t>Integratore</a:t>
          </a:r>
          <a:r>
            <a:rPr lang="fr-FR" sz="1600" kern="1200" dirty="0">
              <a:solidFill>
                <a:schemeClr val="bg1"/>
              </a:solidFill>
              <a:latin typeface="Myriad Pro" panose="020B0503030403020204"/>
            </a:rPr>
            <a:t>,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200" kern="1200" dirty="0">
              <a:solidFill>
                <a:schemeClr val="bg1"/>
              </a:solidFill>
              <a:latin typeface="Myriad Pro" panose="020B0503030403020204"/>
            </a:rPr>
            <a:t>Es/ NEOPTIDE EXPERT </a:t>
          </a:r>
          <a:r>
            <a:rPr lang="fr-FR" sz="1200" kern="1200" dirty="0" err="1">
              <a:solidFill>
                <a:schemeClr val="bg1"/>
              </a:solidFill>
              <a:latin typeface="Myriad Pro" panose="020B0503030403020204"/>
            </a:rPr>
            <a:t>siero</a:t>
          </a:r>
          <a:r>
            <a:rPr lang="fr-FR" sz="1200" kern="1200" dirty="0">
              <a:solidFill>
                <a:schemeClr val="bg1"/>
              </a:solidFill>
              <a:latin typeface="Myriad Pro" panose="020B0503030403020204"/>
            </a:rPr>
            <a:t> +/-  ANACAPS  Expert</a:t>
          </a:r>
          <a:endParaRPr lang="fr-FR" sz="1200" kern="1200" dirty="0">
            <a:solidFill>
              <a:schemeClr val="bg1"/>
            </a:solidFill>
            <a:latin typeface="Myriad Pro" panose="020B0503030403020204"/>
            <a:ea typeface="+mn-ea"/>
            <a:cs typeface="+mn-cs"/>
          </a:endParaRPr>
        </a:p>
      </dsp:txBody>
      <dsp:txXfrm>
        <a:off x="7910139" y="2660193"/>
        <a:ext cx="3392994" cy="743894"/>
      </dsp:txXfrm>
    </dsp:sp>
    <dsp:sp modelId="{C852BA2F-0C5E-4EA9-93C3-B0B11FEB097F}">
      <dsp:nvSpPr>
        <dsp:cNvPr id="0" name=""/>
        <dsp:cNvSpPr/>
      </dsp:nvSpPr>
      <dsp:spPr>
        <a:xfrm>
          <a:off x="4907380" y="3667442"/>
          <a:ext cx="2457063" cy="9970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Quando</a:t>
          </a: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la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terapia</a:t>
          </a: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farmacologica</a:t>
          </a:r>
          <a:r>
            <a:rPr lang="fr-FR" sz="2000" u="none" strike="noStrike" kern="1200" dirty="0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 è </a:t>
          </a:r>
          <a:r>
            <a:rPr lang="fr-FR" sz="2000" u="none" strike="noStrike" kern="1200" dirty="0" err="1">
              <a:solidFill>
                <a:srgbClr val="005079"/>
              </a:solidFill>
              <a:effectLst/>
              <a:latin typeface="Myriad Pro" panose="020B0503030403020204"/>
              <a:ea typeface="+mn-ea"/>
              <a:cs typeface="+mn-cs"/>
            </a:rPr>
            <a:t>controindicata</a:t>
          </a:r>
          <a:endParaRPr lang="fr-FR" sz="2000" u="none" strike="noStrike" kern="1200" dirty="0">
            <a:solidFill>
              <a:srgbClr val="005079"/>
            </a:solidFill>
            <a:effectLst/>
            <a:latin typeface="Myriad Pro" panose="020B0503030403020204"/>
            <a:ea typeface="+mn-ea"/>
            <a:cs typeface="+mn-cs"/>
          </a:endParaRPr>
        </a:p>
      </dsp:txBody>
      <dsp:txXfrm>
        <a:off x="4907380" y="3667442"/>
        <a:ext cx="2457063" cy="997044"/>
      </dsp:txXfrm>
    </dsp:sp>
    <dsp:sp modelId="{0A27D91F-70C6-4275-A178-1AFB00A53001}">
      <dsp:nvSpPr>
        <dsp:cNvPr id="0" name=""/>
        <dsp:cNvSpPr/>
      </dsp:nvSpPr>
      <dsp:spPr>
        <a:xfrm>
          <a:off x="7868456" y="3898216"/>
          <a:ext cx="3434677" cy="547249"/>
        </a:xfrm>
        <a:prstGeom prst="rect">
          <a:avLst/>
        </a:prstGeom>
        <a:solidFill>
          <a:srgbClr val="CF4E2A"/>
        </a:solidFill>
        <a:ln>
          <a:solidFill>
            <a:srgbClr val="CF452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strike="noStrike" kern="1200" dirty="0">
              <a:solidFill>
                <a:schemeClr val="bg1"/>
              </a:solidFill>
              <a:effectLst/>
              <a:latin typeface="Myriad Pro" panose="020B0503030403020204"/>
            </a:rPr>
            <a:t>NEOPTIDE EXPERT </a:t>
          </a:r>
          <a:r>
            <a:rPr lang="fr-FR" sz="1600" u="none" strike="noStrike" kern="1200" dirty="0" err="1">
              <a:solidFill>
                <a:schemeClr val="bg1"/>
              </a:solidFill>
              <a:effectLst/>
              <a:latin typeface="Myriad Pro" panose="020B0503030403020204"/>
            </a:rPr>
            <a:t>siero</a:t>
          </a:r>
          <a:endParaRPr lang="fr-FR" sz="1600" kern="1200" dirty="0">
            <a:solidFill>
              <a:schemeClr val="bg1"/>
            </a:solidFill>
            <a:latin typeface="Myriad Pro" panose="020B0503030403020204"/>
          </a:endParaRPr>
        </a:p>
      </dsp:txBody>
      <dsp:txXfrm>
        <a:off x="7868456" y="3898216"/>
        <a:ext cx="3434677" cy="547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0.30251</cdr:x>
      <cdr:y>0.81631</cdr:y>
    </cdr:from>
    <cdr:to>
      <cdr:x>0.55788</cdr:x>
      <cdr:y>0.92719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2E4763FB-3381-B03C-2E6B-A21574229701}"/>
            </a:ext>
          </a:extLst>
        </cdr:cNvPr>
        <cdr:cNvSpPr txBox="1"/>
      </cdr:nvSpPr>
      <cdr:spPr>
        <a:xfrm xmlns:a="http://schemas.openxmlformats.org/drawingml/2006/main">
          <a:off x="1246737" y="2674666"/>
          <a:ext cx="1052475" cy="363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r>
            <a:rPr lang="fr-FR" sz="1000" baseline="0" dirty="0">
              <a:solidFill>
                <a:srgbClr val="FF6600"/>
              </a:solidFill>
              <a:latin typeface="Myriad pro"/>
            </a:rPr>
            <a:t>NEOPTIDE</a:t>
          </a:r>
          <a:r>
            <a:rPr lang="fr-FR" sz="1000" baseline="0" dirty="0">
              <a:latin typeface="Myriad pro"/>
            </a:rPr>
            <a:t> </a:t>
          </a:r>
          <a:r>
            <a:rPr lang="fr-FR" sz="1000" baseline="0" dirty="0">
              <a:solidFill>
                <a:schemeClr val="accent1">
                  <a:lumMod val="75000"/>
                </a:schemeClr>
              </a:solidFill>
              <a:latin typeface="Myriad pro"/>
            </a:rPr>
            <a:t>EXPERT</a:t>
          </a:r>
          <a:endParaRPr lang="fr-FR" sz="1100" dirty="0">
            <a:solidFill>
              <a:schemeClr val="accent1">
                <a:lumMod val="75000"/>
              </a:schemeClr>
            </a:solidFill>
            <a:latin typeface="Myriad pro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0.25144</cdr:x>
      <cdr:y>0.83633</cdr:y>
    </cdr:from>
    <cdr:to>
      <cdr:x>0.50681</cdr:x>
      <cdr:y>0.99223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2E4763FB-3381-B03C-2E6B-A21574229701}"/>
            </a:ext>
          </a:extLst>
        </cdr:cNvPr>
        <cdr:cNvSpPr txBox="1"/>
      </cdr:nvSpPr>
      <cdr:spPr>
        <a:xfrm xmlns:a="http://schemas.openxmlformats.org/drawingml/2006/main">
          <a:off x="742519" y="2230523"/>
          <a:ext cx="754125" cy="415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r>
            <a:rPr lang="fr-FR" sz="1000" baseline="0" dirty="0">
              <a:solidFill>
                <a:srgbClr val="FF6600"/>
              </a:solidFill>
              <a:latin typeface="Myriad pro"/>
            </a:rPr>
            <a:t>NEOPTIDE</a:t>
          </a:r>
          <a:r>
            <a:rPr lang="fr-FR" sz="1000" baseline="0" dirty="0">
              <a:latin typeface="Myriad pro"/>
            </a:rPr>
            <a:t> </a:t>
          </a:r>
          <a:r>
            <a:rPr lang="fr-FR" sz="1000" baseline="0" dirty="0">
              <a:solidFill>
                <a:schemeClr val="tx2"/>
              </a:solidFill>
              <a:latin typeface="Myriad pro"/>
            </a:rPr>
            <a:t>EXPERT</a:t>
          </a:r>
          <a:endParaRPr lang="fr-FR" sz="1100" dirty="0">
            <a:solidFill>
              <a:schemeClr val="tx2"/>
            </a:solidFill>
            <a:latin typeface="Myriad pro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0.24786</cdr:x>
      <cdr:y>0.85242</cdr:y>
    </cdr:from>
    <cdr:to>
      <cdr:x>0.50323</cdr:x>
      <cdr:y>1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2E4763FB-3381-B03C-2E6B-A21574229701}"/>
            </a:ext>
          </a:extLst>
        </cdr:cNvPr>
        <cdr:cNvSpPr txBox="1"/>
      </cdr:nvSpPr>
      <cdr:spPr>
        <a:xfrm xmlns:a="http://schemas.openxmlformats.org/drawingml/2006/main">
          <a:off x="694986" y="2328264"/>
          <a:ext cx="716043" cy="403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pPr algn="just"/>
          <a:r>
            <a:rPr lang="fr-FR" sz="1000" baseline="0" dirty="0">
              <a:solidFill>
                <a:srgbClr val="FF6600"/>
              </a:solidFill>
              <a:latin typeface="Myriad pro"/>
            </a:rPr>
            <a:t>NEOPTIDE</a:t>
          </a:r>
          <a:r>
            <a:rPr lang="fr-FR" sz="1000" baseline="0" dirty="0">
              <a:latin typeface="Myriad pro"/>
            </a:rPr>
            <a:t> </a:t>
          </a:r>
          <a:r>
            <a:rPr lang="fr-FR" sz="1000" baseline="0" dirty="0">
              <a:solidFill>
                <a:schemeClr val="tx2">
                  <a:lumMod val="75000"/>
                </a:schemeClr>
              </a:solidFill>
              <a:latin typeface="Myriad pro"/>
            </a:rPr>
            <a:t>EXPERT</a:t>
          </a:r>
          <a:endParaRPr lang="fr-FR" sz="1100" dirty="0">
            <a:solidFill>
              <a:schemeClr val="tx2">
                <a:lumMod val="75000"/>
              </a:schemeClr>
            </a:solidFill>
            <a:latin typeface="Myriad pro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0.28136</cdr:x>
      <cdr:y>0.86361</cdr:y>
    </cdr:from>
    <cdr:to>
      <cdr:x>0.53673</cdr:x>
      <cdr:y>0.97449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2E4763FB-3381-B03C-2E6B-A21574229701}"/>
            </a:ext>
          </a:extLst>
        </cdr:cNvPr>
        <cdr:cNvSpPr txBox="1"/>
      </cdr:nvSpPr>
      <cdr:spPr>
        <a:xfrm xmlns:a="http://schemas.openxmlformats.org/drawingml/2006/main">
          <a:off x="1630970" y="2866552"/>
          <a:ext cx="1480312" cy="368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r>
            <a:rPr lang="fr-FR" sz="1000" baseline="0" dirty="0">
              <a:solidFill>
                <a:srgbClr val="CF4420"/>
              </a:solidFill>
              <a:latin typeface="Myriad pro"/>
            </a:rPr>
            <a:t>NEOPTIDE </a:t>
          </a:r>
          <a:r>
            <a:rPr lang="fr-FR" sz="1000" baseline="0" dirty="0">
              <a:solidFill>
                <a:schemeClr val="tx2"/>
              </a:solidFill>
              <a:latin typeface="Myriad pro"/>
            </a:rPr>
            <a:t>EXPERT</a:t>
          </a:r>
          <a:endParaRPr lang="fr-FR" sz="1100" dirty="0">
            <a:solidFill>
              <a:schemeClr val="tx2"/>
            </a:solidFill>
            <a:latin typeface="Myriad pro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0.21858</cdr:x>
      <cdr:y>0.81301</cdr:y>
    </cdr:from>
    <cdr:to>
      <cdr:x>0.49984</cdr:x>
      <cdr:y>0.92042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2E4763FB-3381-B03C-2E6B-A21574229701}"/>
            </a:ext>
          </a:extLst>
        </cdr:cNvPr>
        <cdr:cNvSpPr txBox="1"/>
      </cdr:nvSpPr>
      <cdr:spPr>
        <a:xfrm xmlns:a="http://schemas.openxmlformats.org/drawingml/2006/main">
          <a:off x="948470" y="2715256"/>
          <a:ext cx="1220428" cy="358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r>
            <a:rPr lang="fr-FR" sz="1000" baseline="0" dirty="0">
              <a:solidFill>
                <a:srgbClr val="CF4420"/>
              </a:solidFill>
              <a:latin typeface="Myriad pro"/>
            </a:rPr>
            <a:t>NEOPTIDE</a:t>
          </a:r>
          <a:r>
            <a:rPr lang="fr-FR" sz="1000" baseline="0" dirty="0">
              <a:latin typeface="Myriad pro"/>
            </a:rPr>
            <a:t> </a:t>
          </a:r>
          <a:r>
            <a:rPr lang="fr-FR" sz="1000" baseline="0" dirty="0">
              <a:solidFill>
                <a:schemeClr val="tx2"/>
              </a:solidFill>
              <a:latin typeface="Myriad pro"/>
            </a:rPr>
            <a:t>EXPERT</a:t>
          </a:r>
          <a:endParaRPr lang="fr-FR" sz="1100" dirty="0">
            <a:solidFill>
              <a:schemeClr val="tx2"/>
            </a:solidFill>
            <a:latin typeface="Myriad pro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0.24463</cdr:x>
      <cdr:y>0.82933</cdr:y>
    </cdr:from>
    <cdr:to>
      <cdr:x>0.5</cdr:x>
      <cdr:y>0.88958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2E4763FB-3381-B03C-2E6B-A21574229701}"/>
            </a:ext>
          </a:extLst>
        </cdr:cNvPr>
        <cdr:cNvSpPr txBox="1"/>
      </cdr:nvSpPr>
      <cdr:spPr>
        <a:xfrm xmlns:a="http://schemas.openxmlformats.org/drawingml/2006/main">
          <a:off x="1061494" y="2769755"/>
          <a:ext cx="1108097" cy="201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r>
            <a:rPr lang="fr-FR" sz="1000" baseline="0" dirty="0">
              <a:solidFill>
                <a:srgbClr val="CF4420"/>
              </a:solidFill>
              <a:latin typeface="Myriad pro"/>
            </a:rPr>
            <a:t>NEOPTIDE</a:t>
          </a:r>
          <a:r>
            <a:rPr lang="fr-FR" sz="1000" baseline="0" dirty="0">
              <a:latin typeface="Myriad pro"/>
            </a:rPr>
            <a:t> </a:t>
          </a:r>
          <a:r>
            <a:rPr lang="fr-FR" sz="1000" baseline="0" dirty="0">
              <a:solidFill>
                <a:schemeClr val="tx2"/>
              </a:solidFill>
              <a:latin typeface="Myriad pro"/>
            </a:rPr>
            <a:t>EXPERT</a:t>
          </a:r>
          <a:endParaRPr lang="fr-FR" sz="1100" dirty="0">
            <a:solidFill>
              <a:schemeClr val="tx2"/>
            </a:solidFill>
            <a:latin typeface="Myriad pro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DC846-55CC-4126-9935-721E0F26EE72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D84A8-A58F-44FE-BE52-BCE5C93A76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89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6746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Regarding</a:t>
            </a:r>
            <a:r>
              <a:rPr lang="fr-FR" dirty="0"/>
              <a:t> the </a:t>
            </a:r>
            <a:r>
              <a:rPr lang="fr-FR" dirty="0" err="1"/>
              <a:t>efficacy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just</a:t>
            </a:r>
            <a:r>
              <a:rPr lang="fr-FR" dirty="0"/>
              <a:t> the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6 </a:t>
            </a:r>
            <a:r>
              <a:rPr lang="fr-FR" dirty="0" err="1"/>
              <a:t>months</a:t>
            </a:r>
            <a:r>
              <a:rPr lang="fr-FR" dirty="0"/>
              <a:t> post transplantation and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interestingly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 have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en-US" b="1" i="0" u="none" strike="noStrike" cap="none" baseline="0" dirty="0">
                <a:solidFill>
                  <a:srgbClr val="005079"/>
                </a:solidFill>
                <a:uFillTx/>
                <a:latin typeface="Myriad pro"/>
                <a:cs typeface="Arial"/>
              </a:rPr>
              <a:t>. </a:t>
            </a:r>
            <a:r>
              <a:rPr lang="en-US" b="1" i="0" u="none" strike="noStrike" cap="none" baseline="0" dirty="0" err="1">
                <a:solidFill>
                  <a:srgbClr val="005079"/>
                </a:solidFill>
                <a:uFillTx/>
                <a:latin typeface="Myriad pro"/>
                <a:cs typeface="Arial"/>
              </a:rPr>
              <a:t>Neoptide</a:t>
            </a:r>
            <a:r>
              <a:rPr lang="en-US" b="1" i="0" u="none" strike="noStrike" cap="none" baseline="0" dirty="0">
                <a:solidFill>
                  <a:srgbClr val="005079"/>
                </a:solidFill>
                <a:uFillTx/>
                <a:latin typeface="Myriad pro"/>
                <a:cs typeface="Arial"/>
              </a:rPr>
              <a:t> expert improves the global aspect of the scalp after hair transplant.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none" strike="noStrike" cap="none" baseline="0" dirty="0">
                <a:solidFill>
                  <a:srgbClr val="DF4E16"/>
                </a:solidFill>
                <a:uFillTx/>
                <a:latin typeface="Myriad pro"/>
                <a:cs typeface="Arial"/>
              </a:rPr>
              <a:t>NEOPTIDE </a:t>
            </a:r>
            <a:r>
              <a:rPr lang="en-US" b="1" i="0" u="none" strike="noStrike" cap="none" baseline="0" dirty="0">
                <a:solidFill>
                  <a:schemeClr val="tx2"/>
                </a:solidFill>
                <a:uFillTx/>
                <a:latin typeface="Myriad pro"/>
                <a:cs typeface="Arial"/>
              </a:rPr>
              <a:t>EXPERT</a:t>
            </a:r>
            <a:r>
              <a:rPr lang="en-US" b="1" i="0" u="none" strike="noStrike" cap="none" baseline="0" dirty="0">
                <a:solidFill>
                  <a:srgbClr val="DF4E16"/>
                </a:solidFill>
                <a:uFillTx/>
                <a:latin typeface="Myriad pro"/>
                <a:cs typeface="Arial"/>
              </a:rPr>
              <a:t> </a:t>
            </a:r>
            <a:r>
              <a:rPr lang="en-US" b="1" i="0" u="none" strike="noStrike" cap="none" baseline="0" dirty="0">
                <a:solidFill>
                  <a:schemeClr val="tx2"/>
                </a:solidFill>
                <a:uFillTx/>
                <a:latin typeface="Myriad pro"/>
                <a:cs typeface="Arial"/>
              </a:rPr>
              <a:t>i</a:t>
            </a:r>
            <a:r>
              <a:rPr lang="en-US" b="1" dirty="0">
                <a:solidFill>
                  <a:srgbClr val="005079"/>
                </a:solidFill>
                <a:latin typeface="Myriad pro"/>
                <a:cs typeface="Arial"/>
              </a:rPr>
              <a:t>nduces a quicker and better recovery</a:t>
            </a:r>
            <a:r>
              <a:rPr lang="en-US" i="0" u="none" strike="noStrike" cap="none" baseline="0" dirty="0">
                <a:solidFill>
                  <a:srgbClr val="005079"/>
                </a:solidFill>
                <a:uFillTx/>
                <a:latin typeface="Myriad pro"/>
                <a:cs typeface="Arial"/>
              </a:rPr>
              <a:t> </a:t>
            </a:r>
            <a:r>
              <a:rPr lang="en-US" b="1" dirty="0">
                <a:solidFill>
                  <a:srgbClr val="005079"/>
                </a:solidFill>
                <a:latin typeface="Myriad pro"/>
                <a:cs typeface="Arial"/>
              </a:rPr>
              <a:t> </a:t>
            </a:r>
            <a:r>
              <a:rPr lang="en-US" b="1" i="0" u="none" strike="noStrike" cap="none" baseline="0" dirty="0">
                <a:solidFill>
                  <a:srgbClr val="005079"/>
                </a:solidFill>
                <a:uFillTx/>
                <a:latin typeface="Myriad pro"/>
                <a:cs typeface="Arial"/>
              </a:rPr>
              <a:t>from the 1st month compared to the control group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888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/>
              <a:t>Global </a:t>
            </a:r>
            <a:r>
              <a:rPr lang="fr-FR" dirty="0" err="1"/>
              <a:t>efficacy</a:t>
            </a:r>
            <a:r>
              <a:rPr lang="fr-FR" dirty="0"/>
              <a:t> </a:t>
            </a:r>
            <a:r>
              <a:rPr lang="fr-FR" dirty="0" err="1"/>
              <a:t>assessed</a:t>
            </a:r>
            <a:r>
              <a:rPr lang="fr-FR" dirty="0"/>
              <a:t> by the patients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en-US" b="1" i="0" u="none" strike="noStrike" cap="none" baseline="0" dirty="0">
                <a:solidFill>
                  <a:srgbClr val="DF4E16"/>
                </a:solidFill>
                <a:uFillTx/>
                <a:latin typeface="Myriad pro"/>
              </a:rPr>
              <a:t>NEOPTIDE </a:t>
            </a:r>
            <a:r>
              <a:rPr lang="en-US" b="1" i="0" u="none" strike="noStrike" cap="none" baseline="0" dirty="0">
                <a:solidFill>
                  <a:schemeClr val="tx2"/>
                </a:solidFill>
                <a:uFillTx/>
                <a:latin typeface="Myriad pro"/>
              </a:rPr>
              <a:t>EXPERT</a:t>
            </a:r>
            <a:r>
              <a:rPr lang="en-US" b="1" i="0" u="none" strike="noStrike" cap="none" baseline="0" dirty="0">
                <a:solidFill>
                  <a:srgbClr val="DF4E16"/>
                </a:solidFill>
                <a:uFillTx/>
                <a:latin typeface="Myriad pro"/>
              </a:rPr>
              <a:t> </a:t>
            </a:r>
            <a:r>
              <a:rPr lang="en-US" b="1" i="0" u="none" strike="noStrike" cap="none" baseline="0" dirty="0">
                <a:solidFill>
                  <a:schemeClr val="tx2"/>
                </a:solidFill>
                <a:uFillTx/>
                <a:latin typeface="Myriad pro"/>
              </a:rPr>
              <a:t>improved the hair state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cap="none" baseline="0" dirty="0">
                <a:solidFill>
                  <a:srgbClr val="005079"/>
                </a:solidFill>
                <a:uFillTx/>
                <a:latin typeface="Myriad pro"/>
              </a:rPr>
              <a:t>from the 1st month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413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results</a:t>
            </a:r>
            <a:r>
              <a:rPr lang="fr-FR" dirty="0"/>
              <a:t> show the </a:t>
            </a:r>
            <a:r>
              <a:rPr lang="fr-FR" dirty="0" err="1"/>
              <a:t>soothing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Neoptide</a:t>
            </a:r>
            <a:r>
              <a:rPr lang="fr-FR" dirty="0"/>
              <a:t> expert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decrease</a:t>
            </a:r>
            <a:r>
              <a:rPr lang="fr-FR" dirty="0"/>
              <a:t> of </a:t>
            </a:r>
            <a:r>
              <a:rPr lang="fr-FR" dirty="0" err="1"/>
              <a:t>discomfort</a:t>
            </a:r>
            <a:r>
              <a:rPr lang="fr-FR" dirty="0"/>
              <a:t> sensation </a:t>
            </a:r>
            <a:r>
              <a:rPr lang="fr-FR" dirty="0" err="1"/>
              <a:t>perceived</a:t>
            </a:r>
            <a:r>
              <a:rPr lang="fr-FR" dirty="0"/>
              <a:t> as </a:t>
            </a:r>
            <a:r>
              <a:rPr lang="fr-FR" dirty="0" err="1"/>
              <a:t>painful</a:t>
            </a:r>
            <a:r>
              <a:rPr lang="fr-FR" dirty="0"/>
              <a:t>  and </a:t>
            </a:r>
            <a:r>
              <a:rPr lang="fr-FR" dirty="0" err="1"/>
              <a:t>tightnesss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the control group  </a:t>
            </a:r>
            <a:r>
              <a:rPr lang="fr-FR" dirty="0" err="1"/>
              <a:t>during</a:t>
            </a:r>
            <a:r>
              <a:rPr lang="fr-FR" dirty="0"/>
              <a:t> 1 </a:t>
            </a:r>
            <a:r>
              <a:rPr lang="fr-FR" dirty="0" err="1"/>
              <a:t>month</a:t>
            </a:r>
            <a:r>
              <a:rPr lang="fr-FR" dirty="0"/>
              <a:t> post transplantation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74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Regarding</a:t>
            </a:r>
            <a:r>
              <a:rPr lang="fr-FR" dirty="0"/>
              <a:t> the </a:t>
            </a:r>
            <a:r>
              <a:rPr lang="fr-FR" dirty="0" err="1"/>
              <a:t>hair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 in the </a:t>
            </a:r>
            <a:r>
              <a:rPr lang="fr-FR" dirty="0" err="1"/>
              <a:t>recipient</a:t>
            </a:r>
            <a:r>
              <a:rPr lang="fr-FR" dirty="0"/>
              <a:t> area ,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shown</a:t>
            </a:r>
            <a:r>
              <a:rPr lang="fr-FR" dirty="0"/>
              <a:t> at 6 </a:t>
            </a:r>
            <a:r>
              <a:rPr lang="fr-FR" dirty="0" err="1"/>
              <a:t>months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 </a:t>
            </a:r>
            <a:r>
              <a:rPr lang="fr-FR" dirty="0" err="1"/>
              <a:t>neoptide</a:t>
            </a:r>
            <a:r>
              <a:rPr lang="fr-FR" dirty="0"/>
              <a:t> expert </a:t>
            </a:r>
            <a:r>
              <a:rPr lang="fr-FR" dirty="0" err="1"/>
              <a:t>induced</a:t>
            </a:r>
            <a:r>
              <a:rPr lang="fr-FR" dirty="0"/>
              <a:t> an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of </a:t>
            </a:r>
            <a:r>
              <a:rPr lang="fr-FR" dirty="0" err="1"/>
              <a:t>hair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control group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341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are </a:t>
            </a:r>
            <a:r>
              <a:rPr lang="fr-FR" dirty="0" err="1"/>
              <a:t>illustreated</a:t>
            </a:r>
            <a:r>
              <a:rPr lang="fr-FR" dirty="0"/>
              <a:t> by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photographs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705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E4861A-2AC8-4579-95FA-9B137D1981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75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tricoclasia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395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A4DB9990-84D5-61C1-326C-BD4651B58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defTabSz="9271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71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71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71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71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E1C653C-6B35-442C-BFF2-6BCCE5FD5831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7217" name="Text Box 1">
            <a:extLst>
              <a:ext uri="{FF2B5EF4-FFF2-40B4-BE49-F238E27FC236}">
                <a16:creationId xmlns:a16="http://schemas.microsoft.com/office/drawing/2014/main" id="{80081677-C1EC-F346-A6A9-5E2CBEBCE2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7375" y="800100"/>
            <a:ext cx="5684838" cy="31988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19A615AA-A756-4AC6-7A54-BE3F7E3DC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38" y="4340225"/>
            <a:ext cx="5770562" cy="41163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endParaRPr lang="en-US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Finally An innovative clinical study on hair transplanted patients, has been designed with Dr Sergio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Galvan,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specialiazed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trichology and hair transplantation  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14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3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Cette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etude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été réalisée dans 3 centres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specialisés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greffe capillaire, c’était une randomisée versus groupe contrôle réalisé sur 30 patients effectuant une greffe capillaire,  avec 1 groupe recevant 1 application/jour de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Neoptide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expert  avant et pendant 1 an en post greffe, versus le groupe contrôle recevant seulement un shampoing doux 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critère principal était l’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tolérance de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neoptide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post greffe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946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859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50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aucun signe physique ni fonctionnels n’ont été remontés  durant le premier mois post transplantation, démontrant ainsi la bonne tolérance de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neoptide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appliqué sur un cuir chevelu lésé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ce qui concerne les résultats d’efficacité nous n’avons à ce jour que les résultats 6 mois post transplantation,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Expert,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512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l’efficacité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etait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evaluée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la zone receveuse selon les critères suivants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d l’aspect global du scalp par les investigateurs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POUSSE DES CHEVEUX APRES 6 MOIS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Efficacité globale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evaluée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 le patient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Apaisant du cuir chevelu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AFB41-AD8F-4BE0-99C1-E9357E417665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66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07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76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993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5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0" i="0">
                <a:solidFill>
                  <a:srgbClr val="BD2B0B"/>
                </a:solidFill>
                <a:latin typeface="Calibri Regular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6084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 baseline="0">
                <a:latin typeface="Calibri Regular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2746762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1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4">
            <a:extLst>
              <a:ext uri="{FF2B5EF4-FFF2-40B4-BE49-F238E27FC236}">
                <a16:creationId xmlns:a16="http://schemas.microsoft.com/office/drawing/2014/main" id="{E644DC33-2819-3E5D-CB17-B9DE03F193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72175" y="-149"/>
            <a:ext cx="2019824" cy="6858000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Insérez une image</a:t>
            </a:r>
          </a:p>
        </p:txBody>
      </p:sp>
      <p:sp>
        <p:nvSpPr>
          <p:cNvPr id="28" name="object 3">
            <a:extLst>
              <a:ext uri="{FF2B5EF4-FFF2-40B4-BE49-F238E27FC236}">
                <a16:creationId xmlns:a16="http://schemas.microsoft.com/office/drawing/2014/main" id="{A6F90FF9-F2CF-C26D-59D5-64A35DE264A9}"/>
              </a:ext>
            </a:extLst>
          </p:cNvPr>
          <p:cNvSpPr/>
          <p:nvPr/>
        </p:nvSpPr>
        <p:spPr>
          <a:xfrm flipH="1">
            <a:off x="22857" y="-534"/>
            <a:ext cx="5231419" cy="6857615"/>
          </a:xfrm>
          <a:custGeom>
            <a:avLst/>
            <a:gdLst/>
            <a:ahLst/>
            <a:cxnLst/>
            <a:rect l="l" t="t" r="r" b="b"/>
            <a:pathLst>
              <a:path w="3330575" h="11308715">
                <a:moveTo>
                  <a:pt x="3330380" y="0"/>
                </a:moveTo>
                <a:lnTo>
                  <a:pt x="0" y="0"/>
                </a:lnTo>
                <a:lnTo>
                  <a:pt x="0" y="11308556"/>
                </a:lnTo>
                <a:lnTo>
                  <a:pt x="3330380" y="11308556"/>
                </a:lnTo>
                <a:lnTo>
                  <a:pt x="333038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Holder 3">
            <a:extLst>
              <a:ext uri="{FF2B5EF4-FFF2-40B4-BE49-F238E27FC236}">
                <a16:creationId xmlns:a16="http://schemas.microsoft.com/office/drawing/2014/main" id="{AE8BABF9-2F33-466C-B814-92DFAE2D8535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979522" y="3528436"/>
            <a:ext cx="3272377" cy="15979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 sz="1880" dirty="0">
                <a:solidFill>
                  <a:srgbClr val="004D77"/>
                </a:solidFill>
                <a:latin typeface="MyriadPro-Light"/>
                <a:cs typeface="MyriadPro-Light"/>
              </a:defRPr>
            </a:lvl1pPr>
          </a:lstStyle>
          <a:p>
            <a:r>
              <a:rPr lang="fr-FR"/>
              <a:t>Ici la </a:t>
            </a:r>
            <a:r>
              <a:rPr lang="fr-FR" err="1"/>
              <a:t>possiblilité</a:t>
            </a:r>
            <a:endParaRPr lang="fr-FR"/>
          </a:p>
          <a:p>
            <a:r>
              <a:rPr lang="fr-FR"/>
              <a:t>d’un texte un peu plus long</a:t>
            </a:r>
          </a:p>
          <a:p>
            <a:r>
              <a:rPr lang="fr-FR"/>
              <a:t>pour pouvoir entrer plus en détails</a:t>
            </a: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D5EC7709-09DA-8705-7DCB-B8507B561A51}"/>
              </a:ext>
            </a:extLst>
          </p:cNvPr>
          <p:cNvSpPr/>
          <p:nvPr/>
        </p:nvSpPr>
        <p:spPr>
          <a:xfrm>
            <a:off x="2615708" y="1"/>
            <a:ext cx="45719" cy="908720"/>
          </a:xfrm>
          <a:custGeom>
            <a:avLst/>
            <a:gdLst/>
            <a:ahLst/>
            <a:cxnLst/>
            <a:rect l="l" t="t" r="r" b="b"/>
            <a:pathLst>
              <a:path h="2854960">
                <a:moveTo>
                  <a:pt x="0" y="0"/>
                </a:moveTo>
                <a:lnTo>
                  <a:pt x="0" y="2854551"/>
                </a:lnTo>
              </a:path>
            </a:pathLst>
          </a:custGeom>
          <a:ln w="1047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07F196FE-5DB9-C65C-F6E1-0BA389D552D2}"/>
              </a:ext>
            </a:extLst>
          </p:cNvPr>
          <p:cNvSpPr/>
          <p:nvPr/>
        </p:nvSpPr>
        <p:spPr>
          <a:xfrm flipH="1">
            <a:off x="2569989" y="5976900"/>
            <a:ext cx="45719" cy="908484"/>
          </a:xfrm>
          <a:custGeom>
            <a:avLst/>
            <a:gdLst/>
            <a:ahLst/>
            <a:cxnLst/>
            <a:rect l="l" t="t" r="r" b="b"/>
            <a:pathLst>
              <a:path h="2854959">
                <a:moveTo>
                  <a:pt x="0" y="0"/>
                </a:moveTo>
                <a:lnTo>
                  <a:pt x="0" y="2854551"/>
                </a:lnTo>
              </a:path>
            </a:pathLst>
          </a:custGeom>
          <a:ln w="1047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6245FA3-892E-1817-DEEA-AEB8375C7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94" y="2465917"/>
            <a:ext cx="3630305" cy="655200"/>
          </a:xfrm>
        </p:spPr>
        <p:txBody>
          <a:bodyPr/>
          <a:lstStyle>
            <a:lvl1pPr algn="ctr">
              <a:lnSpc>
                <a:spcPts val="2483"/>
              </a:lnSpc>
              <a:defRPr lang="fr-FR" sz="2240" b="1" i="0" spc="27" dirty="0">
                <a:solidFill>
                  <a:srgbClr val="CF4520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fr-FR"/>
              <a:t>ICI UN TITRE</a:t>
            </a:r>
            <a:br>
              <a:rPr lang="fr-FR"/>
            </a:br>
            <a:r>
              <a:rPr lang="fr-FR"/>
              <a:t>QUI TIENT EN DEUX LIGNES</a:t>
            </a:r>
          </a:p>
        </p:txBody>
      </p:sp>
      <p:sp>
        <p:nvSpPr>
          <p:cNvPr id="8" name="Espace réservé du graphique 35">
            <a:extLst>
              <a:ext uri="{FF2B5EF4-FFF2-40B4-BE49-F238E27FC236}">
                <a16:creationId xmlns:a16="http://schemas.microsoft.com/office/drawing/2014/main" id="{7A4BE4A2-FE66-37D2-5ABA-11A2E5C2FC2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231419" y="-149"/>
            <a:ext cx="4940756" cy="6857615"/>
          </a:xfrm>
          <a:noFill/>
        </p:spPr>
        <p:txBody>
          <a:bodyPr tIns="0"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414378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MAY 2023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0812321B-E546-43FC-B911-BF1070E5454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769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7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00469D16-0610-1136-F609-5DD6C5E00696}"/>
              </a:ext>
            </a:extLst>
          </p:cNvPr>
          <p:cNvSpPr/>
          <p:nvPr/>
        </p:nvSpPr>
        <p:spPr>
          <a:xfrm>
            <a:off x="6096000" y="1"/>
            <a:ext cx="0" cy="593769"/>
          </a:xfrm>
          <a:custGeom>
            <a:avLst/>
            <a:gdLst/>
            <a:ahLst/>
            <a:cxnLst/>
            <a:rect l="l" t="t" r="r" b="b"/>
            <a:pathLst>
              <a:path h="979169">
                <a:moveTo>
                  <a:pt x="0" y="0"/>
                </a:moveTo>
                <a:lnTo>
                  <a:pt x="0" y="978818"/>
                </a:lnTo>
              </a:path>
            </a:pathLst>
          </a:custGeom>
          <a:ln w="10470">
            <a:solidFill>
              <a:srgbClr val="E16A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E858A948-2170-2985-89B5-85B0013BD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4400" y="881848"/>
            <a:ext cx="5283200" cy="344709"/>
          </a:xfrm>
        </p:spPr>
        <p:txBody>
          <a:bodyPr/>
          <a:lstStyle>
            <a:lvl1pPr marL="7701" algn="ctr">
              <a:spcBef>
                <a:spcPts val="67"/>
              </a:spcBef>
              <a:defRPr lang="fr-FR" sz="2240" b="1" i="0" spc="33" dirty="0">
                <a:solidFill>
                  <a:srgbClr val="E16A39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fr-FR"/>
              <a:t>TITRE PLAN DE DÉVELOPPEMENT</a:t>
            </a:r>
          </a:p>
        </p:txBody>
      </p:sp>
    </p:spTree>
    <p:extLst>
      <p:ext uri="{BB962C8B-B14F-4D97-AF65-F5344CB8AC3E}">
        <p14:creationId xmlns:p14="http://schemas.microsoft.com/office/powerpoint/2010/main" val="270964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324329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78814424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/>
            </a:pPr>
            <a:r>
              <a:rPr sz="4219"/>
              <a:t>Titolo Testo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77750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693055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376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69993083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Corpo livello uno</a:t>
            </a:r>
          </a:p>
          <a:p>
            <a:pPr lvl="1">
              <a:defRPr sz="1800"/>
            </a:pPr>
            <a:r>
              <a:rPr sz="1969"/>
              <a:t>Corpo livello due</a:t>
            </a:r>
          </a:p>
          <a:p>
            <a:pPr lvl="2">
              <a:defRPr sz="1800"/>
            </a:pPr>
            <a:r>
              <a:rPr sz="1969"/>
              <a:t>Corpo livello tre</a:t>
            </a:r>
          </a:p>
          <a:p>
            <a:pPr lvl="3">
              <a:defRPr sz="1800"/>
            </a:pPr>
            <a:r>
              <a:rPr sz="1969"/>
              <a:t>Corpo livello quattro</a:t>
            </a:r>
          </a:p>
          <a:p>
            <a:pPr lvl="4">
              <a:defRPr sz="1800"/>
            </a:pPr>
            <a:r>
              <a:rPr sz="1969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81644589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2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1253517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44810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5488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6343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fondo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563512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5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0" i="0">
                <a:solidFill>
                  <a:srgbClr val="BD2B0B"/>
                </a:solidFill>
                <a:latin typeface="Calibri Regular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6084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 baseline="0">
                <a:latin typeface="Calibri Regular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871317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8087B-73E9-9D15-2157-922182E4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BDC786-EF5B-54E6-4896-ED4B0C812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232794-B482-7F4F-3CAE-EA6C4CF25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7B0B91-5A4C-6E2E-8B92-30C7C2084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FFAC1F-9013-7DE2-A588-3976800F4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9440514-D047-394E-4C89-46AAC483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51"/>
            <a:fld id="{B84E05EB-943F-2145-B4A2-C0EFEB6E0841}" type="datetimeFigureOut">
              <a:rPr lang="it-IT" sz="2531" kern="0" smtClean="0">
                <a:solidFill>
                  <a:sysClr val="windowText" lastClr="000000"/>
                </a:solidFill>
                <a:sym typeface="Helvetica Light"/>
              </a:rPr>
              <a:pPr algn="ctr" defTabSz="410751"/>
              <a:t>19/05/2025</a:t>
            </a:fld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CCEB81-40CA-AF04-2E98-78F8EAA8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51"/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FFBD993-EE55-701D-BA66-7D8802315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0751"/>
            <a:fld id="{E2F87BF4-0334-594A-B037-E1B26C7ACDC7}" type="slidenum">
              <a:rPr lang="it-IT" sz="2531" kern="0" smtClean="0">
                <a:solidFill>
                  <a:sysClr val="windowText" lastClr="000000"/>
                </a:solidFill>
                <a:sym typeface="Helvetica Light"/>
              </a:rPr>
              <a:pPr algn="ctr" defTabSz="410751"/>
              <a:t>‹N›</a:t>
            </a:fld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9592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9922903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786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74556910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/>
            </a:pPr>
            <a:r>
              <a:rPr sz="4219"/>
              <a:t>Titolo Testo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0248593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70861560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911499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Corpo livello uno</a:t>
            </a:r>
          </a:p>
          <a:p>
            <a:pPr lvl="1">
              <a:defRPr sz="1800"/>
            </a:pPr>
            <a:r>
              <a:rPr sz="1969"/>
              <a:t>Corpo livello due</a:t>
            </a:r>
          </a:p>
          <a:p>
            <a:pPr lvl="2">
              <a:defRPr sz="1800"/>
            </a:pPr>
            <a:r>
              <a:rPr sz="1969"/>
              <a:t>Corpo livello tre</a:t>
            </a:r>
          </a:p>
          <a:p>
            <a:pPr lvl="3">
              <a:defRPr sz="1800"/>
            </a:pPr>
            <a:r>
              <a:rPr sz="1969"/>
              <a:t>Corpo livello quattro</a:t>
            </a:r>
          </a:p>
          <a:p>
            <a:pPr lvl="4">
              <a:defRPr sz="1800"/>
            </a:pPr>
            <a:r>
              <a:rPr sz="1969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7197216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2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578174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0185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9269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3146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5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0" i="0">
                <a:solidFill>
                  <a:srgbClr val="BD2B0B"/>
                </a:solidFill>
                <a:latin typeface="Calibri Regular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6084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 baseline="0">
                <a:latin typeface="Calibri Regular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1138406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923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8087B-73E9-9D15-2157-922182E4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BDC786-EF5B-54E6-4896-ED4B0C812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232794-B482-7F4F-3CAE-EA6C4CF25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7B0B91-5A4C-6E2E-8B92-30C7C2084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FFAC1F-9013-7DE2-A588-3976800F4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9440514-D047-394E-4C89-46AAC483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51"/>
            <a:fld id="{B84E05EB-943F-2145-B4A2-C0EFEB6E0841}" type="datetimeFigureOut">
              <a:rPr lang="it-IT" sz="2531" kern="0" smtClean="0">
                <a:solidFill>
                  <a:sysClr val="windowText" lastClr="000000"/>
                </a:solidFill>
                <a:sym typeface="Helvetica Light"/>
              </a:rPr>
              <a:pPr algn="ctr" defTabSz="410751"/>
              <a:t>19/05/2025</a:t>
            </a:fld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CCEB81-40CA-AF04-2E98-78F8EAA8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51"/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FFBD993-EE55-701D-BA66-7D8802315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0751"/>
            <a:fld id="{E2F87BF4-0334-594A-B037-E1B26C7ACDC7}" type="slidenum">
              <a:rPr lang="it-IT" sz="2531" kern="0" smtClean="0">
                <a:solidFill>
                  <a:sysClr val="windowText" lastClr="000000"/>
                </a:solidFill>
                <a:sym typeface="Helvetica Light"/>
              </a:rPr>
              <a:pPr algn="ctr" defTabSz="410751"/>
              <a:t>‹N›</a:t>
            </a:fld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89157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81552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66473156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/>
            </a:pPr>
            <a:r>
              <a:rPr sz="4219"/>
              <a:t>Titolo Testo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7039411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93825724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88360213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Corpo livello uno</a:t>
            </a:r>
          </a:p>
          <a:p>
            <a:pPr lvl="1">
              <a:defRPr sz="1800"/>
            </a:pPr>
            <a:r>
              <a:rPr sz="1969"/>
              <a:t>Corpo livello due</a:t>
            </a:r>
          </a:p>
          <a:p>
            <a:pPr lvl="2">
              <a:defRPr sz="1800"/>
            </a:pPr>
            <a:r>
              <a:rPr sz="1969"/>
              <a:t>Corpo livello tre</a:t>
            </a:r>
          </a:p>
          <a:p>
            <a:pPr lvl="3">
              <a:defRPr sz="1800"/>
            </a:pPr>
            <a:r>
              <a:rPr sz="1969"/>
              <a:t>Corpo livello quattro</a:t>
            </a:r>
          </a:p>
          <a:p>
            <a:pPr lvl="4">
              <a:defRPr sz="1800"/>
            </a:pPr>
            <a:r>
              <a:rPr sz="1969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19760081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2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1049029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96208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2016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5351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43471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fondo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913492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5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0" i="0">
                <a:solidFill>
                  <a:srgbClr val="BD2B0B"/>
                </a:solidFill>
                <a:latin typeface="Calibri Regular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6084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 baseline="0">
                <a:latin typeface="Calibri Regular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2104785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0696-2641-8F40-9445-F7B3AD722F32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8631-D615-1345-8BF1-2714B7A961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5575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69643CE-F04D-33A7-DF9F-F9B504BFD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FD420-FEB5-408B-968B-875C043957C0}" type="datetimeFigureOut">
              <a:rPr lang="it-IT" altLang="it-IT"/>
              <a:pPr>
                <a:defRPr/>
              </a:pPr>
              <a:t>19/05/2025</a:t>
            </a:fld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680FB66-33BC-04BC-BD51-75511AD1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2D195D-343F-E17E-E191-78AC928B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E6B14-E64F-4BD6-8C6D-5816309CFE8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5938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8087B-73E9-9D15-2157-922182E4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BDC786-EF5B-54E6-4896-ED4B0C812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232794-B482-7F4F-3CAE-EA6C4CF25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7B0B91-5A4C-6E2E-8B92-30C7C2084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FFAC1F-9013-7DE2-A588-3976800F4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9440514-D047-394E-4C89-46AAC483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51"/>
            <a:fld id="{B84E05EB-943F-2145-B4A2-C0EFEB6E0841}" type="datetimeFigureOut">
              <a:rPr lang="it-IT" sz="2531" kern="0" smtClean="0">
                <a:solidFill>
                  <a:sysClr val="windowText" lastClr="000000"/>
                </a:solidFill>
                <a:sym typeface="Helvetica Light"/>
              </a:rPr>
              <a:pPr algn="ctr" defTabSz="410751"/>
              <a:t>19/05/2025</a:t>
            </a:fld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CCEB81-40CA-AF04-2E98-78F8EAA8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51"/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FFBD993-EE55-701D-BA66-7D8802315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0751"/>
            <a:fld id="{E2F87BF4-0334-594A-B037-E1B26C7ACDC7}" type="slidenum">
              <a:rPr lang="it-IT" sz="2531" kern="0" smtClean="0">
                <a:solidFill>
                  <a:sysClr val="windowText" lastClr="000000"/>
                </a:solidFill>
                <a:sym typeface="Helvetica Light"/>
              </a:rPr>
              <a:pPr algn="ctr" defTabSz="410751"/>
              <a:t>‹N›</a:t>
            </a:fld>
            <a:endParaRPr lang="it-IT" sz="2531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707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59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94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77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63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22AC8-EFB8-40D6-AE1B-34BB96C3BA2E}" type="datetimeFigureOut">
              <a:rPr lang="it-IT" smtClean="0"/>
              <a:t>19/05/2025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1929D-0104-4071-9724-E502D97707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71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8" r:id="rId13"/>
    <p:sldLayoutId id="2147483709" r:id="rId14"/>
    <p:sldLayoutId id="214748371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00261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29680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7" r:id="rId11"/>
    <p:sldLayoutId id="2147483688" r:id="rId12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98962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3" r:id="rId13"/>
    <p:sldLayoutId id="2147483705" r:id="rId14"/>
    <p:sldLayoutId id="2147483707" r:id="rId15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1.png"/><Relationship Id="rId4" Type="http://schemas.openxmlformats.org/officeDocument/2006/relationships/image" Target="../media/image85.jpeg"/><Relationship Id="rId9" Type="http://schemas.openxmlformats.org/officeDocument/2006/relationships/image" Target="../media/image9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4.jpeg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4.jpe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5" Type="http://schemas.openxmlformats.org/officeDocument/2006/relationships/image" Target="../media/image114.jpeg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4.jpeg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4.xml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chart" Target="../charts/char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26AB3B-0714-167E-C4E0-467DDF5F1D08}"/>
              </a:ext>
            </a:extLst>
          </p:cNvPr>
          <p:cNvSpPr txBox="1"/>
          <p:nvPr/>
        </p:nvSpPr>
        <p:spPr>
          <a:xfrm>
            <a:off x="3899885" y="3429000"/>
            <a:ext cx="4392230" cy="9478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algn="l" defTabSz="914400" rtl="0">
              <a:lnSpc>
                <a:spcPct val="90000"/>
              </a:lnSpc>
              <a:spcAft>
                <a:spcPts val="600"/>
              </a:spcAft>
            </a:pPr>
            <a:r>
              <a:rPr lang="en-US" sz="4800" i="1" kern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Michela </a:t>
            </a:r>
            <a:r>
              <a:rPr lang="en-US" sz="4800" i="1" kern="12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Starace</a:t>
            </a:r>
            <a:endParaRPr lang="en-US" sz="4800" i="1" kern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AFE4A1-EBBC-B802-8FAD-C61670E317BC}"/>
              </a:ext>
            </a:extLst>
          </p:cNvPr>
          <p:cNvSpPr txBox="1"/>
          <p:nvPr/>
        </p:nvSpPr>
        <p:spPr>
          <a:xfrm>
            <a:off x="1401418" y="1918252"/>
            <a:ext cx="9591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Dermocosmetici ed integratori </a:t>
            </a:r>
          </a:p>
          <a:p>
            <a:pPr algn="ctr"/>
            <a:r>
              <a:rPr lang="it-IT" sz="4000" dirty="0">
                <a:solidFill>
                  <a:srgbClr val="FF0000"/>
                </a:solidFill>
              </a:rPr>
              <a:t>a supporto della caduta dei capelli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E1AC67-93A8-848A-E88E-656EAFAE826E}"/>
              </a:ext>
            </a:extLst>
          </p:cNvPr>
          <p:cNvSpPr txBox="1"/>
          <p:nvPr/>
        </p:nvSpPr>
        <p:spPr>
          <a:xfrm>
            <a:off x="2832652" y="4564111"/>
            <a:ext cx="597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/>
              <a:t>Università di Bologna </a:t>
            </a:r>
          </a:p>
        </p:txBody>
      </p:sp>
    </p:spTree>
    <p:extLst>
      <p:ext uri="{BB962C8B-B14F-4D97-AF65-F5344CB8AC3E}">
        <p14:creationId xmlns:p14="http://schemas.microsoft.com/office/powerpoint/2010/main" val="779412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2855EDA-DBAE-B54C-9658-A59C2A79507E}"/>
              </a:ext>
            </a:extLst>
          </p:cNvPr>
          <p:cNvSpPr txBox="1">
            <a:spLocks noChangeArrowheads="1"/>
          </p:cNvSpPr>
          <p:nvPr/>
        </p:nvSpPr>
        <p:spPr>
          <a:xfrm>
            <a:off x="2227232" y="68708"/>
            <a:ext cx="6858000" cy="8451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altLang="it-IT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Vitamine del gruppo B </a:t>
            </a:r>
            <a:br>
              <a:rPr lang="it-IT" altLang="it-IT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it-IT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B5 e B6 (acido pantotenico, </a:t>
            </a:r>
            <a:r>
              <a:rPr lang="it-IT" altLang="it-IT" sz="24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pantenolo</a:t>
            </a:r>
            <a:r>
              <a:rPr lang="it-IT" altLang="it-IT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e piridossina)</a:t>
            </a:r>
            <a:endParaRPr lang="fr-FR" altLang="it-IT" sz="2400" b="1" dirty="0">
              <a:solidFill>
                <a:srgbClr val="FF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C90552E2-4607-A34B-ABD9-E03FCA013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126" y="1217941"/>
            <a:ext cx="81016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Clr>
                <a:srgbClr val="FF0000"/>
              </a:buClr>
            </a:pPr>
            <a:r>
              <a:rPr lang="it-IT" altLang="it-IT" sz="1800" b="1" i="0" dirty="0">
                <a:latin typeface="+mn-lt"/>
                <a:cs typeface="Arial" panose="020B0604020202020204" pitchFamily="34" charset="0"/>
              </a:rPr>
              <a:t>VITAMINA B5</a:t>
            </a:r>
          </a:p>
          <a:p>
            <a:pPr marL="321457" indent="-321457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‘vitamina anti-stress’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 importante per la normale produzione di neurotrasmettitori,  ormoni, e per il metabolismo proteico e lipidico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 sui follicoli piliferi ha un effetto protettivo utile nella prevenzione della caduta</a:t>
            </a:r>
          </a:p>
        </p:txBody>
      </p:sp>
      <p:sp>
        <p:nvSpPr>
          <p:cNvPr id="9" name="Rettangolo 4">
            <a:extLst>
              <a:ext uri="{FF2B5EF4-FFF2-40B4-BE49-F238E27FC236}">
                <a16:creationId xmlns:a16="http://schemas.microsoft.com/office/drawing/2014/main" id="{CA079C95-4C59-3042-B606-4200C636A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921" y="5327125"/>
            <a:ext cx="65269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0" dirty="0">
                <a:solidFill>
                  <a:srgbClr val="0066FF"/>
                </a:solidFill>
                <a:latin typeface="+mn-lt"/>
                <a:cs typeface="Arial" panose="020B0604020202020204" pitchFamily="34" charset="0"/>
              </a:rPr>
              <a:t>Proteggono i follicoli, prevenendo la caduta dei capelli</a:t>
            </a:r>
          </a:p>
          <a:p>
            <a:pPr algn="ctr" eaLnBrk="1" hangingPunct="1"/>
            <a:r>
              <a:rPr lang="it-IT" altLang="it-IT" sz="2000" b="1" i="0" dirty="0">
                <a:solidFill>
                  <a:srgbClr val="0066FF"/>
                </a:solidFill>
                <a:latin typeface="+mn-lt"/>
                <a:cs typeface="Arial" panose="020B0604020202020204" pitchFamily="34" charset="0"/>
              </a:rPr>
              <a:t>Stimolano la crescita dei capelli</a:t>
            </a:r>
          </a:p>
          <a:p>
            <a:pPr algn="ctr" eaLnBrk="1" hangingPunct="1"/>
            <a:r>
              <a:rPr lang="it-IT" altLang="it-IT" sz="2000" b="1" i="0" dirty="0">
                <a:solidFill>
                  <a:srgbClr val="0066FF"/>
                </a:solidFill>
                <a:latin typeface="+mn-lt"/>
                <a:cs typeface="Arial" panose="020B0604020202020204" pitchFamily="34" charset="0"/>
              </a:rPr>
              <a:t>Produzione di capelli sani e resistenti</a:t>
            </a:r>
          </a:p>
          <a:p>
            <a:pPr algn="ctr" eaLnBrk="1" hangingPunct="1"/>
            <a:r>
              <a:rPr lang="it-IT" altLang="it-IT" sz="2000" b="1" i="0" dirty="0">
                <a:solidFill>
                  <a:srgbClr val="0066FF"/>
                </a:solidFill>
                <a:latin typeface="+mn-lt"/>
                <a:cs typeface="Arial" panose="020B0604020202020204" pitchFamily="34" charset="0"/>
              </a:rPr>
              <a:t>Azione </a:t>
            </a:r>
            <a:r>
              <a:rPr lang="it-IT" altLang="it-IT" sz="2000" b="1" i="0" dirty="0" err="1">
                <a:solidFill>
                  <a:srgbClr val="0066FF"/>
                </a:solidFill>
                <a:latin typeface="+mn-lt"/>
                <a:cs typeface="Arial" panose="020B0604020202020204" pitchFamily="34" charset="0"/>
              </a:rPr>
              <a:t>seboregolatrice</a:t>
            </a:r>
            <a:endParaRPr lang="it-IT" altLang="it-IT" sz="2000" b="1" i="0" dirty="0">
              <a:solidFill>
                <a:srgbClr val="0066FF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Immagine 6" descr="images-3.jpeg">
            <a:extLst>
              <a:ext uri="{FF2B5EF4-FFF2-40B4-BE49-F238E27FC236}">
                <a16:creationId xmlns:a16="http://schemas.microsoft.com/office/drawing/2014/main" id="{7C31ECDA-1947-FD40-8E6F-0E7A77C72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895" y="0"/>
            <a:ext cx="2620105" cy="98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C90552E2-4607-A34B-ABD9-E03FCA013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010" y="3009683"/>
            <a:ext cx="810167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Clr>
                <a:srgbClr val="FF0000"/>
              </a:buClr>
            </a:pPr>
            <a:r>
              <a:rPr lang="it-IT" altLang="it-IT" sz="1800" b="1" i="0" dirty="0">
                <a:latin typeface="+mn-lt"/>
                <a:cs typeface="Arial" panose="020B0604020202020204" pitchFamily="34" charset="0"/>
              </a:rPr>
              <a:t>VITAMINA B6</a:t>
            </a:r>
          </a:p>
          <a:p>
            <a:pPr marL="321457" indent="-321457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assunta con l’alimentazione</a:t>
            </a:r>
          </a:p>
          <a:p>
            <a:pPr marL="321457" indent="-321457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è necessaria per un adeguato assorbimento intestinale a livello dei follicoli piliferi, </a:t>
            </a:r>
          </a:p>
          <a:p>
            <a:pPr marL="321457" indent="-321457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Indispensabile al metabolismo degli aminoacidi solforati per l’incorporazione della </a:t>
            </a:r>
            <a:r>
              <a:rPr lang="it-IT" altLang="it-IT" sz="1800" b="1" i="0" dirty="0">
                <a:latin typeface="+mn-lt"/>
                <a:cs typeface="Arial" panose="020B0604020202020204" pitchFamily="34" charset="0"/>
              </a:rPr>
              <a:t>cistina</a:t>
            </a: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 nelle cheratine del capello, ed ha un importante effetto antiossidante</a:t>
            </a:r>
          </a:p>
          <a:p>
            <a:pPr marL="321457" indent="-321457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Azione antiandrogena: </a:t>
            </a:r>
            <a:r>
              <a:rPr lang="it-IT" altLang="it-IT" sz="1800" i="0" dirty="0" err="1">
                <a:latin typeface="+mn-lt"/>
                <a:cs typeface="Arial" panose="020B0604020202020204" pitchFamily="34" charset="0"/>
              </a:rPr>
              <a:t>seboregolatrice</a:t>
            </a:r>
            <a:r>
              <a:rPr lang="it-IT" altLang="it-IT" sz="1800" i="0" dirty="0">
                <a:latin typeface="+mn-lt"/>
                <a:cs typeface="Arial" panose="020B0604020202020204" pitchFamily="34" charset="0"/>
              </a:rPr>
              <a:t>!!!</a:t>
            </a:r>
          </a:p>
          <a:p>
            <a:pPr marL="321457" indent="-321457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altLang="it-IT" sz="1800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7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78757" y="106521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Vitamina E</a:t>
            </a: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929439" y="2173267"/>
            <a:ext cx="9833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La vitamina E ha un ruolo importante, quale fattore antiossidante, </a:t>
            </a:r>
          </a:p>
          <a:p>
            <a:r>
              <a:rPr lang="it-IT" sz="2400" dirty="0"/>
              <a:t>     nella prevenzione dell'ossidazione degli acidi grassi polinsaturi, evento      chiave nello sviluppo del processo di </a:t>
            </a:r>
            <a:r>
              <a:rPr lang="it-IT" sz="2400" dirty="0" err="1"/>
              <a:t>perossidazione</a:t>
            </a:r>
            <a:r>
              <a:rPr lang="it-IT" sz="2400" dirty="0"/>
              <a:t> lipidica</a:t>
            </a:r>
          </a:p>
        </p:txBody>
      </p:sp>
      <p:sp>
        <p:nvSpPr>
          <p:cNvPr id="5" name="Rettangolo 4"/>
          <p:cNvSpPr/>
          <p:nvPr/>
        </p:nvSpPr>
        <p:spPr>
          <a:xfrm>
            <a:off x="142875" y="6192815"/>
            <a:ext cx="11906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err="1">
                <a:solidFill>
                  <a:srgbClr val="0000FF"/>
                </a:solidFill>
              </a:rPr>
              <a:t>Beoy</a:t>
            </a:r>
            <a:r>
              <a:rPr lang="it-IT" i="1" dirty="0">
                <a:solidFill>
                  <a:srgbClr val="0000FF"/>
                </a:solidFill>
              </a:rPr>
              <a:t> LA, </a:t>
            </a:r>
            <a:r>
              <a:rPr lang="it-IT" i="1" dirty="0" err="1">
                <a:solidFill>
                  <a:srgbClr val="0000FF"/>
                </a:solidFill>
              </a:rPr>
              <a:t>Woei</a:t>
            </a:r>
            <a:r>
              <a:rPr lang="it-IT" i="1" dirty="0">
                <a:solidFill>
                  <a:srgbClr val="0000FF"/>
                </a:solidFill>
              </a:rPr>
              <a:t> WJ, </a:t>
            </a:r>
            <a:r>
              <a:rPr lang="it-IT" i="1" dirty="0" err="1">
                <a:solidFill>
                  <a:srgbClr val="0000FF"/>
                </a:solidFill>
              </a:rPr>
              <a:t>Hay</a:t>
            </a:r>
            <a:r>
              <a:rPr lang="it-IT" i="1" dirty="0">
                <a:solidFill>
                  <a:srgbClr val="0000FF"/>
                </a:solidFill>
              </a:rPr>
              <a:t> YK. </a:t>
            </a:r>
            <a:r>
              <a:rPr lang="it-IT" i="1" dirty="0" err="1">
                <a:solidFill>
                  <a:srgbClr val="0000FF"/>
                </a:solidFill>
              </a:rPr>
              <a:t>Effects</a:t>
            </a:r>
            <a:r>
              <a:rPr lang="it-IT" i="1" dirty="0">
                <a:solidFill>
                  <a:srgbClr val="0000FF"/>
                </a:solidFill>
              </a:rPr>
              <a:t> of </a:t>
            </a:r>
            <a:r>
              <a:rPr lang="it-IT" i="1" dirty="0" err="1">
                <a:solidFill>
                  <a:srgbClr val="0000FF"/>
                </a:solidFill>
              </a:rPr>
              <a:t>tocotrienol</a:t>
            </a:r>
            <a:r>
              <a:rPr lang="it-IT" i="1" dirty="0">
                <a:solidFill>
                  <a:srgbClr val="0000FF"/>
                </a:solidFill>
              </a:rPr>
              <a:t> </a:t>
            </a:r>
            <a:r>
              <a:rPr lang="it-IT" i="1" dirty="0" err="1">
                <a:solidFill>
                  <a:srgbClr val="0000FF"/>
                </a:solidFill>
              </a:rPr>
              <a:t>supplementation</a:t>
            </a:r>
            <a:r>
              <a:rPr lang="it-IT" i="1" dirty="0">
                <a:solidFill>
                  <a:srgbClr val="0000FF"/>
                </a:solidFill>
              </a:rPr>
              <a:t> on hair </a:t>
            </a:r>
            <a:r>
              <a:rPr lang="it-IT" i="1" dirty="0" err="1">
                <a:solidFill>
                  <a:srgbClr val="0000FF"/>
                </a:solidFill>
              </a:rPr>
              <a:t>growth</a:t>
            </a:r>
            <a:r>
              <a:rPr lang="it-IT" i="1" dirty="0">
                <a:solidFill>
                  <a:srgbClr val="0000FF"/>
                </a:solidFill>
              </a:rPr>
              <a:t> in human </a:t>
            </a:r>
            <a:r>
              <a:rPr lang="it-IT" i="1" dirty="0" err="1">
                <a:solidFill>
                  <a:srgbClr val="0000FF"/>
                </a:solidFill>
              </a:rPr>
              <a:t>volunteers</a:t>
            </a:r>
            <a:r>
              <a:rPr lang="it-IT" i="1" dirty="0">
                <a:solidFill>
                  <a:srgbClr val="0000FF"/>
                </a:solidFill>
              </a:rPr>
              <a:t>. </a:t>
            </a:r>
            <a:r>
              <a:rPr lang="it-IT" i="1" dirty="0" err="1">
                <a:solidFill>
                  <a:srgbClr val="0000FF"/>
                </a:solidFill>
              </a:rPr>
              <a:t>Trop</a:t>
            </a:r>
            <a:r>
              <a:rPr lang="it-IT" i="1" dirty="0">
                <a:solidFill>
                  <a:srgbClr val="0000FF"/>
                </a:solidFill>
              </a:rPr>
              <a:t> Life Sci Res. 2010 Dec;21(2):91-9. PMID: 24575202; PMCID: PMC3819075.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20" y="3102"/>
            <a:ext cx="2036380" cy="14407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5A7F72-4C24-8AD4-1033-1248A4CECD0B}"/>
              </a:ext>
            </a:extLst>
          </p:cNvPr>
          <p:cNvSpPr txBox="1"/>
          <p:nvPr/>
        </p:nvSpPr>
        <p:spPr>
          <a:xfrm>
            <a:off x="2478757" y="4020042"/>
            <a:ext cx="6119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66FF"/>
                </a:solidFill>
              </a:rPr>
              <a:t>Riduzione dei radicali liberi</a:t>
            </a:r>
          </a:p>
          <a:p>
            <a:pPr algn="ctr"/>
            <a:r>
              <a:rPr lang="it-IT" sz="2400" b="1" dirty="0">
                <a:solidFill>
                  <a:srgbClr val="0066FF"/>
                </a:solidFill>
              </a:rPr>
              <a:t>Promozione il rinnovo cellulare</a:t>
            </a:r>
          </a:p>
          <a:p>
            <a:pPr algn="ctr"/>
            <a:r>
              <a:rPr lang="it-IT" sz="2400" b="1" dirty="0">
                <a:solidFill>
                  <a:srgbClr val="0066FF"/>
                </a:solidFill>
              </a:rPr>
              <a:t>Aumento della proliferazione dei cheratinociti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618E7F1-CC5D-B6FF-D8BE-336BE94C9B96}"/>
              </a:ext>
            </a:extLst>
          </p:cNvPr>
          <p:cNvSpPr txBox="1">
            <a:spLocks noChangeArrowheads="1"/>
          </p:cNvSpPr>
          <p:nvPr/>
        </p:nvSpPr>
        <p:spPr>
          <a:xfrm>
            <a:off x="1981576" y="168656"/>
            <a:ext cx="6857791" cy="8965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fr-FR" altLang="it-IT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Antiossidanti</a:t>
            </a:r>
          </a:p>
        </p:txBody>
      </p:sp>
    </p:spTree>
    <p:extLst>
      <p:ext uri="{BB962C8B-B14F-4D97-AF65-F5344CB8AC3E}">
        <p14:creationId xmlns:p14="http://schemas.microsoft.com/office/powerpoint/2010/main" val="217915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63" y="0"/>
            <a:ext cx="3011909" cy="20071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07352" y="1504037"/>
            <a:ext cx="8432015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sz="1900" b="0" i="0" u="none" strike="noStrike" dirty="0">
                <a:solidFill>
                  <a:srgbClr val="000000"/>
                </a:solidFill>
                <a:effectLst/>
              </a:rPr>
              <a:t>Appartenente al genere </a:t>
            </a:r>
            <a:r>
              <a:rPr lang="it-IT" sz="1900" b="0" i="0" u="none" strike="noStrike" dirty="0" err="1">
                <a:solidFill>
                  <a:srgbClr val="000000"/>
                </a:solidFill>
                <a:effectLst/>
              </a:rPr>
              <a:t>Vaccinium</a:t>
            </a:r>
            <a:endParaRPr lang="it-IT" sz="19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sz="1900" b="0" i="0" u="none" strike="noStrike" dirty="0">
                <a:solidFill>
                  <a:srgbClr val="000000"/>
                </a:solidFill>
                <a:effectLst/>
              </a:rPr>
              <a:t>Ricco di flavonoidi e polifenoli, tra cui </a:t>
            </a:r>
            <a:r>
              <a:rPr lang="it-IT" sz="1900" b="0" i="0" u="none" strike="noStrike" dirty="0" err="1">
                <a:solidFill>
                  <a:srgbClr val="000000"/>
                </a:solidFill>
                <a:effectLst/>
              </a:rPr>
              <a:t>procianidine</a:t>
            </a:r>
            <a:r>
              <a:rPr lang="it-IT" sz="1900" b="0" i="0" u="none" strike="noStrike" dirty="0">
                <a:solidFill>
                  <a:srgbClr val="000000"/>
                </a:solidFill>
                <a:effectLst/>
              </a:rPr>
              <a:t>, quercetina, acidi fenolici e antociani 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sz="1900" b="0" i="0" u="none" strike="noStrike" dirty="0">
                <a:solidFill>
                  <a:srgbClr val="000000"/>
                </a:solidFill>
                <a:effectLst/>
              </a:rPr>
              <a:t>Proprietà </a:t>
            </a:r>
            <a:r>
              <a:rPr lang="it-IT" sz="1900" b="0" i="0" u="none" strike="noStrike" dirty="0" err="1">
                <a:solidFill>
                  <a:srgbClr val="000000"/>
                </a:solidFill>
                <a:effectLst/>
              </a:rPr>
              <a:t>immunomodulatorie</a:t>
            </a:r>
            <a:r>
              <a:rPr lang="it-IT" sz="1900" b="0" i="0" u="none" strike="noStrike" dirty="0">
                <a:solidFill>
                  <a:srgbClr val="000000"/>
                </a:solidFill>
                <a:effectLst/>
              </a:rPr>
              <a:t>, antiossidanti, antinfiammatorie e antitumorali 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it-IT" sz="19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sz="1900" b="0" i="0" u="none" strike="noStrike" dirty="0">
                <a:solidFill>
                  <a:srgbClr val="000000"/>
                </a:solidFill>
                <a:effectLst/>
              </a:rPr>
              <a:t>Promuove aumento NO attenuando lo stress ossidativo e l’infiammazione a livello delle cellule endoteliali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it-IT" sz="19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sz="1900" b="0" i="0" u="none" strike="noStrike" dirty="0">
                <a:solidFill>
                  <a:srgbClr val="000000"/>
                </a:solidFill>
                <a:effectLst/>
              </a:rPr>
              <a:t>Numerosi studi in vitro e in vivo hanno dimostrato i benefici n</a:t>
            </a:r>
            <a:r>
              <a:rPr lang="it-IT" sz="1900" dirty="0">
                <a:solidFill>
                  <a:srgbClr val="000000"/>
                </a:solidFill>
              </a:rPr>
              <a:t>ell’</a:t>
            </a:r>
            <a:r>
              <a:rPr lang="it-IT" sz="1900" b="0" i="0" u="none" strike="noStrike" dirty="0">
                <a:solidFill>
                  <a:srgbClr val="000000"/>
                </a:solidFill>
                <a:effectLst/>
              </a:rPr>
              <a:t>aumento delle prestazioni cognitive, riduzione della pressione sanguigna, una migliore sensibilità all'insulina e tolleranza glucidica e </a:t>
            </a:r>
            <a:r>
              <a:rPr lang="it-IT" sz="1900" b="0" i="0" u="none" strike="noStrike" dirty="0" err="1">
                <a:solidFill>
                  <a:srgbClr val="000000"/>
                </a:solidFill>
                <a:effectLst/>
              </a:rPr>
              <a:t>antiperlipidemici</a:t>
            </a:r>
            <a:r>
              <a:rPr lang="it-IT" sz="1900" dirty="0">
                <a:solidFill>
                  <a:srgbClr val="000000"/>
                </a:solidFill>
              </a:rPr>
              <a:t>.</a:t>
            </a:r>
            <a:endParaRPr lang="it-IT" sz="19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362471" y="69500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i="1" u="none" strike="noStrike" dirty="0">
                <a:solidFill>
                  <a:srgbClr val="FF0000"/>
                </a:solidFill>
                <a:effectLst/>
              </a:rPr>
              <a:t>Estratto di mirtillo</a:t>
            </a:r>
            <a:endParaRPr lang="it-IT" sz="2800" b="1" i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056293"/>
            <a:ext cx="9767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Najjar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RS, Mu S,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Feresin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RG.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Blueberry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Polyphenols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Increase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Nitric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Oxide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and Attenuate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Angiotensin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II-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Induced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Oxidative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Stress and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Inflammatory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Signaling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in Human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Aortic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Endothelial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Cells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. </a:t>
            </a:r>
            <a:r>
              <a:rPr lang="it-IT" sz="1200" b="0" i="1" u="none" strike="noStrike" dirty="0" err="1">
                <a:solidFill>
                  <a:srgbClr val="0066FF"/>
                </a:solidFill>
                <a:effectLst/>
              </a:rPr>
              <a:t>Antioxidants</a:t>
            </a:r>
            <a:r>
              <a:rPr lang="it-IT" sz="1200" b="0" i="1" u="none" strike="noStrike" dirty="0">
                <a:solidFill>
                  <a:srgbClr val="0066FF"/>
                </a:solidFill>
                <a:effectLst/>
              </a:rPr>
              <a:t> (Basel). 2022 Mar 23;11(4):616. </a:t>
            </a:r>
          </a:p>
          <a:p>
            <a:r>
              <a:rPr lang="it-IT" sz="1200" i="1" dirty="0" err="1">
                <a:solidFill>
                  <a:srgbClr val="0066FF"/>
                </a:solidFill>
              </a:rPr>
              <a:t>Carvalho</a:t>
            </a:r>
            <a:r>
              <a:rPr lang="it-IT" sz="1200" i="1" dirty="0">
                <a:solidFill>
                  <a:srgbClr val="0066FF"/>
                </a:solidFill>
              </a:rPr>
              <a:t> MF, Lucca ABA, </a:t>
            </a:r>
            <a:r>
              <a:rPr lang="it-IT" sz="1200" i="1" dirty="0" err="1">
                <a:solidFill>
                  <a:srgbClr val="0066FF"/>
                </a:solidFill>
              </a:rPr>
              <a:t>Ribeiro</a:t>
            </a:r>
            <a:r>
              <a:rPr lang="it-IT" sz="1200" i="1" dirty="0">
                <a:solidFill>
                  <a:srgbClr val="0066FF"/>
                </a:solidFill>
              </a:rPr>
              <a:t> E Silva VR, </a:t>
            </a:r>
            <a:r>
              <a:rPr lang="it-IT" sz="1200" i="1" dirty="0" err="1">
                <a:solidFill>
                  <a:srgbClr val="0066FF"/>
                </a:solidFill>
              </a:rPr>
              <a:t>Macedo</a:t>
            </a:r>
            <a:r>
              <a:rPr lang="it-IT" sz="1200" i="1" dirty="0">
                <a:solidFill>
                  <a:srgbClr val="0066FF"/>
                </a:solidFill>
              </a:rPr>
              <a:t> LR, Silva M. </a:t>
            </a:r>
            <a:r>
              <a:rPr lang="it-IT" sz="1200" i="1" dirty="0" err="1">
                <a:solidFill>
                  <a:srgbClr val="0066FF"/>
                </a:solidFill>
              </a:rPr>
              <a:t>Blueberry</a:t>
            </a:r>
            <a:r>
              <a:rPr lang="it-IT" sz="1200" i="1" dirty="0">
                <a:solidFill>
                  <a:srgbClr val="0066FF"/>
                </a:solidFill>
              </a:rPr>
              <a:t> </a:t>
            </a:r>
            <a:r>
              <a:rPr lang="it-IT" sz="1200" i="1" dirty="0" err="1">
                <a:solidFill>
                  <a:srgbClr val="0066FF"/>
                </a:solidFill>
              </a:rPr>
              <a:t>intervention</a:t>
            </a:r>
            <a:r>
              <a:rPr lang="it-IT" sz="1200" i="1" dirty="0">
                <a:solidFill>
                  <a:srgbClr val="0066FF"/>
                </a:solidFill>
              </a:rPr>
              <a:t> </a:t>
            </a:r>
            <a:r>
              <a:rPr lang="it-IT" sz="1200" i="1" dirty="0" err="1">
                <a:solidFill>
                  <a:srgbClr val="0066FF"/>
                </a:solidFill>
              </a:rPr>
              <a:t>improves</a:t>
            </a:r>
            <a:r>
              <a:rPr lang="it-IT" sz="1200" i="1" dirty="0">
                <a:solidFill>
                  <a:srgbClr val="0066FF"/>
                </a:solidFill>
              </a:rPr>
              <a:t> </a:t>
            </a:r>
            <a:r>
              <a:rPr lang="it-IT" sz="1200" i="1" dirty="0" err="1">
                <a:solidFill>
                  <a:srgbClr val="0066FF"/>
                </a:solidFill>
              </a:rPr>
              <a:t>metabolic</a:t>
            </a:r>
            <a:r>
              <a:rPr lang="it-IT" sz="1200" i="1" dirty="0">
                <a:solidFill>
                  <a:srgbClr val="0066FF"/>
                </a:solidFill>
              </a:rPr>
              <a:t> </a:t>
            </a:r>
            <a:r>
              <a:rPr lang="it-IT" sz="1200" i="1" dirty="0" err="1">
                <a:solidFill>
                  <a:srgbClr val="0066FF"/>
                </a:solidFill>
              </a:rPr>
              <a:t>syndrome</a:t>
            </a:r>
            <a:r>
              <a:rPr lang="it-IT" sz="1200" i="1" dirty="0">
                <a:solidFill>
                  <a:srgbClr val="0066FF"/>
                </a:solidFill>
              </a:rPr>
              <a:t> </a:t>
            </a:r>
            <a:r>
              <a:rPr lang="it-IT" sz="1200" i="1" dirty="0" err="1">
                <a:solidFill>
                  <a:srgbClr val="0066FF"/>
                </a:solidFill>
              </a:rPr>
              <a:t>risk</a:t>
            </a:r>
            <a:r>
              <a:rPr lang="it-IT" sz="1200" i="1" dirty="0">
                <a:solidFill>
                  <a:srgbClr val="0066FF"/>
                </a:solidFill>
              </a:rPr>
              <a:t> </a:t>
            </a:r>
            <a:r>
              <a:rPr lang="it-IT" sz="1200" i="1" dirty="0" err="1">
                <a:solidFill>
                  <a:srgbClr val="0066FF"/>
                </a:solidFill>
              </a:rPr>
              <a:t>factors</a:t>
            </a:r>
            <a:r>
              <a:rPr lang="it-IT" sz="1200" i="1" dirty="0">
                <a:solidFill>
                  <a:srgbClr val="0066FF"/>
                </a:solidFill>
              </a:rPr>
              <a:t>: </a:t>
            </a:r>
            <a:r>
              <a:rPr lang="it-IT" sz="1200" i="1" dirty="0" err="1">
                <a:solidFill>
                  <a:srgbClr val="0066FF"/>
                </a:solidFill>
              </a:rPr>
              <a:t>systematic</a:t>
            </a:r>
            <a:r>
              <a:rPr lang="it-IT" sz="1200" i="1" dirty="0">
                <a:solidFill>
                  <a:srgbClr val="0066FF"/>
                </a:solidFill>
              </a:rPr>
              <a:t> </a:t>
            </a:r>
            <a:r>
              <a:rPr lang="it-IT" sz="1200" i="1" dirty="0" err="1">
                <a:solidFill>
                  <a:srgbClr val="0066FF"/>
                </a:solidFill>
              </a:rPr>
              <a:t>review</a:t>
            </a:r>
            <a:r>
              <a:rPr lang="it-IT" sz="1200" i="1" dirty="0">
                <a:solidFill>
                  <a:srgbClr val="0066FF"/>
                </a:solidFill>
              </a:rPr>
              <a:t> and meta-</a:t>
            </a:r>
            <a:r>
              <a:rPr lang="it-IT" sz="1200" i="1" dirty="0" err="1">
                <a:solidFill>
                  <a:srgbClr val="0066FF"/>
                </a:solidFill>
              </a:rPr>
              <a:t>analysis</a:t>
            </a:r>
            <a:r>
              <a:rPr lang="it-IT" sz="1200" i="1" dirty="0">
                <a:solidFill>
                  <a:srgbClr val="0066FF"/>
                </a:solidFill>
              </a:rPr>
              <a:t>. </a:t>
            </a:r>
            <a:r>
              <a:rPr lang="it-IT" sz="1200" i="1" dirty="0" err="1">
                <a:solidFill>
                  <a:srgbClr val="0066FF"/>
                </a:solidFill>
              </a:rPr>
              <a:t>Nutr</a:t>
            </a:r>
            <a:r>
              <a:rPr lang="it-IT" sz="1200" i="1" dirty="0">
                <a:solidFill>
                  <a:srgbClr val="0066FF"/>
                </a:solidFill>
              </a:rPr>
              <a:t> Res. 2021 Jul;91:67-80.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981576" y="514607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b="1" dirty="0">
                <a:solidFill>
                  <a:srgbClr val="0066FF"/>
                </a:solidFill>
              </a:rPr>
              <a:t>Riduzione dei radicali liberi</a:t>
            </a:r>
          </a:p>
          <a:p>
            <a:pPr algn="ctr"/>
            <a:r>
              <a:rPr lang="it-IT" sz="2000" b="1" dirty="0">
                <a:solidFill>
                  <a:srgbClr val="0066FF"/>
                </a:solidFill>
              </a:rPr>
              <a:t>Stimola il microcircolo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780" y="2074237"/>
            <a:ext cx="3917792" cy="372117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925C601-5AB9-B4AC-0F85-E9B4CEC6DD72}"/>
              </a:ext>
            </a:extLst>
          </p:cNvPr>
          <p:cNvSpPr txBox="1">
            <a:spLocks noChangeArrowheads="1"/>
          </p:cNvSpPr>
          <p:nvPr/>
        </p:nvSpPr>
        <p:spPr>
          <a:xfrm>
            <a:off x="1981576" y="35306"/>
            <a:ext cx="6857791" cy="8965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fr-FR" altLang="it-IT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Antiossidanti</a:t>
            </a:r>
          </a:p>
        </p:txBody>
      </p:sp>
    </p:spTree>
    <p:extLst>
      <p:ext uri="{BB962C8B-B14F-4D97-AF65-F5344CB8AC3E}">
        <p14:creationId xmlns:p14="http://schemas.microsoft.com/office/powerpoint/2010/main" val="4014499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38539" y="1388674"/>
            <a:ext cx="93685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</a:rPr>
              <a:t>L’estratto di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cardo mariano contiene un complesso di sostanze chiamato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silimarina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i cui composti attivi includono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silibina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isosilibina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silicristina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diidrosilibina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silidianina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it-IT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Conosciuto da secoli per le proprietà in particolare epatoprotettive</a:t>
            </a:r>
          </a:p>
          <a:p>
            <a:pPr lvl="6">
              <a:buClr>
                <a:srgbClr val="7030A0"/>
              </a:buClr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antiossidante</a:t>
            </a:r>
          </a:p>
          <a:p>
            <a:pPr lvl="6">
              <a:buClr>
                <a:srgbClr val="7030A0"/>
              </a:buClr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antinfiammatorio</a:t>
            </a:r>
          </a:p>
          <a:p>
            <a:pPr lvl="6">
              <a:buClr>
                <a:srgbClr val="7030A0"/>
              </a:buClr>
            </a:pPr>
            <a:r>
              <a:rPr lang="it-IT" dirty="0" err="1">
                <a:solidFill>
                  <a:srgbClr val="000000"/>
                </a:solidFill>
              </a:rPr>
              <a:t>a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ntifibrotica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↓↓ la regolazione e inibisce l'espressione della COX-2, un mediatore chiave delle vie infiammatorie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↓la cascata di trasduzione controllata da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Nf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-kb, un complesso proteico che induce l'espressione di geni pro-infiammatori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↓ i radicali liberi derivati ​​dal metabolismo di sostanze tossiche.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↑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superossido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dismutasi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e i livelli sierici di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glutatione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glutatione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perossidasi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La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silibina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può anche agire come chelante del ferro, rafforzando ulteriormente</a:t>
            </a:r>
          </a:p>
          <a:p>
            <a:pPr>
              <a:buClr>
                <a:srgbClr val="7030A0"/>
              </a:buClr>
            </a:pPr>
            <a:r>
              <a:rPr lang="it-IT" dirty="0">
                <a:solidFill>
                  <a:srgbClr val="000000"/>
                </a:solidFill>
              </a:rPr>
              <a:t>    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le sue proprietà antiossidanti.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</a:rPr>
              <a:t>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gisce come modulatore delle vie di segnalazione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↑ espressione di EGFR e PDGF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72251" y="78822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i="1" u="none" strike="noStrike" dirty="0">
                <a:solidFill>
                  <a:srgbClr val="FF0000"/>
                </a:solidFill>
                <a:effectLst/>
              </a:rPr>
              <a:t>Cardo mariano</a:t>
            </a:r>
            <a:endParaRPr lang="it-IT" sz="2800" b="1" i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657222" y="8686800"/>
            <a:ext cx="53259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Achufusi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TGO,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Patel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RK. Milk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Thistle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. 2021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Sep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15. In: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StatPearls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[Internet].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Treasure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Island (FL):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StatPearls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Publishing; 2022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Jan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–. PMID: 31082119.</a:t>
            </a:r>
            <a:endParaRPr lang="it-IT" sz="1400" i="1" dirty="0">
              <a:solidFill>
                <a:srgbClr val="0066FF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026317" y="77340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0066FF"/>
                </a:solidFill>
              </a:rPr>
              <a:t>Riduzione dei radicali liberi</a:t>
            </a:r>
          </a:p>
          <a:p>
            <a:pPr algn="ctr"/>
            <a:r>
              <a:rPr lang="it-IT" b="1" dirty="0">
                <a:solidFill>
                  <a:srgbClr val="0066FF"/>
                </a:solidFill>
              </a:rPr>
              <a:t>Stimola il microcircolo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6023" t="16176" r="8245" b="11216"/>
          <a:stretch/>
        </p:blipFill>
        <p:spPr>
          <a:xfrm>
            <a:off x="8710862" y="4978539"/>
            <a:ext cx="3481137" cy="184267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67960" t="40937" r="13872" b="28848"/>
          <a:stretch/>
        </p:blipFill>
        <p:spPr>
          <a:xfrm>
            <a:off x="9208168" y="26958"/>
            <a:ext cx="2983832" cy="31015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3572A1-DAB3-74DD-E9C9-CC31667D1A1D}"/>
              </a:ext>
            </a:extLst>
          </p:cNvPr>
          <p:cNvSpPr txBox="1"/>
          <p:nvPr/>
        </p:nvSpPr>
        <p:spPr>
          <a:xfrm>
            <a:off x="636104" y="114014"/>
            <a:ext cx="8074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Promotori del ciclo follicolare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1056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92660" y="1430024"/>
            <a:ext cx="78321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Contiene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triterpeni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flavonoidi,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fenilpropanoidi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e carotenoidi con attività antiossidante 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</a:rPr>
              <a:t>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 dimostrato attività antimicotiche, antibatteriche, antivirali, antinfiammatorie, anti-nocicettive e antiossidanti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it-IT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Studi in vivo hanno dimostrato la capacità di contrastare l’azione degli androgeni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94222" y="7548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i="1" u="none" strike="noStrike" dirty="0">
                <a:solidFill>
                  <a:srgbClr val="FF0000"/>
                </a:solidFill>
                <a:effectLst/>
              </a:rPr>
              <a:t>Capelvenere</a:t>
            </a:r>
            <a:endParaRPr lang="it-IT" sz="2800" b="1" i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334780"/>
            <a:ext cx="9679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Noubarani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M,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Rostamkhani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H,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Erfan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M,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Kamalinejad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M,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Eskandari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MR,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Babaeian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M,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Salamzadeh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J.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Effect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of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Adiantum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Capillus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veneris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Linn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on an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Animal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Model of Testosterone-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Induced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Hair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Loss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. Iran J 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Pharm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 Res. 2014 Winter;13(</a:t>
            </a:r>
            <a:r>
              <a:rPr lang="it-IT" sz="1400" b="0" i="1" u="none" strike="noStrike" dirty="0" err="1">
                <a:solidFill>
                  <a:srgbClr val="0066FF"/>
                </a:solidFill>
                <a:effectLst/>
              </a:rPr>
              <a:t>Suppl</a:t>
            </a:r>
            <a:r>
              <a:rPr lang="it-IT" sz="1400" b="0" i="1" u="none" strike="noStrike" dirty="0">
                <a:solidFill>
                  <a:srgbClr val="0066FF"/>
                </a:solidFill>
                <a:effectLst/>
              </a:rPr>
              <a:t>):113-8. </a:t>
            </a:r>
            <a:endParaRPr lang="it-IT" sz="1400" i="1" dirty="0">
              <a:solidFill>
                <a:srgbClr val="0066FF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94036" y="5711678"/>
            <a:ext cx="3642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FF"/>
                </a:solidFill>
              </a:rPr>
              <a:t>Contrasta l’attività degli androgeni</a:t>
            </a:r>
          </a:p>
          <a:p>
            <a:pPr algn="ctr"/>
            <a:r>
              <a:rPr lang="it-IT" b="1" dirty="0">
                <a:solidFill>
                  <a:srgbClr val="0066FF"/>
                </a:solidFill>
              </a:rPr>
              <a:t>Antiossidante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9" y="0"/>
            <a:ext cx="3503771" cy="23280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9298" t="39006" r="13625" b="27871"/>
          <a:stretch/>
        </p:blipFill>
        <p:spPr>
          <a:xfrm>
            <a:off x="1135390" y="3468727"/>
            <a:ext cx="7552840" cy="2028608"/>
          </a:xfrm>
          <a:prstGeom prst="rect">
            <a:avLst/>
          </a:prstGeom>
        </p:spPr>
      </p:pic>
      <p:sp>
        <p:nvSpPr>
          <p:cNvPr id="9" name="Cornice 8"/>
          <p:cNvSpPr/>
          <p:nvPr/>
        </p:nvSpPr>
        <p:spPr>
          <a:xfrm>
            <a:off x="2978118" y="5010150"/>
            <a:ext cx="5708304" cy="475120"/>
          </a:xfrm>
          <a:prstGeom prst="frame">
            <a:avLst>
              <a:gd name="adj1" fmla="val 66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"/>
          <p:cNvSpPr txBox="1">
            <a:spLocks noChangeArrowheads="1"/>
          </p:cNvSpPr>
          <p:nvPr/>
        </p:nvSpPr>
        <p:spPr bwMode="auto">
          <a:xfrm>
            <a:off x="1793731" y="139771"/>
            <a:ext cx="6296983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10751" eaLnBrk="1" hangingPunct="1"/>
            <a:r>
              <a:rPr lang="it-IT" sz="2800" i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Effetto antiandrogeno</a:t>
            </a:r>
          </a:p>
        </p:txBody>
      </p:sp>
      <p:pic>
        <p:nvPicPr>
          <p:cNvPr id="12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4" y="142687"/>
            <a:ext cx="1296831" cy="9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" descr="Unknown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-4843" r="-2140" b="9788"/>
          <a:stretch/>
        </p:blipFill>
        <p:spPr bwMode="auto">
          <a:xfrm>
            <a:off x="7458500" y="240464"/>
            <a:ext cx="1091092" cy="11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6D9D55A-A053-7849-BBB5-818DBC279E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54" t="10056" r="25060" b="394"/>
          <a:stretch/>
        </p:blipFill>
        <p:spPr>
          <a:xfrm>
            <a:off x="9857213" y="4270479"/>
            <a:ext cx="2334476" cy="258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81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514584" y="1149646"/>
            <a:ext cx="10056824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21473" indent="-32147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2250" dirty="0">
                <a:latin typeface="Calibri" panose="020F0502020204030204" pitchFamily="34" charset="0"/>
                <a:cs typeface="Calibri" panose="020F0502020204030204" pitchFamily="34" charset="0"/>
              </a:rPr>
              <a:t>Agiscono sul ciclo follicolare</a:t>
            </a:r>
          </a:p>
          <a:p>
            <a:pPr marL="321473" indent="-321473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22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1473" indent="-32147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2250" dirty="0">
                <a:latin typeface="Calibri" panose="020F0502020204030204" pitchFamily="34" charset="0"/>
                <a:cs typeface="Calibri" panose="020F0502020204030204" pitchFamily="34" charset="0"/>
              </a:rPr>
              <a:t>Contengono principi attivi che stimolano la ripresa e la durata dell’anagen</a:t>
            </a:r>
          </a:p>
          <a:p>
            <a:pPr algn="l">
              <a:lnSpc>
                <a:spcPct val="90000"/>
              </a:lnSpc>
            </a:pPr>
            <a:endParaRPr lang="it-IT" sz="22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1473" indent="-32147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2250" dirty="0">
                <a:latin typeface="Calibri" panose="020F0502020204030204" pitchFamily="34" charset="0"/>
                <a:cs typeface="Calibri" panose="020F0502020204030204" pitchFamily="34" charset="0"/>
                <a:sym typeface="Wingdings" charset="0"/>
              </a:rPr>
              <a:t>Ridurre le molecole promuoventi l’apoptosi follicolare</a:t>
            </a:r>
          </a:p>
          <a:p>
            <a:pPr algn="l">
              <a:lnSpc>
                <a:spcPct val="90000"/>
              </a:lnSpc>
            </a:pPr>
            <a:endParaRPr lang="it-IT" sz="2250" dirty="0">
              <a:latin typeface="Calibri" panose="020F0502020204030204" pitchFamily="34" charset="0"/>
              <a:cs typeface="Calibri" panose="020F0502020204030204" pitchFamily="34" charset="0"/>
              <a:sym typeface="Wingdings" charset="0"/>
            </a:endParaRPr>
          </a:p>
          <a:p>
            <a:pPr marL="321473" indent="-321473">
              <a:buFont typeface="Arial" panose="020B0604020202020204" pitchFamily="34" charset="0"/>
              <a:buChar char="•"/>
            </a:pPr>
            <a:r>
              <a:rPr lang="it-IT" sz="2250" dirty="0">
                <a:latin typeface="Calibri" panose="020F0502020204030204" pitchFamily="34" charset="0"/>
                <a:cs typeface="Calibri" panose="020F0502020204030204" pitchFamily="34" charset="0"/>
              </a:rPr>
              <a:t>Supportare la crescita delle cellule staminali</a:t>
            </a:r>
          </a:p>
          <a:p>
            <a:pPr algn="l"/>
            <a:endParaRPr lang="it-IT" sz="22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1473" indent="-321473">
              <a:buFont typeface="Arial" panose="020B0604020202020204" pitchFamily="34" charset="0"/>
              <a:buChar char="•"/>
            </a:pPr>
            <a:r>
              <a:rPr lang="it-IT" sz="2250" dirty="0">
                <a:latin typeface="Calibri" panose="020F0502020204030204" pitchFamily="34" charset="0"/>
                <a:cs typeface="Calibri" panose="020F0502020204030204" pitchFamily="34" charset="0"/>
              </a:rPr>
              <a:t>Favorire il microcircolo grazie anche all’effetto del massaggio durante l’applicazione </a:t>
            </a:r>
          </a:p>
          <a:p>
            <a:pPr marL="321473" indent="-321473">
              <a:buFont typeface="Arial" panose="020B0604020202020204" pitchFamily="34" charset="0"/>
              <a:buChar char="•"/>
            </a:pPr>
            <a:endParaRPr lang="it-IT" sz="22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68462" y="169584"/>
            <a:ext cx="5906510" cy="70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1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Lozioni cosmetiche</a:t>
            </a:r>
            <a:endParaRPr lang="it-IT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3D14D99-B0CB-48E6-BA5A-D5ABB5169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50"/>
          <a:stretch/>
        </p:blipFill>
        <p:spPr>
          <a:xfrm>
            <a:off x="7714794" y="4329405"/>
            <a:ext cx="4477206" cy="2528595"/>
          </a:xfrm>
          <a:prstGeom prst="rect">
            <a:avLst/>
          </a:prstGeom>
        </p:spPr>
      </p:pic>
      <p:sp>
        <p:nvSpPr>
          <p:cNvPr id="11" name="Rectangle 1028"/>
          <p:cNvSpPr>
            <a:spLocks noChangeArrowheads="1"/>
          </p:cNvSpPr>
          <p:nvPr/>
        </p:nvSpPr>
        <p:spPr bwMode="auto">
          <a:xfrm>
            <a:off x="1108116" y="5115013"/>
            <a:ext cx="345299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25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charset="0"/>
              </a:rPr>
              <a:t>Le molecole attive devono essere in grado di penetrare in profondità per raggiungere il bulbo pilifero</a:t>
            </a:r>
            <a:endParaRPr lang="it-IT" sz="225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 descr="Immagine che contiene disegnoatratteggio, antropode&#10;&#10;Descrizione generata automaticamente">
            <a:extLst>
              <a:ext uri="{FF2B5EF4-FFF2-40B4-BE49-F238E27FC236}">
                <a16:creationId xmlns:a16="http://schemas.microsoft.com/office/drawing/2014/main" id="{6E3133C0-064F-131F-6E99-DA481C78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042" y="2246233"/>
            <a:ext cx="1732308" cy="17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56970" y="-378"/>
            <a:ext cx="5906510" cy="70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1" b="1" dirty="0">
                <a:solidFill>
                  <a:srgbClr val="FF0000"/>
                </a:solidFill>
                <a:cs typeface="Calibri" panose="020F0502020204030204" pitchFamily="34" charset="0"/>
              </a:rPr>
              <a:t>Lozioni cosmetiche</a:t>
            </a:r>
            <a:endParaRPr lang="it-IT" sz="4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35" y="4265814"/>
            <a:ext cx="4829966" cy="259208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08EA44F-C1B0-37E4-498C-B96EB08A9726}"/>
              </a:ext>
            </a:extLst>
          </p:cNvPr>
          <p:cNvSpPr/>
          <p:nvPr/>
        </p:nvSpPr>
        <p:spPr>
          <a:xfrm>
            <a:off x="364410" y="1741406"/>
            <a:ext cx="8572238" cy="372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4374" lvl="1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r>
              <a:rPr lang="en-US" sz="1969" dirty="0" err="1">
                <a:cs typeface="Calibri" panose="020F0502020204030204" pitchFamily="34" charset="0"/>
              </a:rPr>
              <a:t>Conoscere</a:t>
            </a:r>
            <a:r>
              <a:rPr lang="en-US" sz="1969" dirty="0">
                <a:cs typeface="Calibri" panose="020F0502020204030204" pitchFamily="34" charset="0"/>
              </a:rPr>
              <a:t> sempre </a:t>
            </a:r>
            <a:r>
              <a:rPr lang="en-US" sz="1969" dirty="0" err="1">
                <a:cs typeface="Calibri" panose="020F0502020204030204" pitchFamily="34" charset="0"/>
              </a:rPr>
              <a:t>i</a:t>
            </a:r>
            <a:r>
              <a:rPr lang="en-US" sz="1969" dirty="0">
                <a:cs typeface="Calibri" panose="020F0502020204030204" pitchFamily="34" charset="0"/>
              </a:rPr>
              <a:t> </a:t>
            </a:r>
            <a:r>
              <a:rPr lang="en-US" sz="1969" dirty="0" err="1">
                <a:cs typeface="Calibri" panose="020F0502020204030204" pitchFamily="34" charset="0"/>
              </a:rPr>
              <a:t>prinicipi</a:t>
            </a:r>
            <a:r>
              <a:rPr lang="en-US" sz="1969" dirty="0">
                <a:cs typeface="Calibri" panose="020F0502020204030204" pitchFamily="34" charset="0"/>
              </a:rPr>
              <a:t> </a:t>
            </a:r>
            <a:r>
              <a:rPr lang="en-US" sz="1969" dirty="0" err="1">
                <a:cs typeface="Calibri" panose="020F0502020204030204" pitchFamily="34" charset="0"/>
              </a:rPr>
              <a:t>attivi</a:t>
            </a:r>
            <a:r>
              <a:rPr lang="en-US" sz="1969" dirty="0">
                <a:cs typeface="Calibri" panose="020F0502020204030204" pitchFamily="34" charset="0"/>
              </a:rPr>
              <a:t> </a:t>
            </a:r>
          </a:p>
          <a:p>
            <a:pPr marL="2035974" lvl="4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r>
              <a:rPr lang="en-US" sz="1969" dirty="0" err="1">
                <a:cs typeface="Calibri" panose="020F0502020204030204" pitchFamily="34" charset="0"/>
              </a:rPr>
              <a:t>Alcune</a:t>
            </a:r>
            <a:r>
              <a:rPr lang="en-US" sz="1969" dirty="0">
                <a:cs typeface="Calibri" panose="020F0502020204030204" pitchFamily="34" charset="0"/>
              </a:rPr>
              <a:t> </a:t>
            </a:r>
            <a:r>
              <a:rPr lang="en-US" sz="1969" dirty="0" err="1">
                <a:cs typeface="Calibri" panose="020F0502020204030204" pitchFamily="34" charset="0"/>
              </a:rPr>
              <a:t>maggiormente</a:t>
            </a:r>
            <a:r>
              <a:rPr lang="en-US" sz="1969" dirty="0">
                <a:cs typeface="Calibri" panose="020F0502020204030204" pitchFamily="34" charset="0"/>
              </a:rPr>
              <a:t> indicate per le </a:t>
            </a:r>
            <a:r>
              <a:rPr lang="en-US" sz="1969" dirty="0" err="1">
                <a:cs typeface="Calibri" panose="020F0502020204030204" pitchFamily="34" charset="0"/>
              </a:rPr>
              <a:t>cadute</a:t>
            </a:r>
            <a:r>
              <a:rPr lang="en-US" sz="1969" dirty="0">
                <a:cs typeface="Calibri" panose="020F0502020204030204" pitchFamily="34" charset="0"/>
              </a:rPr>
              <a:t> acute</a:t>
            </a:r>
          </a:p>
          <a:p>
            <a:pPr marL="2035974" lvl="4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r>
              <a:rPr lang="en-US" sz="1969" dirty="0" err="1">
                <a:cs typeface="Calibri" panose="020F0502020204030204" pitchFamily="34" charset="0"/>
              </a:rPr>
              <a:t>Altre</a:t>
            </a:r>
            <a:r>
              <a:rPr lang="en-US" sz="1969" dirty="0">
                <a:cs typeface="Calibri" panose="020F0502020204030204" pitchFamily="34" charset="0"/>
              </a:rPr>
              <a:t> indicate per </a:t>
            </a:r>
            <a:r>
              <a:rPr lang="en-US" sz="1969" dirty="0" err="1">
                <a:cs typeface="Calibri" panose="020F0502020204030204" pitchFamily="34" charset="0"/>
              </a:rPr>
              <a:t>contrastare</a:t>
            </a:r>
            <a:r>
              <a:rPr lang="en-US" sz="1969" dirty="0">
                <a:cs typeface="Calibri" panose="020F0502020204030204" pitchFamily="34" charset="0"/>
              </a:rPr>
              <a:t> </a:t>
            </a:r>
            <a:r>
              <a:rPr lang="en-US" sz="1969" dirty="0" err="1">
                <a:cs typeface="Calibri" panose="020F0502020204030204" pitchFamily="34" charset="0"/>
              </a:rPr>
              <a:t>anche</a:t>
            </a:r>
            <a:r>
              <a:rPr lang="en-US" sz="1969" dirty="0">
                <a:cs typeface="Calibri" panose="020F0502020204030204" pitchFamily="34" charset="0"/>
              </a:rPr>
              <a:t> </a:t>
            </a:r>
            <a:r>
              <a:rPr lang="en-US" sz="1969" dirty="0" err="1">
                <a:cs typeface="Calibri" panose="020F0502020204030204" pitchFamily="34" charset="0"/>
              </a:rPr>
              <a:t>l’assottigliamento</a:t>
            </a:r>
            <a:endParaRPr lang="en-US" sz="1969" dirty="0">
              <a:cs typeface="Calibri" panose="020F0502020204030204" pitchFamily="34" charset="0"/>
            </a:endParaRPr>
          </a:p>
          <a:p>
            <a:pPr marL="664374" lvl="1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endParaRPr lang="en-US" sz="1969" dirty="0">
              <a:cs typeface="Calibri" panose="020F0502020204030204" pitchFamily="34" charset="0"/>
            </a:endParaRPr>
          </a:p>
          <a:p>
            <a:pPr marL="664374" lvl="1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r>
              <a:rPr lang="it-IT" sz="1969" dirty="0">
                <a:cs typeface="Calibri" panose="020F0502020204030204" pitchFamily="34" charset="0"/>
              </a:rPr>
              <a:t>Devono inoltre essere </a:t>
            </a:r>
          </a:p>
          <a:p>
            <a:pPr marL="664374" lvl="1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endParaRPr lang="it-IT" sz="1969" dirty="0">
              <a:cs typeface="Calibri" panose="020F0502020204030204" pitchFamily="34" charset="0"/>
            </a:endParaRPr>
          </a:p>
          <a:p>
            <a:pPr marL="2057401" lvl="4" indent="-3429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it-IT" sz="1969" dirty="0">
                <a:cs typeface="Calibri" panose="020F0502020204030204" pitchFamily="34" charset="0"/>
              </a:rPr>
              <a:t>Gradevoli</a:t>
            </a:r>
          </a:p>
          <a:p>
            <a:pPr marL="2057401" lvl="4" indent="-3429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it-IT" sz="1969" dirty="0">
                <a:cs typeface="Calibri" panose="020F0502020204030204" pitchFamily="34" charset="0"/>
              </a:rPr>
              <a:t>Non untuose</a:t>
            </a:r>
          </a:p>
          <a:p>
            <a:pPr marL="2057401" lvl="4" indent="-3429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it-IT" sz="1969" dirty="0">
                <a:cs typeface="Calibri" panose="020F0502020204030204" pitchFamily="34" charset="0"/>
              </a:rPr>
              <a:t>Pratiche e veloci da applicare</a:t>
            </a:r>
          </a:p>
          <a:p>
            <a:pPr marL="664374" lvl="1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endParaRPr lang="en-US" sz="1969" dirty="0">
              <a:cs typeface="Calibri" panose="020F0502020204030204" pitchFamily="34" charset="0"/>
            </a:endParaRPr>
          </a:p>
          <a:p>
            <a:pPr marL="664374" lvl="1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endParaRPr lang="en-US" sz="1969" dirty="0">
              <a:cs typeface="Calibri" panose="020F0502020204030204" pitchFamily="34" charset="0"/>
            </a:endParaRPr>
          </a:p>
          <a:p>
            <a:pPr marL="664374" lvl="1" indent="-321473">
              <a:buClr>
                <a:srgbClr val="FF3300"/>
              </a:buClr>
              <a:buFont typeface="Arial" panose="020B0604020202020204" pitchFamily="34" charset="0"/>
              <a:buChar char="•"/>
              <a:defRPr/>
            </a:pPr>
            <a:r>
              <a:rPr lang="en-US" sz="1969" dirty="0">
                <a:cs typeface="Calibri" panose="020F0502020204030204" pitchFamily="34" charset="0"/>
              </a:rPr>
              <a:t>Non </a:t>
            </a:r>
            <a:r>
              <a:rPr lang="en-US" sz="1969" dirty="0" err="1">
                <a:cs typeface="Calibri" panose="020F0502020204030204" pitchFamily="34" charset="0"/>
              </a:rPr>
              <a:t>presentano</a:t>
            </a:r>
            <a:r>
              <a:rPr lang="en-US" sz="1969" dirty="0">
                <a:cs typeface="Calibri" panose="020F0502020204030204" pitchFamily="34" charset="0"/>
              </a:rPr>
              <a:t> </a:t>
            </a:r>
            <a:r>
              <a:rPr lang="en-US" sz="1969" dirty="0" err="1">
                <a:cs typeface="Calibri" panose="020F0502020204030204" pitchFamily="34" charset="0"/>
              </a:rPr>
              <a:t>complicazioni</a:t>
            </a:r>
            <a:r>
              <a:rPr lang="en-US" sz="1969" dirty="0">
                <a:cs typeface="Calibri" panose="020F0502020204030204" pitchFamily="34" charset="0"/>
              </a:rPr>
              <a:t> in </a:t>
            </a:r>
            <a:r>
              <a:rPr lang="en-US" sz="1969" dirty="0" err="1">
                <a:cs typeface="Calibri" panose="020F0502020204030204" pitchFamily="34" charset="0"/>
              </a:rPr>
              <a:t>caso</a:t>
            </a:r>
            <a:r>
              <a:rPr lang="en-US" sz="1969" dirty="0">
                <a:cs typeface="Calibri" panose="020F0502020204030204" pitchFamily="34" charset="0"/>
              </a:rPr>
              <a:t> di </a:t>
            </a:r>
            <a:r>
              <a:rPr lang="en-US" sz="1969" dirty="0" err="1">
                <a:cs typeface="Calibri" panose="020F0502020204030204" pitchFamily="34" charset="0"/>
              </a:rPr>
              <a:t>interruzione</a:t>
            </a:r>
            <a:endParaRPr lang="it-IT" sz="1969" dirty="0"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6BAE60-F134-8DC2-129B-3742D7A8A3AD}"/>
              </a:ext>
            </a:extLst>
          </p:cNvPr>
          <p:cNvSpPr txBox="1"/>
          <p:nvPr/>
        </p:nvSpPr>
        <p:spPr>
          <a:xfrm>
            <a:off x="3142745" y="1196526"/>
            <a:ext cx="609751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0" latinLnBrk="1" hangingPunct="0"/>
            <a:r>
              <a:rPr lang="it-IT" sz="2000" b="1" i="1" dirty="0">
                <a:solidFill>
                  <a:srgbClr val="0000FF"/>
                </a:solidFill>
                <a:cs typeface="Arial" panose="020B0604020202020204" pitchFamily="34" charset="0"/>
              </a:rPr>
              <a:t>Come sceglierle?</a:t>
            </a:r>
            <a:endParaRPr lang="it-IT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7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F6E7187-66F0-8A6A-C456-F7ABC3BF4626}"/>
              </a:ext>
            </a:extLst>
          </p:cNvPr>
          <p:cNvSpPr/>
          <p:nvPr/>
        </p:nvSpPr>
        <p:spPr>
          <a:xfrm>
            <a:off x="1524140" y="120878"/>
            <a:ext cx="9143720" cy="18238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10751">
              <a:defRPr/>
            </a:pPr>
            <a:r>
              <a:rPr lang="it-IT" altLang="it-IT" sz="2813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Ciclo di crescita del follicolo pilifero</a:t>
            </a:r>
          </a:p>
          <a:p>
            <a:pPr algn="ctr" defTabSz="410751">
              <a:defRPr/>
            </a:pPr>
            <a:r>
              <a:rPr lang="it-IT" altLang="it-IT" sz="2813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Ogni follicolo produce il capello per 2-7 anni (fase di crescita, </a:t>
            </a:r>
            <a:r>
              <a:rPr lang="it-IT" altLang="it-IT" sz="2813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anagen</a:t>
            </a:r>
            <a:r>
              <a:rPr lang="it-IT" altLang="it-IT" sz="2813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 , poi si ferma (</a:t>
            </a:r>
            <a:r>
              <a:rPr lang="it-IT" altLang="it-IT" sz="2813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catagen/telogen</a:t>
            </a:r>
            <a:r>
              <a:rPr lang="it-IT" altLang="it-IT" sz="2813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), e il capello cade (</a:t>
            </a:r>
            <a:r>
              <a:rPr lang="it-IT" altLang="it-IT" sz="2813" kern="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exogen</a:t>
            </a:r>
            <a:r>
              <a:rPr lang="it-IT" altLang="it-IT" sz="2813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 quando il nuovo ciclo è già iniziato</a:t>
            </a:r>
            <a:endParaRPr lang="it-IT" sz="2813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3" name="Immagine 1" descr="ciclo.jpg">
            <a:extLst>
              <a:ext uri="{FF2B5EF4-FFF2-40B4-BE49-F238E27FC236}">
                <a16:creationId xmlns:a16="http://schemas.microsoft.com/office/drawing/2014/main" id="{02EB3067-DE70-3ACC-AE28-D167AE46F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37" y="2433620"/>
            <a:ext cx="8176092" cy="38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86EBA6-1004-55AF-6C26-2258C6A6BB6F}"/>
              </a:ext>
            </a:extLst>
          </p:cNvPr>
          <p:cNvSpPr txBox="1"/>
          <p:nvPr/>
        </p:nvSpPr>
        <p:spPr>
          <a:xfrm>
            <a:off x="2359138" y="6223609"/>
            <a:ext cx="1736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0751">
              <a:defRPr/>
            </a:pPr>
            <a:r>
              <a:rPr lang="it-IT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anagen</a:t>
            </a:r>
            <a:endParaRPr lang="it-IT" sz="36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9C5E47-BD6D-99C1-77D6-C4A83D0B9F57}"/>
              </a:ext>
            </a:extLst>
          </p:cNvPr>
          <p:cNvSpPr txBox="1"/>
          <p:nvPr/>
        </p:nvSpPr>
        <p:spPr>
          <a:xfrm>
            <a:off x="4653932" y="6259045"/>
            <a:ext cx="1793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0751">
              <a:defRPr/>
            </a:pPr>
            <a:r>
              <a:rPr lang="it-IT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telogen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0E87A0-51A1-84C1-C73B-690591187896}"/>
              </a:ext>
            </a:extLst>
          </p:cNvPr>
          <p:cNvSpPr txBox="1"/>
          <p:nvPr/>
        </p:nvSpPr>
        <p:spPr>
          <a:xfrm>
            <a:off x="6847069" y="6238410"/>
            <a:ext cx="172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0751">
              <a:defRPr/>
            </a:pPr>
            <a:r>
              <a:rPr lang="it-IT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exogen</a:t>
            </a:r>
            <a:endParaRPr lang="it-IT" sz="36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2C4B58-6AE9-B554-8B12-38D5504BBB59}"/>
              </a:ext>
            </a:extLst>
          </p:cNvPr>
          <p:cNvSpPr txBox="1"/>
          <p:nvPr/>
        </p:nvSpPr>
        <p:spPr>
          <a:xfrm>
            <a:off x="8964861" y="6223609"/>
            <a:ext cx="1736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0751">
              <a:defRPr/>
            </a:pPr>
            <a:r>
              <a:rPr lang="it-IT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anagen</a:t>
            </a:r>
            <a:endParaRPr lang="it-IT" sz="36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53BB241-F2BA-A329-6C78-A219E946D9CF}"/>
              </a:ext>
            </a:extLst>
          </p:cNvPr>
          <p:cNvCxnSpPr>
            <a:cxnSpLocks/>
          </p:cNvCxnSpPr>
          <p:nvPr/>
        </p:nvCxnSpPr>
        <p:spPr>
          <a:xfrm flipV="1">
            <a:off x="7916639" y="3128141"/>
            <a:ext cx="746716" cy="120787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7CDBAD0-8EA7-86D6-CA62-EF0533FB4536}"/>
              </a:ext>
            </a:extLst>
          </p:cNvPr>
          <p:cNvCxnSpPr>
            <a:cxnSpLocks/>
          </p:cNvCxnSpPr>
          <p:nvPr/>
        </p:nvCxnSpPr>
        <p:spPr>
          <a:xfrm flipV="1">
            <a:off x="9974792" y="3421062"/>
            <a:ext cx="322065" cy="108020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F46B6F-42A3-6B5C-6822-1E8A113A1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337" y="2667957"/>
            <a:ext cx="1871875" cy="52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410751"/>
            <a:r>
              <a:rPr lang="it-IT" altLang="it-IT" sz="2813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1 cm/mese</a:t>
            </a:r>
          </a:p>
        </p:txBody>
      </p:sp>
      <p:pic>
        <p:nvPicPr>
          <p:cNvPr id="12" name="Immagine 10" descr="IMG_3478.JPG">
            <a:extLst>
              <a:ext uri="{FF2B5EF4-FFF2-40B4-BE49-F238E27FC236}">
                <a16:creationId xmlns:a16="http://schemas.microsoft.com/office/drawing/2014/main" id="{DCED667E-BA87-12F4-86B8-4F0996C77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2" r="14079" b="12988"/>
          <a:stretch>
            <a:fillRect/>
          </a:stretch>
        </p:blipFill>
        <p:spPr bwMode="auto">
          <a:xfrm rot="7270707">
            <a:off x="6410823" y="2520619"/>
            <a:ext cx="2091340" cy="109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613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DABEB866-E5A9-B623-D663-619A43B08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724" y="1098296"/>
            <a:ext cx="5847811" cy="505471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61639" indent="-361639" defTabSz="410751" eaLnBrk="1" hangingPunct="1">
              <a:spcAft>
                <a:spcPts val="900"/>
              </a:spcAft>
              <a:buFont typeface="Calibri" charset="0"/>
              <a:buAutoNum type="arabicPeriod"/>
            </a:pPr>
            <a:r>
              <a:rPr lang="it-IT" sz="1969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Sostanze presenti nei fibroblasti della papilla dermica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IL-alfa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Keratinocyte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growth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factor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(KGF)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Insulin-like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growth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factor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 (IGF-I)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PGE2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1,25-di-idrossi vitamina D3 (1,25/OH/D3)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Epidermal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growth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factor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(EGF)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Fibroblast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growth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factor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type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5 (FGF5) 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endParaRPr lang="it-IT" sz="1406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361639" indent="-361639" defTabSz="410751" eaLnBrk="1" hangingPunct="1">
              <a:buFont typeface="Calibri" charset="0"/>
              <a:buAutoNum type="arabicPeriod"/>
            </a:pPr>
            <a:r>
              <a:rPr lang="it-IT" sz="1969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Sostanze prodotte delle cellule della guaina epiteliale esterna o ormoni che attivano i fibroblasti della papilla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Peptidi 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Fibroblast</a:t>
            </a:r>
            <a:r>
              <a:rPr lang="it-IT" sz="168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growth</a:t>
            </a:r>
            <a:r>
              <a:rPr lang="it-IT" sz="168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factor</a:t>
            </a:r>
            <a:r>
              <a:rPr lang="it-IT" sz="168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(</a:t>
            </a:r>
            <a:r>
              <a:rPr lang="it-IT" sz="168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bFGF</a:t>
            </a:r>
            <a:r>
              <a:rPr lang="it-IT" sz="168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 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Platelet-derived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growth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factor</a:t>
            </a:r>
            <a:r>
              <a:rPr lang="it-IT" sz="1687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(PDGF) </a:t>
            </a: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Wnt</a:t>
            </a:r>
            <a:endParaRPr lang="it-IT" sz="1687" b="1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0" lvl="1" indent="160729" defTabSz="410751" eaLnBrk="1" hangingPunct="1">
              <a:buClr>
                <a:srgbClr val="FF0000"/>
              </a:buClr>
              <a:buFont typeface="Arial" charset="0"/>
              <a:buChar char="•"/>
            </a:pP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Transforming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growth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68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factor</a:t>
            </a:r>
            <a:r>
              <a:rPr lang="it-IT" sz="168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beta (TGF-beta )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0CA21C05-45D9-B607-F763-8CA345ED1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433" y="271649"/>
            <a:ext cx="4875054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10751" eaLnBrk="1" hangingPunct="1"/>
            <a:r>
              <a:rPr lang="it-IT" sz="3200" i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Controllo del ciclo follicolare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EF28CA-47E8-0465-20A5-F47FF386C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473" y="1098296"/>
            <a:ext cx="2222830" cy="507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10751" eaLnBrk="1" hangingPunct="1"/>
            <a:r>
              <a:rPr lang="it-IT" sz="13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Effetto sulla crescita</a:t>
            </a:r>
          </a:p>
          <a:p>
            <a:pPr algn="ctr" defTabSz="410751" eaLnBrk="1" hangingPunct="1"/>
            <a:r>
              <a:rPr lang="it-IT" sz="135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positivo</a:t>
            </a:r>
            <a:r>
              <a:rPr lang="it-IT" sz="135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 		negativo</a:t>
            </a:r>
          </a:p>
        </p:txBody>
      </p:sp>
      <p:pic>
        <p:nvPicPr>
          <p:cNvPr id="6" name="Immagine 1" descr="ANAT FOLLICOLO LIbro capelli.jpg">
            <a:extLst>
              <a:ext uri="{FF2B5EF4-FFF2-40B4-BE49-F238E27FC236}">
                <a16:creationId xmlns:a16="http://schemas.microsoft.com/office/drawing/2014/main" id="{A4DC7EF6-2F65-42DC-AA6F-3A3EDCF31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536" y="1848032"/>
            <a:ext cx="2962745" cy="460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4756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44" y="1757612"/>
            <a:ext cx="1521481" cy="135550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118489" y="3351251"/>
            <a:ext cx="69201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97">
              <a:defRPr/>
            </a:pPr>
            <a:r>
              <a:rPr lang="it-IT" sz="1350" dirty="0">
                <a:solidFill>
                  <a:srgbClr val="000000"/>
                </a:solidFill>
                <a:latin typeface="Calibri" panose="020F0502020204030204"/>
                <a:sym typeface="Helvetica Light"/>
              </a:rPr>
              <a:t>FGF		          VEGF	                              IGF		                        KGF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797586" y="4210026"/>
            <a:ext cx="70014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97">
              <a:defRPr/>
            </a:pPr>
            <a:r>
              <a:rPr lang="it-IT" sz="1350" b="1" dirty="0" err="1">
                <a:solidFill>
                  <a:srgbClr val="000000"/>
                </a:solidFill>
                <a:latin typeface="Calibri" panose="020F0502020204030204"/>
                <a:sym typeface="Helvetica Light"/>
              </a:rPr>
              <a:t>Increase</a:t>
            </a:r>
            <a:r>
              <a:rPr lang="it-IT" sz="1350" b="1" dirty="0">
                <a:solidFill>
                  <a:srgbClr val="000000"/>
                </a:solidFill>
                <a:latin typeface="Calibri" panose="020F0502020204030204"/>
                <a:sym typeface="Helvetica Light"/>
              </a:rPr>
              <a:t> </a:t>
            </a:r>
            <a:r>
              <a:rPr lang="it-IT" sz="1350" b="1" dirty="0" err="1">
                <a:solidFill>
                  <a:srgbClr val="000000"/>
                </a:solidFill>
                <a:latin typeface="Calibri" panose="020F0502020204030204"/>
                <a:sym typeface="Helvetica Light"/>
              </a:rPr>
              <a:t>Anagen</a:t>
            </a:r>
            <a:r>
              <a:rPr lang="it-IT" sz="1350" b="1" dirty="0">
                <a:solidFill>
                  <a:srgbClr val="000000"/>
                </a:solidFill>
                <a:latin typeface="Calibri" panose="020F0502020204030204"/>
                <a:sym typeface="Helvetica Light"/>
              </a:rPr>
              <a:t> </a:t>
            </a:r>
            <a:r>
              <a:rPr lang="it-IT" sz="1350" b="1" dirty="0" err="1">
                <a:solidFill>
                  <a:srgbClr val="000000"/>
                </a:solidFill>
                <a:latin typeface="Calibri" panose="020F0502020204030204"/>
                <a:sym typeface="Helvetica Light"/>
              </a:rPr>
              <a:t>Phase</a:t>
            </a:r>
            <a:r>
              <a:rPr lang="it-IT" sz="1350" b="1" dirty="0">
                <a:solidFill>
                  <a:srgbClr val="000000"/>
                </a:solidFill>
                <a:latin typeface="Calibri" panose="020F0502020204030204"/>
                <a:sym typeface="Helvetica Light"/>
              </a:rPr>
              <a:t>	          Anti-</a:t>
            </a:r>
            <a:r>
              <a:rPr lang="it-IT" sz="1350" b="1" dirty="0" err="1">
                <a:solidFill>
                  <a:srgbClr val="000000"/>
                </a:solidFill>
                <a:latin typeface="Calibri" panose="020F0502020204030204"/>
                <a:sym typeface="Helvetica Light"/>
              </a:rPr>
              <a:t>Apoptotic</a:t>
            </a:r>
            <a:r>
              <a:rPr lang="it-IT" sz="1350" b="1" dirty="0">
                <a:solidFill>
                  <a:srgbClr val="000000"/>
                </a:solidFill>
                <a:latin typeface="Calibri" panose="020F0502020204030204"/>
                <a:sym typeface="Helvetica Light"/>
              </a:rPr>
              <a:t> </a:t>
            </a:r>
            <a:r>
              <a:rPr lang="it-IT" sz="1350" b="1" dirty="0" err="1">
                <a:solidFill>
                  <a:srgbClr val="000000"/>
                </a:solidFill>
                <a:latin typeface="Calibri" panose="020F0502020204030204"/>
                <a:sym typeface="Helvetica Light"/>
              </a:rPr>
              <a:t>action</a:t>
            </a:r>
            <a:r>
              <a:rPr lang="it-IT" sz="1350" b="1" dirty="0">
                <a:solidFill>
                  <a:srgbClr val="000000"/>
                </a:solidFill>
                <a:latin typeface="Calibri" panose="020F0502020204030204"/>
                <a:sym typeface="Helvetica Light"/>
              </a:rPr>
              <a:t>		            </a:t>
            </a:r>
            <a:r>
              <a:rPr lang="it-IT" sz="1350" b="1" dirty="0" err="1">
                <a:solidFill>
                  <a:srgbClr val="000000"/>
                </a:solidFill>
                <a:latin typeface="Calibri" panose="020F0502020204030204"/>
                <a:sym typeface="Helvetica Light"/>
              </a:rPr>
              <a:t>Stem</a:t>
            </a:r>
            <a:r>
              <a:rPr lang="it-IT" sz="1350" b="1" dirty="0">
                <a:solidFill>
                  <a:srgbClr val="000000"/>
                </a:solidFill>
                <a:latin typeface="Calibri" panose="020F0502020204030204"/>
                <a:sym typeface="Helvetica Light"/>
              </a:rPr>
              <a:t> </a:t>
            </a:r>
            <a:r>
              <a:rPr lang="it-IT" sz="1350" b="1" dirty="0" err="1">
                <a:solidFill>
                  <a:srgbClr val="000000"/>
                </a:solidFill>
                <a:latin typeface="Calibri" panose="020F0502020204030204"/>
                <a:sym typeface="Helvetica Light"/>
              </a:rPr>
              <a:t>cell</a:t>
            </a:r>
            <a:r>
              <a:rPr lang="it-IT" sz="1350" b="1" dirty="0">
                <a:solidFill>
                  <a:srgbClr val="000000"/>
                </a:solidFill>
                <a:latin typeface="Calibri" panose="020F0502020204030204"/>
                <a:sym typeface="Helvetica Light"/>
              </a:rPr>
              <a:t> </a:t>
            </a:r>
            <a:r>
              <a:rPr lang="it-IT" sz="1350" b="1" dirty="0" err="1">
                <a:solidFill>
                  <a:srgbClr val="000000"/>
                </a:solidFill>
                <a:latin typeface="Calibri" panose="020F0502020204030204"/>
                <a:sym typeface="Helvetica Light"/>
              </a:rPr>
              <a:t>stimulation</a:t>
            </a:r>
            <a:endParaRPr lang="it-IT" sz="1350" b="1" dirty="0">
              <a:solidFill>
                <a:srgbClr val="000000"/>
              </a:solidFill>
              <a:latin typeface="Calibri" panose="020F0502020204030204"/>
              <a:sym typeface="Helvetica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54" y="1820531"/>
            <a:ext cx="1414279" cy="125373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944" y="1724420"/>
            <a:ext cx="1705159" cy="1429929"/>
          </a:xfrm>
          <a:prstGeom prst="rect">
            <a:avLst/>
          </a:prstGeom>
        </p:spPr>
      </p:pic>
      <p:cxnSp>
        <p:nvCxnSpPr>
          <p:cNvPr id="12" name="Connettore 2 11"/>
          <p:cNvCxnSpPr>
            <a:cxnSpLocks/>
          </p:cNvCxnSpPr>
          <p:nvPr/>
        </p:nvCxnSpPr>
        <p:spPr>
          <a:xfrm>
            <a:off x="2460373" y="3628243"/>
            <a:ext cx="992156" cy="62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4091416" y="3613949"/>
            <a:ext cx="2004585" cy="596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6096000" y="3613949"/>
            <a:ext cx="0" cy="555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8956344" y="3613950"/>
            <a:ext cx="11722" cy="642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cxnSpLocks/>
          </p:cNvCxnSpPr>
          <p:nvPr/>
        </p:nvCxnSpPr>
        <p:spPr>
          <a:xfrm flipH="1">
            <a:off x="6264608" y="3604799"/>
            <a:ext cx="2697598" cy="505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CF729772-96BA-4B41-9828-7767811DD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778" y="1781101"/>
            <a:ext cx="1414280" cy="1438804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CF4F0DE-DC8B-4EF2-A5DE-DDAE27589A36}"/>
              </a:ext>
            </a:extLst>
          </p:cNvPr>
          <p:cNvCxnSpPr>
            <a:cxnSpLocks/>
          </p:cNvCxnSpPr>
          <p:nvPr/>
        </p:nvCxnSpPr>
        <p:spPr>
          <a:xfrm>
            <a:off x="4091414" y="3604797"/>
            <a:ext cx="0" cy="564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9110DEB-DE90-4527-9ACC-3CB75DB55691}"/>
              </a:ext>
            </a:extLst>
          </p:cNvPr>
          <p:cNvCxnSpPr>
            <a:cxnSpLocks/>
          </p:cNvCxnSpPr>
          <p:nvPr/>
        </p:nvCxnSpPr>
        <p:spPr>
          <a:xfrm>
            <a:off x="4091416" y="3613950"/>
            <a:ext cx="4850879" cy="642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E6C31F3A-F296-4732-B07E-808E3EBFC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333" y="1908344"/>
            <a:ext cx="5863512" cy="3750792"/>
          </a:xfrm>
          <a:prstGeom prst="rect">
            <a:avLst/>
          </a:prstGeom>
        </p:spPr>
      </p:pic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975700A2-835A-4709-9752-07C5501518B8}"/>
              </a:ext>
            </a:extLst>
          </p:cNvPr>
          <p:cNvSpPr/>
          <p:nvPr/>
        </p:nvSpPr>
        <p:spPr>
          <a:xfrm>
            <a:off x="2925848" y="3491435"/>
            <a:ext cx="524969" cy="377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20C3514B-49D6-4AEB-9668-4BA21CF8524D}"/>
              </a:ext>
            </a:extLst>
          </p:cNvPr>
          <p:cNvSpPr/>
          <p:nvPr/>
        </p:nvSpPr>
        <p:spPr>
          <a:xfrm>
            <a:off x="2908435" y="5100389"/>
            <a:ext cx="476954" cy="4524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4082EDF4-427A-4216-8D0A-DB29D4842CC1}"/>
              </a:ext>
            </a:extLst>
          </p:cNvPr>
          <p:cNvSpPr/>
          <p:nvPr/>
        </p:nvSpPr>
        <p:spPr>
          <a:xfrm>
            <a:off x="2901678" y="4547357"/>
            <a:ext cx="476953" cy="342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379C0C2B-13BA-475E-A861-A02AD5ACFF3F}"/>
              </a:ext>
            </a:extLst>
          </p:cNvPr>
          <p:cNvSpPr/>
          <p:nvPr/>
        </p:nvSpPr>
        <p:spPr>
          <a:xfrm>
            <a:off x="6516854" y="4256918"/>
            <a:ext cx="1241704" cy="34915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7BEFD93-80C9-4B45-91AA-1C81D45EB32F}"/>
              </a:ext>
            </a:extLst>
          </p:cNvPr>
          <p:cNvSpPr/>
          <p:nvPr/>
        </p:nvSpPr>
        <p:spPr>
          <a:xfrm>
            <a:off x="6494896" y="3920501"/>
            <a:ext cx="1241704" cy="34915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6" name="CasellaDiTesto 1"/>
          <p:cNvSpPr txBox="1">
            <a:spLocks noChangeArrowheads="1"/>
          </p:cNvSpPr>
          <p:nvPr/>
        </p:nvSpPr>
        <p:spPr bwMode="auto">
          <a:xfrm>
            <a:off x="3645845" y="918882"/>
            <a:ext cx="4604146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10751" eaLnBrk="1" hangingPunct="1"/>
            <a:r>
              <a:rPr lang="it-IT" sz="3200" i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Effetti sulla fase </a:t>
            </a:r>
            <a:r>
              <a:rPr lang="it-IT" sz="3200" i="1" kern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Anagen</a:t>
            </a:r>
            <a:endParaRPr lang="it-IT" sz="3200" i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88335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904139" y="1041233"/>
            <a:ext cx="7618456" cy="3672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>
              <a:lnSpc>
                <a:spcPct val="120000"/>
              </a:lnSpc>
              <a:buClr>
                <a:srgbClr val="FF0000"/>
              </a:buClr>
            </a:pPr>
            <a:r>
              <a:rPr lang="it-IT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Integratori e lozioni cosmetiche</a:t>
            </a:r>
          </a:p>
          <a:p>
            <a:pPr algn="ctr" defTabSz="410751">
              <a:lnSpc>
                <a:spcPct val="120000"/>
              </a:lnSpc>
              <a:buClr>
                <a:srgbClr val="FF0000"/>
              </a:buClr>
            </a:pPr>
            <a:endParaRPr lang="it-IT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algn="ctr" defTabSz="410751">
              <a:lnSpc>
                <a:spcPct val="120000"/>
              </a:lnSpc>
              <a:buClr>
                <a:srgbClr val="FF0000"/>
              </a:buClr>
            </a:pPr>
            <a:r>
              <a:rPr lang="it-IT" sz="32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Contengono sostanze attive, </a:t>
            </a:r>
          </a:p>
          <a:p>
            <a:pPr algn="ctr" defTabSz="410751">
              <a:lnSpc>
                <a:spcPct val="120000"/>
              </a:lnSpc>
              <a:buClr>
                <a:srgbClr val="FF0000"/>
              </a:buClr>
            </a:pPr>
            <a:r>
              <a:rPr lang="it-IT" sz="32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selezionate per la loro complementarietà di azione sui fenomeni di perdita di massa </a:t>
            </a:r>
          </a:p>
          <a:p>
            <a:pPr algn="ctr" defTabSz="410751">
              <a:lnSpc>
                <a:spcPct val="120000"/>
              </a:lnSpc>
              <a:buClr>
                <a:srgbClr val="FF0000"/>
              </a:buClr>
            </a:pPr>
            <a:r>
              <a:rPr lang="it-IT" sz="32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della capigliatura</a:t>
            </a:r>
          </a:p>
        </p:txBody>
      </p:sp>
    </p:spTree>
    <p:extLst>
      <p:ext uri="{BB962C8B-B14F-4D97-AF65-F5344CB8AC3E}">
        <p14:creationId xmlns:p14="http://schemas.microsoft.com/office/powerpoint/2010/main" val="170576729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7553E23-5B7D-8C38-6BE3-64DC39F2F2F8}"/>
              </a:ext>
            </a:extLst>
          </p:cNvPr>
          <p:cNvSpPr/>
          <p:nvPr/>
        </p:nvSpPr>
        <p:spPr>
          <a:xfrm>
            <a:off x="279666" y="914654"/>
            <a:ext cx="5683639" cy="5321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921" indent="-200921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 ogni fase del ciclo dei capelli, ci sono alcuni regolatori che sono responsabili dei cambiamenti nelle dimensioni e nella lunghezza dei follicoli piliferi. </a:t>
            </a:r>
          </a:p>
          <a:p>
            <a:pPr defTabSz="410751">
              <a:buClr>
                <a:srgbClr val="FF0000"/>
              </a:buClr>
            </a:pP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00921" indent="-200921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Le molecole regolatrici includono i fattori di crescita e/o le citochine che sono </a:t>
            </a:r>
            <a:r>
              <a:rPr lang="it-IT" sz="253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upregolate</a:t>
            </a: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o down-regolate </a:t>
            </a:r>
          </a:p>
          <a:p>
            <a:pPr marL="200921" indent="-200921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00921" indent="-200921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Shh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noggin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sono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upregolati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all'interno del follicolo pilifero e determinano la transizione dalla fase telogen alla fase anagen</a:t>
            </a: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1F09C4D-6A5E-3E92-B24A-63583C009633}"/>
              </a:ext>
            </a:extLst>
          </p:cNvPr>
          <p:cNvSpPr/>
          <p:nvPr/>
        </p:nvSpPr>
        <p:spPr>
          <a:xfrm>
            <a:off x="1518709" y="6571453"/>
            <a:ext cx="3073277" cy="308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/>
            <a:r>
              <a:rPr lang="it-IT" sz="1406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Expert </a:t>
            </a:r>
            <a:r>
              <a:rPr lang="it-IT" sz="1406" i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Opin</a:t>
            </a:r>
            <a:r>
              <a:rPr lang="it-IT" sz="1406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. </a:t>
            </a:r>
            <a:r>
              <a:rPr lang="it-IT" sz="1406" i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Ther</a:t>
            </a:r>
            <a:r>
              <a:rPr lang="it-IT" sz="1406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. Targets (2014) 18(7)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35BE848-DAE7-7B4E-C52F-508BF269C1E4}"/>
              </a:ext>
            </a:extLst>
          </p:cNvPr>
          <p:cNvSpPr/>
          <p:nvPr/>
        </p:nvSpPr>
        <p:spPr>
          <a:xfrm>
            <a:off x="1657862" y="97129"/>
            <a:ext cx="9512694" cy="48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/>
            <a:r>
              <a:rPr lang="it-IT" sz="2531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Fattori di crescita che hanno effetti positivi sulla divisione cellulare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DDFC22-7053-4865-14A8-66EE64E63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3" y="2046483"/>
            <a:ext cx="4414703" cy="3624347"/>
          </a:xfrm>
          <a:prstGeom prst="rect">
            <a:avLst/>
          </a:prstGeom>
        </p:spPr>
      </p:pic>
      <p:sp>
        <p:nvSpPr>
          <p:cNvPr id="7" name="Anello 6">
            <a:extLst>
              <a:ext uri="{FF2B5EF4-FFF2-40B4-BE49-F238E27FC236}">
                <a16:creationId xmlns:a16="http://schemas.microsoft.com/office/drawing/2014/main" id="{ED22565D-65E3-1FBD-5625-5F058489E407}"/>
              </a:ext>
            </a:extLst>
          </p:cNvPr>
          <p:cNvSpPr/>
          <p:nvPr/>
        </p:nvSpPr>
        <p:spPr>
          <a:xfrm>
            <a:off x="8340948" y="2046482"/>
            <a:ext cx="1494222" cy="772333"/>
          </a:xfrm>
          <a:prstGeom prst="donut">
            <a:avLst>
              <a:gd name="adj" fmla="val 8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/>
            <a:endParaRPr lang="it-IT" sz="2531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8" name="Anello 7">
            <a:extLst>
              <a:ext uri="{FF2B5EF4-FFF2-40B4-BE49-F238E27FC236}">
                <a16:creationId xmlns:a16="http://schemas.microsoft.com/office/drawing/2014/main" id="{9BE7DD24-FADB-1B1D-F7C6-AC8A6AE59905}"/>
              </a:ext>
            </a:extLst>
          </p:cNvPr>
          <p:cNvSpPr/>
          <p:nvPr/>
        </p:nvSpPr>
        <p:spPr>
          <a:xfrm>
            <a:off x="10119215" y="3190044"/>
            <a:ext cx="1051341" cy="772333"/>
          </a:xfrm>
          <a:prstGeom prst="donut">
            <a:avLst>
              <a:gd name="adj" fmla="val 8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/>
            <a:endParaRPr lang="it-IT" sz="2531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CDBB66A1-2A76-E6CA-6316-0461FE087DF3}"/>
              </a:ext>
            </a:extLst>
          </p:cNvPr>
          <p:cNvSpPr/>
          <p:nvPr/>
        </p:nvSpPr>
        <p:spPr>
          <a:xfrm>
            <a:off x="6755853" y="3190044"/>
            <a:ext cx="1187997" cy="915231"/>
          </a:xfrm>
          <a:prstGeom prst="frame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40359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magine 4" descr="DSC_0079.JPG">
            <a:extLst>
              <a:ext uri="{FF2B5EF4-FFF2-40B4-BE49-F238E27FC236}">
                <a16:creationId xmlns:a16="http://schemas.microsoft.com/office/drawing/2014/main" id="{2E36B3C7-0964-5A94-A2DE-9ECCFA68DFB7}"/>
              </a:ext>
            </a:extLst>
          </p:cNvPr>
          <p:cNvSpPr>
            <a:spLocks noChangeAspect="1"/>
          </p:cNvSpPr>
          <p:nvPr/>
        </p:nvSpPr>
        <p:spPr bwMode="auto">
          <a:xfrm>
            <a:off x="4313293" y="3243269"/>
            <a:ext cx="3159029" cy="211448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it-IT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mmagine 3" descr="DSC_0208.JPG">
            <a:extLst>
              <a:ext uri="{FF2B5EF4-FFF2-40B4-BE49-F238E27FC236}">
                <a16:creationId xmlns:a16="http://schemas.microsoft.com/office/drawing/2014/main" id="{30F29358-D38F-8069-4B67-B5B17C422442}"/>
              </a:ext>
            </a:extLst>
          </p:cNvPr>
          <p:cNvSpPr>
            <a:spLocks noChangeAspect="1"/>
          </p:cNvSpPr>
          <p:nvPr/>
        </p:nvSpPr>
        <p:spPr bwMode="auto">
          <a:xfrm>
            <a:off x="4800640" y="3308354"/>
            <a:ext cx="2462138" cy="204940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it-IT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icture 5" descr="PSO DESQUAMAZIONE">
            <a:extLst>
              <a:ext uri="{FF2B5EF4-FFF2-40B4-BE49-F238E27FC236}">
                <a16:creationId xmlns:a16="http://schemas.microsoft.com/office/drawing/2014/main" id="{9FE62F08-CA8E-20B2-6578-290D29FF96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0411" y="2620991"/>
            <a:ext cx="3644789" cy="2736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it-IT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5AD4D76-A634-2017-8A79-753D39EB0B4B}"/>
              </a:ext>
            </a:extLst>
          </p:cNvPr>
          <p:cNvSpPr txBox="1">
            <a:spLocks noChangeArrowheads="1"/>
          </p:cNvSpPr>
          <p:nvPr/>
        </p:nvSpPr>
        <p:spPr>
          <a:xfrm>
            <a:off x="3363534" y="2058231"/>
            <a:ext cx="6098350" cy="250024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1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9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9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9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9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531" b="1" i="1" dirty="0">
                <a:solidFill>
                  <a:srgbClr val="FF0000"/>
                </a:solidFill>
                <a:cs typeface="Calibri" panose="020F0502020204030204" pitchFamily="34" charset="0"/>
              </a:rPr>
              <a:t>Promuovere il rientro in anagen </a:t>
            </a:r>
          </a:p>
          <a:p>
            <a:endParaRPr lang="it-IT" sz="2531" b="1" i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r>
              <a:rPr lang="it-IT" sz="2531" b="1" i="1" dirty="0">
                <a:solidFill>
                  <a:srgbClr val="FF0000"/>
                </a:solidFill>
                <a:cs typeface="Calibri" panose="020F0502020204030204" pitchFamily="34" charset="0"/>
              </a:rPr>
              <a:t>Contrastare la fase catagen</a:t>
            </a:r>
          </a:p>
          <a:p>
            <a:endParaRPr lang="it-IT" sz="2531" b="1" i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r>
              <a:rPr lang="it-IT" sz="2531" b="1" i="1" dirty="0">
                <a:solidFill>
                  <a:srgbClr val="FF0000"/>
                </a:solidFill>
                <a:cs typeface="Calibri" panose="020F0502020204030204" pitchFamily="34" charset="0"/>
              </a:rPr>
              <a:t>Promuovere l'angiogenesi </a:t>
            </a:r>
            <a:r>
              <a:rPr lang="it-IT" sz="2531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perifollicolare</a:t>
            </a:r>
            <a:r>
              <a:rPr lang="it-IT" sz="2531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7170EF99-A2F6-B0F3-35BA-B818A937D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93" y="393869"/>
            <a:ext cx="4430577" cy="56848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094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Lozioni cosmetiche</a:t>
            </a:r>
          </a:p>
        </p:txBody>
      </p:sp>
    </p:spTree>
    <p:extLst>
      <p:ext uri="{BB962C8B-B14F-4D97-AF65-F5344CB8AC3E}">
        <p14:creationId xmlns:p14="http://schemas.microsoft.com/office/powerpoint/2010/main" val="2836796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A62743-3124-61D7-5642-3A81830E3143}"/>
              </a:ext>
            </a:extLst>
          </p:cNvPr>
          <p:cNvSpPr txBox="1"/>
          <p:nvPr/>
        </p:nvSpPr>
        <p:spPr>
          <a:xfrm>
            <a:off x="771525" y="1295906"/>
            <a:ext cx="6096000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Prodotta naturalmente nei tessuti del corpo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C1D1E"/>
                </a:solidFill>
                <a:ea typeface="Calibri" panose="020F0502020204030204" pitchFamily="34" charset="0"/>
              </a:rPr>
              <a:t>S</a:t>
            </a:r>
            <a:r>
              <a:rPr lang="it-IT" sz="1800" dirty="0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timola la sintesi del DNA e aumenta i livelli di proteine ​​</a:t>
            </a:r>
            <a:r>
              <a:rPr lang="it-IT" sz="1800" dirty="0" err="1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noggin</a:t>
            </a:r>
            <a:r>
              <a:rPr lang="it-IT" sz="1800" dirty="0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 nelle cellule della papilla dermica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1C1D1E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La proteina </a:t>
            </a:r>
            <a:r>
              <a:rPr lang="it-IT" sz="1800" dirty="0" err="1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noggin</a:t>
            </a:r>
            <a:r>
              <a:rPr lang="it-IT" sz="1800" dirty="0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 è un fattore importante per la transizione telogen-anagen del follicolo pilifero ed è un potente induttore di anagen </a:t>
            </a:r>
            <a:r>
              <a:rPr lang="it-IT" sz="1800" i="1" dirty="0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in vivo</a:t>
            </a:r>
            <a:r>
              <a:rPr lang="it-IT" sz="1800" dirty="0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 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1C1D1E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1C1D1E"/>
                </a:solidFill>
                <a:effectLst/>
                <a:ea typeface="Calibri" panose="020F0502020204030204" pitchFamily="34" charset="0"/>
              </a:rPr>
              <a:t>Questo fattore agisce antagonizzando la proteina morfogenetica ossea 4 (BMP4), che è un inibitore dell'inizio di anagen.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 baseline="30000" dirty="0">
              <a:solidFill>
                <a:srgbClr val="2F7BAE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5673A08-D94C-907C-3730-FE99B658CBCF}"/>
              </a:ext>
            </a:extLst>
          </p:cNvPr>
          <p:cNvSpPr/>
          <p:nvPr/>
        </p:nvSpPr>
        <p:spPr>
          <a:xfrm>
            <a:off x="3048000" y="6176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i="1" dirty="0">
                <a:solidFill>
                  <a:srgbClr val="FF0000"/>
                </a:solidFill>
              </a:rPr>
              <a:t>C</a:t>
            </a:r>
            <a:r>
              <a:rPr lang="it-IT" sz="2800" b="1" i="1" u="none" strike="noStrike" dirty="0">
                <a:solidFill>
                  <a:srgbClr val="FF0000"/>
                </a:solidFill>
                <a:effectLst/>
              </a:rPr>
              <a:t>reatina</a:t>
            </a:r>
            <a:endParaRPr lang="it-IT" sz="2800" b="1" i="1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38A4F9-8DAD-3901-57B6-AF1EB9ACF499}"/>
              </a:ext>
            </a:extLst>
          </p:cNvPr>
          <p:cNvSpPr txBox="1"/>
          <p:nvPr/>
        </p:nvSpPr>
        <p:spPr>
          <a:xfrm>
            <a:off x="2207479" y="48969"/>
            <a:ext cx="8074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Promotori del rientro in anagen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93B7B3-5EEC-8E98-BCF0-00D52A5E7121}"/>
              </a:ext>
            </a:extLst>
          </p:cNvPr>
          <p:cNvSpPr txBox="1"/>
          <p:nvPr/>
        </p:nvSpPr>
        <p:spPr>
          <a:xfrm>
            <a:off x="0" y="6236995"/>
            <a:ext cx="9144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0" i="1" dirty="0" err="1">
                <a:solidFill>
                  <a:srgbClr val="0000FF"/>
                </a:solidFill>
                <a:effectLst/>
              </a:rPr>
              <a:t>Botchkarev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VA, 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Botchkareva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NV, Sharov AA, 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Funa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K, Huber O, 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Gilchrest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BA. 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Modulation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of BMP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signaling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by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noggin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is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required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for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induction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of the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secondary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(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nontylotrich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) hair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follicles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. J Invest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Dermatol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 2002; </a:t>
            </a:r>
            <a:r>
              <a:rPr lang="it-IT" sz="1100" b="1" i="1" dirty="0">
                <a:solidFill>
                  <a:srgbClr val="0000FF"/>
                </a:solidFill>
                <a:effectLst/>
              </a:rPr>
              <a:t>118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: 3–10</a:t>
            </a:r>
            <a:endParaRPr lang="it-IT" sz="1100" i="1" dirty="0">
              <a:solidFill>
                <a:srgbClr val="0000FF"/>
              </a:solidFill>
            </a:endParaRPr>
          </a:p>
          <a:p>
            <a:r>
              <a:rPr lang="it-IT" sz="1100" b="0" i="1" dirty="0" err="1">
                <a:solidFill>
                  <a:srgbClr val="0000FF"/>
                </a:solidFill>
                <a:effectLst/>
              </a:rPr>
              <a:t>Plikus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MV, Mayer JA, de la Cruz D et al. 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Cyclic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dermal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BMP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signalling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regulates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stem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cell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activation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during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hair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regeneration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. Nature 2008; </a:t>
            </a:r>
            <a:r>
              <a:rPr lang="it-IT" sz="1100" b="1" i="1" dirty="0">
                <a:solidFill>
                  <a:srgbClr val="0000FF"/>
                </a:solidFill>
                <a:effectLst/>
              </a:rPr>
              <a:t>451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: 340–344</a:t>
            </a:r>
            <a:endParaRPr lang="it-IT" sz="1100" i="1" dirty="0">
              <a:solidFill>
                <a:srgbClr val="0000FF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FF4D8F-8C9E-F90A-4EAB-555B3D75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617653"/>
            <a:ext cx="3228975" cy="619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F1EAAF6-ABB3-42C2-8E2F-FA84593DA664}"/>
              </a:ext>
            </a:extLst>
          </p:cNvPr>
          <p:cNvSpPr/>
          <p:nvPr/>
        </p:nvSpPr>
        <p:spPr>
          <a:xfrm>
            <a:off x="2043112" y="4826032"/>
            <a:ext cx="5724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>
                <a:solidFill>
                  <a:srgbClr val="0066FF"/>
                </a:solidFill>
              </a:rPr>
              <a:t>Induzione della crescita dei capelli </a:t>
            </a:r>
          </a:p>
          <a:p>
            <a:pPr algn="ctr"/>
            <a:r>
              <a:rPr lang="it-IT" b="1">
                <a:solidFill>
                  <a:srgbClr val="0066FF"/>
                </a:solidFill>
              </a:rPr>
              <a:t>Aumentando l'attività del DPC </a:t>
            </a:r>
          </a:p>
          <a:p>
            <a:pPr algn="ctr"/>
            <a:r>
              <a:rPr lang="it-IT" b="1">
                <a:solidFill>
                  <a:srgbClr val="0066FF"/>
                </a:solidFill>
              </a:rPr>
              <a:t>Stimola il rilancio della fase anagen del follicolo pilifero</a:t>
            </a:r>
            <a:endParaRPr lang="it-IT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89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F19BAF-E812-20B0-66F9-6BDC29BBAFB4}"/>
              </a:ext>
            </a:extLst>
          </p:cNvPr>
          <p:cNvSpPr txBox="1"/>
          <p:nvPr/>
        </p:nvSpPr>
        <p:spPr>
          <a:xfrm>
            <a:off x="974431" y="1482794"/>
            <a:ext cx="72485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C1D1E"/>
                </a:solidFill>
                <a:ea typeface="Times New Roman" panose="02020603050405020304" pitchFamily="18" charset="0"/>
              </a:rPr>
              <a:t>P</a:t>
            </a:r>
            <a:r>
              <a:rPr lang="it-IT" sz="1800" dirty="0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eptide biomimetico derivato dalla </a:t>
            </a:r>
            <a:r>
              <a:rPr lang="it-IT" sz="1800" dirty="0" err="1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timopoietina</a:t>
            </a:r>
            <a:r>
              <a:rPr lang="it-IT" sz="1800" dirty="0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 composto da acido aspartico-lisina-tirosina-valina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1C1D1E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C1D1E"/>
                </a:solidFill>
                <a:ea typeface="Times New Roman" panose="02020603050405020304" pitchFamily="18" charset="0"/>
              </a:rPr>
              <a:t>F</a:t>
            </a:r>
            <a:r>
              <a:rPr lang="it-IT" sz="1800" dirty="0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avorisce la crescita dei capelli grazie alle sue proprietà di inibizione del catagen.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1C1D1E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it-IT" sz="1800" i="1" dirty="0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In vitro</a:t>
            </a:r>
            <a:r>
              <a:rPr lang="it-IT" sz="1800" dirty="0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 ha dimostrato di </a:t>
            </a:r>
            <a:r>
              <a:rPr lang="it-IT" sz="1800" dirty="0" err="1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sottoregolare</a:t>
            </a:r>
            <a:r>
              <a:rPr lang="it-IT" sz="1800" dirty="0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 l'espressione TNF-α (fattore pro-</a:t>
            </a:r>
            <a:r>
              <a:rPr lang="it-IT" sz="1800" dirty="0" err="1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apoptotico</a:t>
            </a:r>
            <a:r>
              <a:rPr lang="it-IT" sz="1800" dirty="0">
                <a:solidFill>
                  <a:srgbClr val="1C1D1E"/>
                </a:solidFill>
                <a:effectLst/>
                <a:ea typeface="Times New Roman" panose="02020603050405020304" pitchFamily="18" charset="0"/>
              </a:rPr>
              <a:t>) coinvolto nell'accorciamento della fase anagen e nell'induzione della fase catagen.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62A053-6BF6-0916-88BE-D822DCB39EC4}"/>
              </a:ext>
            </a:extLst>
          </p:cNvPr>
          <p:cNvSpPr txBox="1"/>
          <p:nvPr/>
        </p:nvSpPr>
        <p:spPr>
          <a:xfrm>
            <a:off x="2322029" y="68465"/>
            <a:ext cx="8074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Contrastare la fase catagen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BB80C88-FA40-460D-FB70-15C72B239282}"/>
              </a:ext>
            </a:extLst>
          </p:cNvPr>
          <p:cNvSpPr/>
          <p:nvPr/>
        </p:nvSpPr>
        <p:spPr>
          <a:xfrm>
            <a:off x="3048000" y="6176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i="1" dirty="0" err="1">
                <a:solidFill>
                  <a:srgbClr val="FF0000"/>
                </a:solidFill>
              </a:rPr>
              <a:t>Acetil</a:t>
            </a:r>
            <a:r>
              <a:rPr lang="it-IT" sz="2800" b="1" i="1" dirty="0">
                <a:solidFill>
                  <a:srgbClr val="FF0000"/>
                </a:solidFill>
              </a:rPr>
              <a:t> tetrapeptide-2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02883AA-34B0-EADD-D576-2A11089026FD}"/>
              </a:ext>
            </a:extLst>
          </p:cNvPr>
          <p:cNvSpPr/>
          <p:nvPr/>
        </p:nvSpPr>
        <p:spPr>
          <a:xfrm>
            <a:off x="1736430" y="4728875"/>
            <a:ext cx="6486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66FF"/>
                </a:solidFill>
              </a:rPr>
              <a:t>Riduzione del passaggio dei capelli in fase catagen</a:t>
            </a:r>
          </a:p>
          <a:p>
            <a:pPr algn="ctr"/>
            <a:r>
              <a:rPr lang="it-IT" sz="2000" b="1" dirty="0">
                <a:solidFill>
                  <a:srgbClr val="0066FF"/>
                </a:solidFill>
              </a:rPr>
              <a:t>Aumento della densità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1AF3AD2-9AE5-9644-5ABA-7AD07E7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2217331"/>
            <a:ext cx="3723773" cy="416441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5698482-7985-BB28-0ACE-25BF042933FA}"/>
              </a:ext>
            </a:extLst>
          </p:cNvPr>
          <p:cNvSpPr txBox="1"/>
          <p:nvPr/>
        </p:nvSpPr>
        <p:spPr>
          <a:xfrm>
            <a:off x="95250" y="6358648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1" dirty="0" err="1">
                <a:solidFill>
                  <a:srgbClr val="0000FF"/>
                </a:solidFill>
                <a:effectLst/>
              </a:rPr>
              <a:t>Turlier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V,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Darde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MS,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Loustau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J,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Mengeaud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V.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Assessment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of the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effects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of a hair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lotion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in women with acute telogen effluvium: a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randomized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controlled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study. J Eur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Acad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Dermatol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Venereol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. 2021 Nov;35 </a:t>
            </a:r>
            <a:r>
              <a:rPr lang="it-IT" sz="1400" b="0" i="1" dirty="0" err="1">
                <a:solidFill>
                  <a:srgbClr val="0000FF"/>
                </a:solidFill>
                <a:effectLst/>
              </a:rPr>
              <a:t>Suppl</a:t>
            </a:r>
            <a:r>
              <a:rPr lang="it-IT" sz="1400" b="0" i="1" dirty="0">
                <a:solidFill>
                  <a:srgbClr val="0000FF"/>
                </a:solidFill>
                <a:effectLst/>
              </a:rPr>
              <a:t> 2:12-20.</a:t>
            </a:r>
            <a:endParaRPr lang="it-IT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2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F19BAF-E812-20B0-66F9-6BDC29BBAFB4}"/>
              </a:ext>
            </a:extLst>
          </p:cNvPr>
          <p:cNvSpPr txBox="1"/>
          <p:nvPr/>
        </p:nvSpPr>
        <p:spPr>
          <a:xfrm>
            <a:off x="1212556" y="1875239"/>
            <a:ext cx="72485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C1D1E"/>
                </a:solidFill>
                <a:ea typeface="Times New Roman" panose="02020603050405020304" pitchFamily="18" charset="0"/>
              </a:rPr>
              <a:t>L’associazione potrebbe promuovere l'angiogenesi </a:t>
            </a:r>
            <a:r>
              <a:rPr lang="it-IT" dirty="0" err="1">
                <a:solidFill>
                  <a:srgbClr val="1C1D1E"/>
                </a:solidFill>
                <a:ea typeface="Times New Roman" panose="02020603050405020304" pitchFamily="18" charset="0"/>
              </a:rPr>
              <a:t>perifollicolare</a:t>
            </a:r>
            <a:endParaRPr lang="it-IT" dirty="0">
              <a:solidFill>
                <a:srgbClr val="1C1D1E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1C1D1E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C1D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</a:t>
            </a:r>
            <a:r>
              <a:rPr lang="it-IT" dirty="0">
                <a:solidFill>
                  <a:srgbClr val="1C1D1E"/>
                </a:solidFill>
                <a:ea typeface="Times New Roman" panose="02020603050405020304" pitchFamily="18" charset="0"/>
              </a:rPr>
              <a:t> sintesi VEGF nelle DPC (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1C1D1E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C1D1E"/>
                </a:solidFill>
                <a:ea typeface="Times New Roman" panose="02020603050405020304" pitchFamily="18" charset="0"/>
              </a:rPr>
              <a:t>Stimola la </a:t>
            </a:r>
            <a:r>
              <a:rPr lang="it-IT" dirty="0" err="1">
                <a:solidFill>
                  <a:srgbClr val="1C1D1E"/>
                </a:solidFill>
                <a:ea typeface="Times New Roman" panose="02020603050405020304" pitchFamily="18" charset="0"/>
              </a:rPr>
              <a:t>microvascolarizzazione</a:t>
            </a:r>
            <a:r>
              <a:rPr lang="it-IT" dirty="0">
                <a:solidFill>
                  <a:srgbClr val="1C1D1E"/>
                </a:solidFill>
                <a:ea typeface="Times New Roman" panose="02020603050405020304" pitchFamily="18" charset="0"/>
              </a:rPr>
              <a:t> migliorando l'afflusso di sangue al follicolo pilifero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1C1D1E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C1D1E"/>
                </a:solidFill>
                <a:ea typeface="Times New Roman" panose="02020603050405020304" pitchFamily="18" charset="0"/>
              </a:rPr>
              <a:t>Il VEGF è importante anche per il mantenimento dell'anagen  e può contribuire a velocizzare la ricrescita dei capelli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62A053-6BF6-0916-88BE-D822DCB39EC4}"/>
              </a:ext>
            </a:extLst>
          </p:cNvPr>
          <p:cNvSpPr txBox="1"/>
          <p:nvPr/>
        </p:nvSpPr>
        <p:spPr>
          <a:xfrm>
            <a:off x="2058621" y="79555"/>
            <a:ext cx="8074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Contrastare la fase catagen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BB80C88-FA40-460D-FB70-15C72B239282}"/>
              </a:ext>
            </a:extLst>
          </p:cNvPr>
          <p:cNvSpPr/>
          <p:nvPr/>
        </p:nvSpPr>
        <p:spPr>
          <a:xfrm>
            <a:off x="3048000" y="6176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i="1" dirty="0">
                <a:solidFill>
                  <a:srgbClr val="FF0000"/>
                </a:solidFill>
              </a:rPr>
              <a:t>C</a:t>
            </a:r>
            <a:r>
              <a:rPr lang="it-IT" sz="2800" b="1" i="1" u="none" strike="noStrike" dirty="0">
                <a:solidFill>
                  <a:srgbClr val="FF0000"/>
                </a:solidFill>
                <a:effectLst/>
              </a:rPr>
              <a:t>reatina + </a:t>
            </a:r>
            <a:r>
              <a:rPr lang="it-IT" sz="2800" b="1" i="1" u="none" strike="noStrike" dirty="0" err="1">
                <a:solidFill>
                  <a:srgbClr val="FF0000"/>
                </a:solidFill>
                <a:effectLst/>
              </a:rPr>
              <a:t>Tetrapeptide</a:t>
            </a:r>
            <a:r>
              <a:rPr lang="it-IT" sz="2800" b="1" i="1" u="none" strike="noStrike" dirty="0">
                <a:solidFill>
                  <a:srgbClr val="FF0000"/>
                </a:solidFill>
                <a:effectLst/>
              </a:rPr>
              <a:t>®</a:t>
            </a:r>
            <a:endParaRPr lang="it-IT" sz="2800" b="1" i="1" dirty="0">
              <a:solidFill>
                <a:srgbClr val="FF000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02883AA-34B0-EADD-D576-2A11089026FD}"/>
              </a:ext>
            </a:extLst>
          </p:cNvPr>
          <p:cNvSpPr/>
          <p:nvPr/>
        </p:nvSpPr>
        <p:spPr>
          <a:xfrm>
            <a:off x="1900237" y="5036230"/>
            <a:ext cx="5724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66FF"/>
                </a:solidFill>
              </a:rPr>
              <a:t>Favorisce il microcircolo</a:t>
            </a:r>
          </a:p>
          <a:p>
            <a:pPr algn="ctr"/>
            <a:r>
              <a:rPr lang="it-IT" sz="2400" b="1" dirty="0">
                <a:solidFill>
                  <a:srgbClr val="3183FF"/>
                </a:solidFill>
              </a:rPr>
              <a:t>Mantiene</a:t>
            </a:r>
            <a:r>
              <a:rPr lang="it-IT" sz="2400" b="1" dirty="0">
                <a:solidFill>
                  <a:srgbClr val="0066FF"/>
                </a:solidFill>
              </a:rPr>
              <a:t> la fase Anagen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1AF3AD2-9AE5-9644-5ABA-7AD07E7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000" y="2729751"/>
            <a:ext cx="3265573" cy="365199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30F2B9-EDD7-FC05-5182-D4B0BB888AF3}"/>
              </a:ext>
            </a:extLst>
          </p:cNvPr>
          <p:cNvSpPr txBox="1"/>
          <p:nvPr/>
        </p:nvSpPr>
        <p:spPr>
          <a:xfrm>
            <a:off x="95250" y="6358648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0" i="1" dirty="0" err="1">
                <a:solidFill>
                  <a:srgbClr val="0000FF"/>
                </a:solidFill>
                <a:effectLst/>
              </a:rPr>
              <a:t>Turlier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V,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Darde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MS,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Loustau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J,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Mengeaud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V.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Assessment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of the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effects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of a hair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lotion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in women with acute telogen effluvium: a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randomized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controlled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study. J Eur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Acad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Dermatol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Venereol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. 2021 Nov;35 </a:t>
            </a:r>
            <a:r>
              <a:rPr lang="it-IT" sz="1100" b="0" i="1" dirty="0" err="1">
                <a:solidFill>
                  <a:srgbClr val="0000FF"/>
                </a:solidFill>
                <a:effectLst/>
              </a:rPr>
              <a:t>Suppl</a:t>
            </a:r>
            <a:r>
              <a:rPr lang="it-IT" sz="1100" b="0" i="1" dirty="0">
                <a:solidFill>
                  <a:srgbClr val="0000FF"/>
                </a:solidFill>
                <a:effectLst/>
              </a:rPr>
              <a:t> 2:12-20.</a:t>
            </a:r>
            <a:endParaRPr lang="it-IT" sz="11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3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424750" y="2093680"/>
            <a:ext cx="8225148" cy="1629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31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Quando prescriverli?</a:t>
            </a:r>
            <a:endParaRPr kumimoji="0" lang="it-IT" sz="2531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53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53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53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A31ABF-E033-5042-BE39-FCE706EF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879" y="-9624"/>
            <a:ext cx="3378121" cy="2256531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00936" y="261801"/>
            <a:ext cx="59065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  <a:sym typeface="Helvetica Light"/>
              </a:rPr>
              <a:t>Integratori alimentari e Lozioni cosmetiche</a:t>
            </a:r>
            <a:endParaRPr kumimoji="0" lang="it-IT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cs typeface="Calibri"/>
              <a:sym typeface="Helvetica Light"/>
            </a:endParaRPr>
          </a:p>
        </p:txBody>
      </p:sp>
      <p:pic>
        <p:nvPicPr>
          <p:cNvPr id="31746" name="Picture 2" descr="COSA SONO GLI INTEGRATORI | Over Health - Integratori per il tuo benessere">
            <a:extLst>
              <a:ext uri="{FF2B5EF4-FFF2-40B4-BE49-F238E27FC236}">
                <a16:creationId xmlns:a16="http://schemas.microsoft.com/office/drawing/2014/main" id="{CD8F2702-0AA5-C759-9F69-722652C55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86" y="3062009"/>
            <a:ext cx="4319605" cy="34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Massaggio al cuoio capelluto: gli innumerevoli benefici per i capelli!">
            <a:extLst>
              <a:ext uri="{FF2B5EF4-FFF2-40B4-BE49-F238E27FC236}">
                <a16:creationId xmlns:a16="http://schemas.microsoft.com/office/drawing/2014/main" id="{3FF44E86-39D0-338E-2D4D-0A71A55E3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32" y="3062010"/>
            <a:ext cx="5203618" cy="34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4822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CA31ABF-E033-5042-BE39-FCE706EF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160" y="-15107"/>
            <a:ext cx="3826841" cy="25562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98F433-6864-3084-0CF5-28ED12D06C71}"/>
              </a:ext>
            </a:extLst>
          </p:cNvPr>
          <p:cNvSpPr txBox="1"/>
          <p:nvPr/>
        </p:nvSpPr>
        <p:spPr>
          <a:xfrm>
            <a:off x="720856" y="557658"/>
            <a:ext cx="10750287" cy="571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it-IT" sz="2813" dirty="0">
                <a:latin typeface="Calibri" panose="020F0502020204030204" pitchFamily="34" charset="0"/>
                <a:cs typeface="Calibri" panose="020F0502020204030204" pitchFamily="34" charset="0"/>
              </a:rPr>
              <a:t>Telogen effluvium acuto/cronico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endParaRPr lang="it-IT" sz="28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it-IT" sz="2813" dirty="0">
                <a:latin typeface="Calibri" panose="020F0502020204030204" pitchFamily="34" charset="0"/>
                <a:cs typeface="Calibri" panose="020F0502020204030204" pitchFamily="34" charset="0"/>
              </a:rPr>
              <a:t>Alopecia androgenetica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endParaRPr lang="it-IT" sz="28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it-IT" sz="2813" dirty="0">
                <a:latin typeface="Calibri" panose="020F0502020204030204" pitchFamily="34" charset="0"/>
                <a:cs typeface="Calibri" panose="020F0502020204030204" pitchFamily="34" charset="0"/>
              </a:rPr>
              <a:t>Nei pazienti con AGA anche già in </a:t>
            </a:r>
          </a:p>
          <a:p>
            <a:pPr algn="l">
              <a:buClr>
                <a:srgbClr val="FF0000"/>
              </a:buClr>
            </a:pPr>
            <a:r>
              <a:rPr lang="it-IT" sz="2813" dirty="0">
                <a:latin typeface="Calibri" panose="020F0502020204030204" pitchFamily="34" charset="0"/>
                <a:cs typeface="Calibri" panose="020F0502020204030204" pitchFamily="34" charset="0"/>
              </a:rPr>
              <a:t>terapia farmacologica (minoxidil o finasteride)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endParaRPr lang="it-IT" sz="28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it-IT" sz="2813" dirty="0">
                <a:latin typeface="Calibri" panose="020F0502020204030204" pitchFamily="34" charset="0"/>
                <a:cs typeface="Calibri" panose="020F0502020204030204" pitchFamily="34" charset="0"/>
              </a:rPr>
              <a:t>Nelle pazienti peri/post-menopausa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endParaRPr lang="it-IT" sz="28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it-IT" sz="2813" dirty="0">
                <a:latin typeface="Calibri" panose="020F0502020204030204" pitchFamily="34" charset="0"/>
                <a:cs typeface="Calibri" panose="020F0502020204030204" pitchFamily="34" charset="0"/>
              </a:rPr>
              <a:t>Nei pazienti post-trattamento rigenerativo (ionoforesi, biostimolazione)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endParaRPr lang="it-IT" sz="28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it-IT" sz="2813" dirty="0">
                <a:latin typeface="Calibri" panose="020F0502020204030204" pitchFamily="34" charset="0"/>
                <a:cs typeface="Calibri" panose="020F0502020204030204" pitchFamily="34" charset="0"/>
              </a:rPr>
              <a:t>Nei pazienti in attesa di trapianto e post trapianto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68F63E-D00A-1075-D91C-860D827EC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21"/>
          <a:stretch/>
        </p:blipFill>
        <p:spPr>
          <a:xfrm>
            <a:off x="8893650" y="4159054"/>
            <a:ext cx="3298351" cy="26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4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EF53604-0E6F-6AEF-EE5F-91C86AD618C7}"/>
              </a:ext>
            </a:extLst>
          </p:cNvPr>
          <p:cNvSpPr/>
          <p:nvPr/>
        </p:nvSpPr>
        <p:spPr>
          <a:xfrm>
            <a:off x="2382954" y="101525"/>
            <a:ext cx="732132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Telogen</a:t>
            </a: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effluvium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7B954BE-FC2C-953D-873B-DA0624186B6B}"/>
              </a:ext>
            </a:extLst>
          </p:cNvPr>
          <p:cNvSpPr/>
          <p:nvPr/>
        </p:nvSpPr>
        <p:spPr>
          <a:xfrm>
            <a:off x="1568573" y="539551"/>
            <a:ext cx="7864235" cy="837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3600" dirty="0">
                <a:solidFill>
                  <a:srgbClr val="0432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Eccessiva caduta dei capelli in </a:t>
            </a:r>
            <a:r>
              <a:rPr lang="it-IT" sz="3600" dirty="0" err="1">
                <a:solidFill>
                  <a:srgbClr val="0432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telogen</a:t>
            </a:r>
            <a:endParaRPr lang="it-IT" sz="3600" dirty="0">
              <a:solidFill>
                <a:srgbClr val="0432FF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873191-BFC2-E94F-6CD4-3A2F8F171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866" y="0"/>
            <a:ext cx="2565322" cy="386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5">
            <a:extLst>
              <a:ext uri="{FF2B5EF4-FFF2-40B4-BE49-F238E27FC236}">
                <a16:creationId xmlns:a16="http://schemas.microsoft.com/office/drawing/2014/main" id="{BFEE8695-46F0-DDE9-17DB-E74A98B13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1573477"/>
            <a:ext cx="7362825" cy="3555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81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più comune malattia dei capelli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it-IT" altLang="it-IT" sz="281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81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capelli «cadono di più» al lavaggio, pettinatura, sono visti su vestiti, sul pavimento… 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it-IT" altLang="it-IT" sz="281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81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Notevole angoscia e spavento 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it-IT" altLang="it-IT" sz="281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18" descr="Immagine che contiene riflesso&#10;&#10;Descrizione generata automaticamente">
            <a:extLst>
              <a:ext uri="{FF2B5EF4-FFF2-40B4-BE49-F238E27FC236}">
                <a16:creationId xmlns:a16="http://schemas.microsoft.com/office/drawing/2014/main" id="{A90B9775-1574-D4E1-0A04-E45A8AAA6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75" y="4733650"/>
            <a:ext cx="2934449" cy="20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27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1264001-080C-F094-6CD6-9380E596596C}"/>
              </a:ext>
            </a:extLst>
          </p:cNvPr>
          <p:cNvSpPr/>
          <p:nvPr/>
        </p:nvSpPr>
        <p:spPr>
          <a:xfrm>
            <a:off x="653724" y="187275"/>
            <a:ext cx="11465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dirty="0" err="1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Telogen</a:t>
            </a:r>
            <a:r>
              <a:rPr lang="it-IT" sz="3200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effluvium</a:t>
            </a:r>
            <a:r>
              <a:rPr lang="it-IT" sz="3200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interruzione prematura della fase </a:t>
            </a:r>
            <a:r>
              <a:rPr lang="it-IT" sz="32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anagen</a:t>
            </a:r>
            <a:endParaRPr lang="it-IT" sz="32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3" descr="cycle.jpg">
            <a:extLst>
              <a:ext uri="{FF2B5EF4-FFF2-40B4-BE49-F238E27FC236}">
                <a16:creationId xmlns:a16="http://schemas.microsoft.com/office/drawing/2014/main" id="{99EFDC10-6A04-FADA-F2B9-6346EDE9B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17912" r="20056" b="14815"/>
          <a:stretch>
            <a:fillRect/>
          </a:stretch>
        </p:blipFill>
        <p:spPr bwMode="auto">
          <a:xfrm>
            <a:off x="2624244" y="4411908"/>
            <a:ext cx="2031938" cy="177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4">
            <a:extLst>
              <a:ext uri="{FF2B5EF4-FFF2-40B4-BE49-F238E27FC236}">
                <a16:creationId xmlns:a16="http://schemas.microsoft.com/office/drawing/2014/main" id="{64E39F3A-415C-4458-AF00-9F3270199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6784" y="4667487"/>
            <a:ext cx="809601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 New Roman" panose="020206030504050203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 New Roman" panose="02020603050405020304" pitchFamily="18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050" dirty="0">
                <a:cs typeface="Calibri" panose="020F0502020204030204" pitchFamily="34" charset="0"/>
              </a:rPr>
              <a:t>Telogen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050" dirty="0">
                <a:cs typeface="Calibri" panose="020F0502020204030204" pitchFamily="34" charset="0"/>
              </a:rPr>
              <a:t>2-3 mesi</a:t>
            </a:r>
            <a:endParaRPr lang="en-US" altLang="it-IT" sz="1050" dirty="0">
              <a:cs typeface="Calibri" panose="020F0502020204030204" pitchFamily="34" charset="0"/>
            </a:endParaRPr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361F3D88-7C01-C4E9-D159-C5D15C128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704" y="4915128"/>
            <a:ext cx="917547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 New Roman" panose="020206030504050203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 New Roman" panose="02020603050405020304" pitchFamily="18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050" dirty="0" err="1">
                <a:solidFill>
                  <a:srgbClr val="000000"/>
                </a:solidFill>
                <a:cs typeface="Calibri" panose="020F0502020204030204" pitchFamily="34" charset="0"/>
              </a:rPr>
              <a:t>Anagen</a:t>
            </a:r>
            <a:endParaRPr lang="it-IT" altLang="it-IT" sz="105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050" dirty="0">
                <a:solidFill>
                  <a:srgbClr val="000000"/>
                </a:solidFill>
                <a:cs typeface="Calibri" panose="020F0502020204030204" pitchFamily="34" charset="0"/>
              </a:rPr>
              <a:t>4-7 anni</a:t>
            </a:r>
            <a:endParaRPr lang="en-US" altLang="it-IT" sz="105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ACBA7C20-76DC-9938-BBD5-EC672344B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233" y="5637419"/>
            <a:ext cx="981045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 New Roman" panose="020206030504050203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 New Roman" panose="02020603050405020304" pitchFamily="18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050" dirty="0" err="1">
                <a:cs typeface="Calibri" panose="020F0502020204030204" pitchFamily="34" charset="0"/>
              </a:rPr>
              <a:t>Catagen</a:t>
            </a:r>
            <a:endParaRPr lang="it-IT" altLang="it-IT" sz="1050" dirty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050" dirty="0">
                <a:cs typeface="Calibri" panose="020F0502020204030204" pitchFamily="34" charset="0"/>
              </a:rPr>
              <a:t>2-3 settimane</a:t>
            </a:r>
            <a:endParaRPr lang="en-US" altLang="it-IT" sz="1050" dirty="0">
              <a:cs typeface="Calibri" panose="020F050202020403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D4CC1AF-EAB9-16EB-50FA-33EB5EEE3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r="26244" b="5740"/>
          <a:stretch>
            <a:fillRect/>
          </a:stretch>
        </p:blipFill>
        <p:spPr bwMode="auto">
          <a:xfrm>
            <a:off x="6951640" y="3164170"/>
            <a:ext cx="973107" cy="300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>
            <a:extLst>
              <a:ext uri="{FF2B5EF4-FFF2-40B4-BE49-F238E27FC236}">
                <a16:creationId xmlns:a16="http://schemas.microsoft.com/office/drawing/2014/main" id="{210B966F-09E1-19BF-E06F-F22495139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455" y="5123086"/>
            <a:ext cx="892148" cy="655618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 New Roman" panose="020206030504050203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 New Roman" panose="02020603050405020304" pitchFamily="18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it-IT" sz="1350" dirty="0">
              <a:cs typeface="Calibri" panose="020F0502020204030204" pitchFamily="34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1EF996A8-8E16-F399-4915-111B9948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7" t="20505" r="41837" b="5608"/>
          <a:stretch>
            <a:fillRect/>
          </a:stretch>
        </p:blipFill>
        <p:spPr bwMode="auto">
          <a:xfrm>
            <a:off x="9324877" y="3191160"/>
            <a:ext cx="792139" cy="306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AC3C5B75-8A0D-7C2E-11F3-B37542DCCB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9976" y="5342152"/>
            <a:ext cx="1309648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45D9A43D-C93B-3B73-5ABB-003BD9862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401" y="1241128"/>
            <a:ext cx="82753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Times New Roman" panose="02020603050405020304" pitchFamily="18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 New Roman" panose="02020603050405020304" pitchFamily="18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dirty="0">
                <a:solidFill>
                  <a:srgbClr val="31353D"/>
                </a:solidFill>
                <a:cs typeface="Calibri" panose="020F0502020204030204" pitchFamily="34" charset="0"/>
              </a:rPr>
              <a:t>la forma più frequente</a:t>
            </a:r>
          </a:p>
          <a:p>
            <a:pPr algn="l"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dirty="0">
                <a:solidFill>
                  <a:srgbClr val="31353D"/>
                </a:solidFill>
                <a:cs typeface="Calibri" panose="020F0502020204030204" pitchFamily="34" charset="0"/>
              </a:rPr>
              <a:t>la fase </a:t>
            </a:r>
            <a:r>
              <a:rPr lang="it-IT" altLang="it-IT" dirty="0" err="1">
                <a:solidFill>
                  <a:srgbClr val="31353D"/>
                </a:solidFill>
                <a:cs typeface="Calibri" panose="020F0502020204030204" pitchFamily="34" charset="0"/>
              </a:rPr>
              <a:t>anagen</a:t>
            </a:r>
            <a:r>
              <a:rPr lang="it-IT" altLang="it-IT" dirty="0">
                <a:solidFill>
                  <a:srgbClr val="31353D"/>
                </a:solidFill>
                <a:cs typeface="Calibri" panose="020F0502020204030204" pitchFamily="34" charset="0"/>
              </a:rPr>
              <a:t> termina prima del normale, e il follicolo entra in fase </a:t>
            </a:r>
            <a:r>
              <a:rPr lang="it-IT" altLang="it-IT" dirty="0" err="1">
                <a:solidFill>
                  <a:srgbClr val="31353D"/>
                </a:solidFill>
                <a:cs typeface="Calibri" panose="020F0502020204030204" pitchFamily="34" charset="0"/>
              </a:rPr>
              <a:t>telogen</a:t>
            </a:r>
            <a:endParaRPr lang="it-IT" altLang="it-IT" dirty="0">
              <a:solidFill>
                <a:srgbClr val="31353D"/>
              </a:solidFill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dirty="0">
                <a:solidFill>
                  <a:srgbClr val="31353D"/>
                </a:solidFill>
                <a:cs typeface="Calibri" panose="020F0502020204030204" pitchFamily="34" charset="0"/>
              </a:rPr>
              <a:t>Il capello cadrà dopo 2-3 mesi</a:t>
            </a:r>
            <a:endParaRPr lang="en-US" altLang="it-IT" dirty="0">
              <a:solidFill>
                <a:srgbClr val="31353D"/>
              </a:solidFill>
              <a:cs typeface="Calibri" panose="020F0502020204030204" pitchFamily="34" charset="0"/>
            </a:endParaRPr>
          </a:p>
        </p:txBody>
      </p:sp>
      <p:sp>
        <p:nvSpPr>
          <p:cNvPr id="12" name="Saetta 11">
            <a:extLst>
              <a:ext uri="{FF2B5EF4-FFF2-40B4-BE49-F238E27FC236}">
                <a16:creationId xmlns:a16="http://schemas.microsoft.com/office/drawing/2014/main" id="{31E8BE92-6404-9784-8935-DFD115CA8F48}"/>
              </a:ext>
            </a:extLst>
          </p:cNvPr>
          <p:cNvSpPr/>
          <p:nvPr/>
        </p:nvSpPr>
        <p:spPr>
          <a:xfrm rot="7349242">
            <a:off x="4523633" y="4765117"/>
            <a:ext cx="806425" cy="376226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571BDB4-8C89-EFA8-85E9-6B8FF8BE83D7}"/>
              </a:ext>
            </a:extLst>
          </p:cNvPr>
          <p:cNvSpPr/>
          <p:nvPr/>
        </p:nvSpPr>
        <p:spPr>
          <a:xfrm>
            <a:off x="2025775" y="3264183"/>
            <a:ext cx="3228876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1600" dirty="0">
                <a:solidFill>
                  <a:srgbClr val="3135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«insulto» moderato alle cellule della matrice del follicolo ne determina la “fuga in </a:t>
            </a:r>
            <a:r>
              <a:rPr lang="it-IT" altLang="it-IT" sz="1600" dirty="0" err="1">
                <a:solidFill>
                  <a:srgbClr val="3135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telogen</a:t>
            </a:r>
            <a:r>
              <a:rPr lang="it-IT" altLang="it-IT" sz="1600" dirty="0">
                <a:solidFill>
                  <a:srgbClr val="3135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”: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67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40290" y="112949"/>
            <a:ext cx="590651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10751">
              <a:defRPr/>
            </a:pPr>
            <a:r>
              <a:rPr lang="it-IT" sz="33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Nel </a:t>
            </a:r>
            <a:r>
              <a:rPr lang="it-IT" sz="33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Telogen</a:t>
            </a:r>
            <a:r>
              <a:rPr lang="it-IT" sz="33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33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Effluvium</a:t>
            </a:r>
            <a:r>
              <a:rPr lang="it-IT" sz="33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</a:p>
        </p:txBody>
      </p:sp>
      <p:sp>
        <p:nvSpPr>
          <p:cNvPr id="11" name="Immagine 8" descr="IMG_2347.JPG"/>
          <p:cNvSpPr>
            <a:spLocks noChangeAspect="1"/>
          </p:cNvSpPr>
          <p:nvPr/>
        </p:nvSpPr>
        <p:spPr bwMode="auto">
          <a:xfrm rot="-5400000">
            <a:off x="7112765" y="3438527"/>
            <a:ext cx="1882321" cy="251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410751"/>
            <a:endParaRPr lang="it-IT" sz="1350" ker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2EBFB7-A3F7-0334-D962-69DA7EED1A00}"/>
              </a:ext>
            </a:extLst>
          </p:cNvPr>
          <p:cNvSpPr txBox="1"/>
          <p:nvPr/>
        </p:nvSpPr>
        <p:spPr>
          <a:xfrm>
            <a:off x="4172457" y="825747"/>
            <a:ext cx="37052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Nelle forme di TE acuto o cronico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9D5A718-DB24-55B7-67E9-256DA1BA6551}"/>
              </a:ext>
            </a:extLst>
          </p:cNvPr>
          <p:cNvSpPr txBox="1"/>
          <p:nvPr/>
        </p:nvSpPr>
        <p:spPr>
          <a:xfrm>
            <a:off x="7390272" y="2098196"/>
            <a:ext cx="1451273" cy="4790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Farmaci</a:t>
            </a:r>
            <a:endParaRPr lang="it-IT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68BD77-DE0D-306A-F3FF-F84FAF7491E0}"/>
              </a:ext>
            </a:extLst>
          </p:cNvPr>
          <p:cNvSpPr txBox="1"/>
          <p:nvPr/>
        </p:nvSpPr>
        <p:spPr>
          <a:xfrm>
            <a:off x="7333286" y="3211447"/>
            <a:ext cx="236238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10751">
              <a:buClr>
                <a:srgbClr val="FF0000"/>
              </a:buClr>
              <a:defRPr/>
            </a:pPr>
            <a:r>
              <a:rPr lang="it-IT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Interruzione di </a:t>
            </a:r>
          </a:p>
          <a:p>
            <a:pPr defTabSz="410751">
              <a:buClr>
                <a:srgbClr val="FF0000"/>
              </a:buClr>
              <a:defRPr/>
            </a:pPr>
            <a:r>
              <a:rPr lang="it-IT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contraccettivi orali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5112D0-1B56-419E-D8F5-E554CC63E11C}"/>
              </a:ext>
            </a:extLst>
          </p:cNvPr>
          <p:cNvSpPr txBox="1"/>
          <p:nvPr/>
        </p:nvSpPr>
        <p:spPr>
          <a:xfrm>
            <a:off x="4852397" y="2809431"/>
            <a:ext cx="2537875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10751">
              <a:buClr>
                <a:srgbClr val="FF0000"/>
              </a:buClr>
              <a:defRPr/>
            </a:pPr>
            <a:r>
              <a:rPr lang="it-IT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Malattie sistemiche	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906946E-3B69-28B9-8D4C-5E008F431B2D}"/>
              </a:ext>
            </a:extLst>
          </p:cNvPr>
          <p:cNvSpPr txBox="1"/>
          <p:nvPr/>
        </p:nvSpPr>
        <p:spPr>
          <a:xfrm>
            <a:off x="2969644" y="2024007"/>
            <a:ext cx="237232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10751">
              <a:buClr>
                <a:srgbClr val="FF0000"/>
              </a:buClr>
              <a:defRPr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Diete dimagranti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35433F1-723E-22DD-9158-FAA16F0BB146}"/>
              </a:ext>
            </a:extLst>
          </p:cNvPr>
          <p:cNvSpPr txBox="1"/>
          <p:nvPr/>
        </p:nvSpPr>
        <p:spPr>
          <a:xfrm>
            <a:off x="2107680" y="5037838"/>
            <a:ext cx="19168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1">
              <a:buClr>
                <a:srgbClr val="FF0000"/>
              </a:buClr>
              <a:defRPr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Post-partum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EDD662E-2049-A9AC-7C76-0CC7FEB3940E}"/>
              </a:ext>
            </a:extLst>
          </p:cNvPr>
          <p:cNvSpPr txBox="1"/>
          <p:nvPr/>
        </p:nvSpPr>
        <p:spPr>
          <a:xfrm>
            <a:off x="4589283" y="4296136"/>
            <a:ext cx="191688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1">
              <a:buClr>
                <a:srgbClr val="FF0000"/>
              </a:buClr>
              <a:defRPr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Fatica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577D710-5C63-F3E0-5DF2-C9087DF7A2F9}"/>
              </a:ext>
            </a:extLst>
          </p:cNvPr>
          <p:cNvSpPr txBox="1"/>
          <p:nvPr/>
        </p:nvSpPr>
        <p:spPr>
          <a:xfrm>
            <a:off x="2135537" y="2732321"/>
            <a:ext cx="21396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10751">
              <a:buClr>
                <a:srgbClr val="FF0000"/>
              </a:buClr>
              <a:defRPr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Malnutrizione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4215EE3-4265-E10C-F575-AE9670A7288A}"/>
              </a:ext>
            </a:extLst>
          </p:cNvPr>
          <p:cNvSpPr txBox="1"/>
          <p:nvPr/>
        </p:nvSpPr>
        <p:spPr>
          <a:xfrm>
            <a:off x="7165676" y="4047381"/>
            <a:ext cx="228600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1">
              <a:buClr>
                <a:srgbClr val="FF0000"/>
              </a:buClr>
              <a:defRPr/>
            </a:pPr>
            <a:r>
              <a:rPr lang="it-IT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</a:p>
          <a:p>
            <a:pPr algn="ctr" defTabSz="410751">
              <a:buClr>
                <a:srgbClr val="FF0000"/>
              </a:buClr>
              <a:defRPr/>
            </a:pPr>
            <a:r>
              <a:rPr lang="it-IT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Fumo di sigaretta</a:t>
            </a:r>
          </a:p>
        </p:txBody>
      </p:sp>
      <p:pic>
        <p:nvPicPr>
          <p:cNvPr id="2050" name="Picture 2" descr="Perdita di peso o dimagrimento? - Dott.ssa Domenica Di Carlo">
            <a:extLst>
              <a:ext uri="{FF2B5EF4-FFF2-40B4-BE49-F238E27FC236}">
                <a16:creationId xmlns:a16="http://schemas.microsoft.com/office/drawing/2014/main" id="{878C726B-E734-9EA4-94BE-C1F9DA91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" y="996103"/>
            <a:ext cx="2895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ochimica Centro Analisi Cliniche: Esami in esenzione per gravidanza">
            <a:extLst>
              <a:ext uri="{FF2B5EF4-FFF2-40B4-BE49-F238E27FC236}">
                <a16:creationId xmlns:a16="http://schemas.microsoft.com/office/drawing/2014/main" id="{5DA4406A-C418-465D-CAE1-61616409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0"/>
          <a:stretch/>
        </p:blipFill>
        <p:spPr bwMode="auto">
          <a:xfrm>
            <a:off x="142026" y="4960246"/>
            <a:ext cx="2089035" cy="188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EXANE ® - Foglietto Illustrativo">
            <a:extLst>
              <a:ext uri="{FF2B5EF4-FFF2-40B4-BE49-F238E27FC236}">
                <a16:creationId xmlns:a16="http://schemas.microsoft.com/office/drawing/2014/main" id="{3F5504DD-2023-8CD0-8A82-0D126A340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350" y="1547078"/>
            <a:ext cx="2895600" cy="14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CasellaDiTesto 2047">
            <a:extLst>
              <a:ext uri="{FF2B5EF4-FFF2-40B4-BE49-F238E27FC236}">
                <a16:creationId xmlns:a16="http://schemas.microsoft.com/office/drawing/2014/main" id="{D7346E40-54FE-55B2-5883-77C47CD0C5A0}"/>
              </a:ext>
            </a:extLst>
          </p:cNvPr>
          <p:cNvSpPr txBox="1"/>
          <p:nvPr/>
        </p:nvSpPr>
        <p:spPr>
          <a:xfrm>
            <a:off x="6898612" y="5068616"/>
            <a:ext cx="255306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10751">
              <a:buClr>
                <a:srgbClr val="FF0000"/>
              </a:buClr>
              <a:defRPr/>
            </a:pPr>
            <a:r>
              <a:rPr lang="it-IT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Interventi  chirurgici</a:t>
            </a:r>
          </a:p>
        </p:txBody>
      </p:sp>
      <p:pic>
        <p:nvPicPr>
          <p:cNvPr id="2056" name="Picture 8" descr="Pillola anticoncezionale: le domande più frequenti e i miti da sfatare">
            <a:extLst>
              <a:ext uri="{FF2B5EF4-FFF2-40B4-BE49-F238E27FC236}">
                <a16:creationId xmlns:a16="http://schemas.microsoft.com/office/drawing/2014/main" id="{C538A39A-A878-BFDB-5AD9-FC5174AB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3121038"/>
            <a:ext cx="2496333" cy="14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ntervento chirurgico vascolare roma - Studio Medico Eur">
            <a:extLst>
              <a:ext uri="{FF2B5EF4-FFF2-40B4-BE49-F238E27FC236}">
                <a16:creationId xmlns:a16="http://schemas.microsoft.com/office/drawing/2014/main" id="{30FEBE92-8A25-920B-E7CA-4F1162E76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424" y="4752975"/>
            <a:ext cx="21812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me accelerare la calcificazione ossea - Ortopedia Sanitaria">
            <a:extLst>
              <a:ext uri="{FF2B5EF4-FFF2-40B4-BE49-F238E27FC236}">
                <a16:creationId xmlns:a16="http://schemas.microsoft.com/office/drawing/2014/main" id="{252719E7-C733-6BD8-7F8C-D2F5293C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14" y="5843630"/>
            <a:ext cx="2916222" cy="9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4 semplici rimedi per combattere la fatica fisica e mentale - Centodieci">
            <a:extLst>
              <a:ext uri="{FF2B5EF4-FFF2-40B4-BE49-F238E27FC236}">
                <a16:creationId xmlns:a16="http://schemas.microsoft.com/office/drawing/2014/main" id="{AC1EB651-C2CF-C4D6-01B9-B446280DB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08" y="5068616"/>
            <a:ext cx="2688069" cy="17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vid: 45.225 nuovi contagi con 224mila tamponi, 43 decessi | Sanità24 - Il  Sole 24 Ore">
            <a:extLst>
              <a:ext uri="{FF2B5EF4-FFF2-40B4-BE49-F238E27FC236}">
                <a16:creationId xmlns:a16="http://schemas.microsoft.com/office/drawing/2014/main" id="{CEA18865-3F92-6F78-97FB-B7013D0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7" y="3089854"/>
            <a:ext cx="1522065" cy="15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CasellaDiTesto 2048">
            <a:extLst>
              <a:ext uri="{FF2B5EF4-FFF2-40B4-BE49-F238E27FC236}">
                <a16:creationId xmlns:a16="http://schemas.microsoft.com/office/drawing/2014/main" id="{7FB41BC8-F1A4-E81A-13A9-88DEE39B594B}"/>
              </a:ext>
            </a:extLst>
          </p:cNvPr>
          <p:cNvSpPr txBox="1"/>
          <p:nvPr/>
        </p:nvSpPr>
        <p:spPr>
          <a:xfrm>
            <a:off x="1881847" y="3752842"/>
            <a:ext cx="19168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1">
              <a:buClr>
                <a:srgbClr val="FF0000"/>
              </a:buClr>
              <a:defRPr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Covid-19</a:t>
            </a:r>
          </a:p>
        </p:txBody>
      </p:sp>
      <p:grpSp>
        <p:nvGrpSpPr>
          <p:cNvPr id="2055" name="Gruppo 2054">
            <a:extLst>
              <a:ext uri="{FF2B5EF4-FFF2-40B4-BE49-F238E27FC236}">
                <a16:creationId xmlns:a16="http://schemas.microsoft.com/office/drawing/2014/main" id="{3D1717FB-B5DA-84A5-FA6B-D81079BC2308}"/>
              </a:ext>
            </a:extLst>
          </p:cNvPr>
          <p:cNvGrpSpPr/>
          <p:nvPr/>
        </p:nvGrpSpPr>
        <p:grpSpPr>
          <a:xfrm>
            <a:off x="10213123" y="-11077"/>
            <a:ext cx="1978877" cy="1283944"/>
            <a:chOff x="9107876" y="3350686"/>
            <a:chExt cx="3084125" cy="2022498"/>
          </a:xfrm>
        </p:grpSpPr>
        <p:pic>
          <p:nvPicPr>
            <p:cNvPr id="2051" name="Immagine 4">
              <a:extLst>
                <a:ext uri="{FF2B5EF4-FFF2-40B4-BE49-F238E27FC236}">
                  <a16:creationId xmlns:a16="http://schemas.microsoft.com/office/drawing/2014/main" id="{58056192-2180-2AA6-9C20-E18FF8D4A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7" t="18239" r="3539"/>
            <a:stretch>
              <a:fillRect/>
            </a:stretch>
          </p:blipFill>
          <p:spPr bwMode="auto">
            <a:xfrm>
              <a:off x="9107876" y="3350686"/>
              <a:ext cx="3084125" cy="202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" name="Rettangolo 5">
              <a:extLst>
                <a:ext uri="{FF2B5EF4-FFF2-40B4-BE49-F238E27FC236}">
                  <a16:creationId xmlns:a16="http://schemas.microsoft.com/office/drawing/2014/main" id="{BB8D9C44-5777-8D31-0F38-694F81168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505" y="4472823"/>
              <a:ext cx="759817" cy="56030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it-IT" sz="2400" u="sng">
                <a:latin typeface="Arial" panose="020B0604020202020204" pitchFamily="34" charset="0"/>
              </a:endParaRPr>
            </a:p>
          </p:txBody>
        </p:sp>
      </p:grpSp>
      <p:sp>
        <p:nvSpPr>
          <p:cNvPr id="2057" name="CasellaDiTesto 2056">
            <a:extLst>
              <a:ext uri="{FF2B5EF4-FFF2-40B4-BE49-F238E27FC236}">
                <a16:creationId xmlns:a16="http://schemas.microsoft.com/office/drawing/2014/main" id="{38E91EA1-FD58-FF23-584F-F95F4DEFA22F}"/>
              </a:ext>
            </a:extLst>
          </p:cNvPr>
          <p:cNvSpPr txBox="1"/>
          <p:nvPr/>
        </p:nvSpPr>
        <p:spPr>
          <a:xfrm>
            <a:off x="4091012" y="3515747"/>
            <a:ext cx="117232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1">
              <a:buClr>
                <a:srgbClr val="FF0000"/>
              </a:buClr>
              <a:defRPr/>
            </a:pPr>
            <a:r>
              <a:rPr lang="it-IT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Febbre</a:t>
            </a:r>
          </a:p>
        </p:txBody>
      </p:sp>
    </p:spTree>
    <p:extLst>
      <p:ext uri="{BB962C8B-B14F-4D97-AF65-F5344CB8AC3E}">
        <p14:creationId xmlns:p14="http://schemas.microsoft.com/office/powerpoint/2010/main" val="319530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29916" y="2221601"/>
            <a:ext cx="107321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083" lvl="1" indent="-4572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Importante conoscere le caratteristiche dei principi attivi che li rendono </a:t>
            </a:r>
            <a:r>
              <a:rPr lang="it-IT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“specifici” 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per ogni tipo di paziente</a:t>
            </a:r>
          </a:p>
          <a:p>
            <a:pPr marL="800083" lvl="1" indent="-4572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083" lvl="1" indent="-4572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Non interagiscono con farmaci</a:t>
            </a:r>
          </a:p>
          <a:p>
            <a:pPr marL="800083" lvl="1" indent="-4572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083" lvl="1" indent="-4572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Non hanno complicazioni se interrotti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16468" y="472526"/>
            <a:ext cx="6359169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FF0000"/>
              </a:buClr>
            </a:pP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Integratori e lozioni cosmetiche</a:t>
            </a:r>
          </a:p>
        </p:txBody>
      </p:sp>
    </p:spTree>
    <p:extLst>
      <p:ext uri="{BB962C8B-B14F-4D97-AF65-F5344CB8AC3E}">
        <p14:creationId xmlns:p14="http://schemas.microsoft.com/office/powerpoint/2010/main" val="306227105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8542FF-7398-A2AF-0C64-7446E6754807}"/>
              </a:ext>
            </a:extLst>
          </p:cNvPr>
          <p:cNvSpPr txBox="1"/>
          <p:nvPr/>
        </p:nvSpPr>
        <p:spPr>
          <a:xfrm>
            <a:off x="106470" y="1469810"/>
            <a:ext cx="99917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gestione del paziente con telogen effluvium è complessa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 momento l'unica strategia è l'identificazione e la rimozione delle principali cause alla radice del disturbo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Processo complicat</a:t>
            </a:r>
            <a:r>
              <a:rPr lang="it-IT" sz="2400" dirty="0">
                <a:solidFill>
                  <a:srgbClr val="1C1D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e </a:t>
            </a:r>
            <a:r>
              <a:rPr lang="it-IT" sz="24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difficile trovare la causa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assenza di qualsiasi trattamento, il recupero dal telogen effluvium acuto di solito inizia 3-6 mesi dopo l'eliminazione delle cause sottostanti</a:t>
            </a:r>
            <a:endParaRPr lang="it-IT" sz="24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1C1D1E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Nel TE acuto il recupero completo </a:t>
            </a:r>
            <a:r>
              <a:rPr lang="it-IT" sz="2400" dirty="0">
                <a:solidFill>
                  <a:srgbClr val="1C1D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può </a:t>
            </a:r>
            <a:r>
              <a:rPr lang="it-IT" sz="24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richiedere anche 12 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1C1D1E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C1D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Nel TE cronico può richiedere anche diversi anni</a:t>
            </a:r>
            <a:endParaRPr lang="it-IT" sz="2400" dirty="0">
              <a:solidFill>
                <a:srgbClr val="1C1D1E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72E051A-0386-BFE6-FF4A-1FC7F2474CD7}"/>
              </a:ext>
            </a:extLst>
          </p:cNvPr>
          <p:cNvSpPr/>
          <p:nvPr/>
        </p:nvSpPr>
        <p:spPr>
          <a:xfrm>
            <a:off x="2249604" y="177725"/>
            <a:ext cx="7321326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Telogen</a:t>
            </a: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effluvium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4" name="Picture 4" descr="Caduta dei capelli – Farmacia Ridola">
            <a:extLst>
              <a:ext uri="{FF2B5EF4-FFF2-40B4-BE49-F238E27FC236}">
                <a16:creationId xmlns:a16="http://schemas.microsoft.com/office/drawing/2014/main" id="{FFC2FE4B-0957-9D4B-A372-DB7EBBE51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722" y="0"/>
            <a:ext cx="3869076" cy="20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Ufficializzato il calendario 2010 / Archivio notizie / Notizie / Home -  Trofeo Colli e Valli Mountain Bike">
            <a:extLst>
              <a:ext uri="{FF2B5EF4-FFF2-40B4-BE49-F238E27FC236}">
                <a16:creationId xmlns:a16="http://schemas.microsoft.com/office/drawing/2014/main" id="{5DA00194-E275-EEB4-3D79-9C39FE6BA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81" y="4833186"/>
            <a:ext cx="2819349" cy="203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6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7F7F70-CD77-AB9A-DF4A-BF5926120243}"/>
              </a:ext>
            </a:extLst>
          </p:cNvPr>
          <p:cNvSpPr txBox="1"/>
          <p:nvPr/>
        </p:nvSpPr>
        <p:spPr>
          <a:xfrm>
            <a:off x="595312" y="1003132"/>
            <a:ext cx="110013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 opzioni terapeutiche per il trattamento del Telogen sono scarse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solidFill>
                <a:srgbClr val="1C1D1E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C1D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20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farmaci disponibili come il minoxidil o la finasteride non sono specificatamente indicati per il telogen effluvium (uso off-label) e possono avere controindicazioni  e non si interrompono al miglioramento!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C1D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Integratori </a:t>
            </a:r>
            <a:r>
              <a:rPr lang="it-IT" sz="2000" dirty="0">
                <a:solidFill>
                  <a:srgbClr val="1C1D1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alimentari e preparazioni topiche, basate sulla combinazione di medicine moderne e tradizionali, vengono studiati per ridurre la caduta e migliorare le caratteristiche e l’aspetto dei capelli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C1D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Sono di facile utilizzo e assunzione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C1D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 possono utilizzare a cicli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solidFill>
                <a:srgbClr val="1C1D1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2045BA-A5F4-3E5B-474D-9664EC64A679}"/>
              </a:ext>
            </a:extLst>
          </p:cNvPr>
          <p:cNvSpPr txBox="1"/>
          <p:nvPr/>
        </p:nvSpPr>
        <p:spPr>
          <a:xfrm>
            <a:off x="2326480" y="5096560"/>
            <a:ext cx="7539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Ridurre la caduta e accelerare i tempi di recupero </a:t>
            </a: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è essenziale per alleviare e ridurre al minimo il carico psicologico associato alla caduta dei capelli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67B852-1414-692F-C21C-3648AC810812}"/>
              </a:ext>
            </a:extLst>
          </p:cNvPr>
          <p:cNvSpPr/>
          <p:nvPr/>
        </p:nvSpPr>
        <p:spPr>
          <a:xfrm>
            <a:off x="2249604" y="177725"/>
            <a:ext cx="732132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Telogen</a:t>
            </a: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effluvium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8" name="Picture 4" descr="Immagini clipart ClipArt clessidra con sabbia">
            <a:extLst>
              <a:ext uri="{FF2B5EF4-FFF2-40B4-BE49-F238E27FC236}">
                <a16:creationId xmlns:a16="http://schemas.microsoft.com/office/drawing/2014/main" id="{49AA0DE2-3F3D-116C-068F-D093FBD1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248">
            <a:off x="10086975" y="3908159"/>
            <a:ext cx="1438275" cy="279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9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28808" y="251619"/>
            <a:ext cx="590669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3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Telogen</a:t>
            </a:r>
            <a:r>
              <a:rPr lang="it-IT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Effluvium</a:t>
            </a:r>
            <a:r>
              <a:rPr lang="it-IT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1019175" y="1219200"/>
            <a:ext cx="4793412" cy="39300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it-IT" sz="1969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Singolarmente o associato a lozioni cosmetiche</a:t>
            </a:r>
          </a:p>
          <a:p>
            <a:pPr>
              <a:buClr>
                <a:srgbClr val="FF0000"/>
              </a:buClr>
              <a:defRPr/>
            </a:pP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 forme di TE acuto o cronico da:</a:t>
            </a:r>
          </a:p>
          <a:p>
            <a:pPr>
              <a:buClr>
                <a:srgbClr val="FF0000"/>
              </a:buClr>
              <a:defRPr/>
            </a:pPr>
            <a:endParaRPr lang="it-IT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Farmaci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Interruzione di contraccettivi orali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Malattie sistemiche	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Malnutrizione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Fumo di sigaretta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Stress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Esposizione agli UV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Diete dimagranti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Post-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partum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Immagine 8" descr="IMG_2347.JPG"/>
          <p:cNvSpPr>
            <a:spLocks noChangeAspect="1"/>
          </p:cNvSpPr>
          <p:nvPr/>
        </p:nvSpPr>
        <p:spPr bwMode="auto">
          <a:xfrm rot="-5400000">
            <a:off x="7112795" y="3438526"/>
            <a:ext cx="1882379" cy="251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"/>
          <p:cNvSpPr>
            <a:spLocks noChangeArrowheads="1"/>
          </p:cNvSpPr>
          <p:nvPr/>
        </p:nvSpPr>
        <p:spPr bwMode="auto">
          <a:xfrm>
            <a:off x="6583316" y="1951672"/>
            <a:ext cx="4793412" cy="147732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it-IT" sz="22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Associato ad una terapia farmacologica</a:t>
            </a:r>
          </a:p>
          <a:p>
            <a:pPr>
              <a:buClr>
                <a:srgbClr val="FF0000"/>
              </a:buClr>
              <a:defRPr/>
            </a:pP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 forme di caduta di capelli più importanti</a:t>
            </a:r>
            <a:endParaRPr lang="it-IT" sz="15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07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431875" y="1622362"/>
            <a:ext cx="2082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T0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906957" y="1583971"/>
            <a:ext cx="2082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Dopo 3 mesi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823142" y="1631320"/>
            <a:ext cx="2082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Dopo 6 mesi</a:t>
            </a:r>
          </a:p>
        </p:txBody>
      </p:sp>
      <p:pic>
        <p:nvPicPr>
          <p:cNvPr id="6" name="Immagine 5" descr="DSC_04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3" t="23095" r="30336" b="34875"/>
          <a:stretch/>
        </p:blipFill>
        <p:spPr>
          <a:xfrm>
            <a:off x="6734874" y="2109707"/>
            <a:ext cx="2904426" cy="1922668"/>
          </a:xfrm>
          <a:prstGeom prst="rect">
            <a:avLst/>
          </a:prstGeom>
        </p:spPr>
      </p:pic>
      <p:pic>
        <p:nvPicPr>
          <p:cNvPr id="8" name="Immagine 7" descr="DSC_069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t="17729" r="29457" b="41878"/>
          <a:stretch/>
        </p:blipFill>
        <p:spPr>
          <a:xfrm>
            <a:off x="3668348" y="2104774"/>
            <a:ext cx="2741977" cy="1922667"/>
          </a:xfrm>
          <a:prstGeom prst="rect">
            <a:avLst/>
          </a:prstGeom>
        </p:spPr>
      </p:pic>
      <p:pic>
        <p:nvPicPr>
          <p:cNvPr id="9" name="Immagine 8" descr="DSC_009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1" t="13865" r="23795" b="33513"/>
          <a:stretch/>
        </p:blipFill>
        <p:spPr>
          <a:xfrm>
            <a:off x="683878" y="2109708"/>
            <a:ext cx="2715848" cy="191773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8A1D52-165A-0FB9-5079-E1D241531555}"/>
              </a:ext>
            </a:extLst>
          </p:cNvPr>
          <p:cNvSpPr txBox="1"/>
          <p:nvPr/>
        </p:nvSpPr>
        <p:spPr>
          <a:xfrm>
            <a:off x="628780" y="191905"/>
            <a:ext cx="846323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Telogen effluvium acuto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C98282-7C41-8C1D-0DDE-950E21EC67E0}"/>
              </a:ext>
            </a:extLst>
          </p:cNvPr>
          <p:cNvSpPr txBox="1"/>
          <p:nvPr/>
        </p:nvSpPr>
        <p:spPr>
          <a:xfrm>
            <a:off x="957722" y="1085655"/>
            <a:ext cx="8881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LOZIONE + INTEGRATORE ORALE PER LA CADUTA ACUTA per 6 mesi</a:t>
            </a:r>
          </a:p>
        </p:txBody>
      </p:sp>
      <p:pic>
        <p:nvPicPr>
          <p:cNvPr id="5" name="Immagine 4" descr="FFImage013.jpg">
            <a:extLst>
              <a:ext uri="{FF2B5EF4-FFF2-40B4-BE49-F238E27FC236}">
                <a16:creationId xmlns:a16="http://schemas.microsoft.com/office/drawing/2014/main" id="{F15CBF6E-BC74-4F7D-26BB-BD60667D78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48" y="4209691"/>
            <a:ext cx="2741977" cy="1542362"/>
          </a:xfrm>
          <a:prstGeom prst="rect">
            <a:avLst/>
          </a:prstGeom>
        </p:spPr>
      </p:pic>
      <p:pic>
        <p:nvPicPr>
          <p:cNvPr id="7" name="Immagine 6" descr="PESCI_SILVIA _453916.JPG">
            <a:extLst>
              <a:ext uri="{FF2B5EF4-FFF2-40B4-BE49-F238E27FC236}">
                <a16:creationId xmlns:a16="http://schemas.microsoft.com/office/drawing/2014/main" id="{57D38C6C-73E4-EC96-1D15-6D2A22E928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0" y="4209690"/>
            <a:ext cx="2770946" cy="1558657"/>
          </a:xfrm>
          <a:prstGeom prst="rect">
            <a:avLst/>
          </a:prstGeom>
        </p:spPr>
      </p:pic>
      <p:pic>
        <p:nvPicPr>
          <p:cNvPr id="10" name="Immagine 9" descr="PESCI_SILVIA _395816.JPG">
            <a:extLst>
              <a:ext uri="{FF2B5EF4-FFF2-40B4-BE49-F238E27FC236}">
                <a16:creationId xmlns:a16="http://schemas.microsoft.com/office/drawing/2014/main" id="{FA93F5BB-758E-3179-0634-FA1C9D2DD2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74" y="4172208"/>
            <a:ext cx="2904425" cy="155865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EB886C-7943-5C8A-A757-47891B281A74}"/>
              </a:ext>
            </a:extLst>
          </p:cNvPr>
          <p:cNvSpPr txBox="1"/>
          <p:nvPr/>
        </p:nvSpPr>
        <p:spPr>
          <a:xfrm>
            <a:off x="9786937" y="2104774"/>
            <a:ext cx="2352675" cy="120032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12529"/>
                </a:solidFill>
                <a:effectLst/>
              </a:rPr>
              <a:t>Integratore con 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</a:rPr>
              <a:t>L-cistina, L-metionina, 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</a:rPr>
              <a:t>solfato ferroso, </a:t>
            </a:r>
            <a:r>
              <a:rPr lang="it-IT" b="0" i="0" dirty="0" err="1">
                <a:solidFill>
                  <a:srgbClr val="212529"/>
                </a:solidFill>
                <a:effectLst/>
              </a:rPr>
              <a:t>Vit.PP</a:t>
            </a:r>
            <a:r>
              <a:rPr lang="it-IT" b="0" i="0" dirty="0">
                <a:solidFill>
                  <a:srgbClr val="212529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529"/>
                </a:solidFill>
                <a:effectLst/>
              </a:rPr>
              <a:t>Vit.E</a:t>
            </a:r>
            <a:r>
              <a:rPr lang="it-IT" b="0" i="0" dirty="0">
                <a:solidFill>
                  <a:srgbClr val="212529"/>
                </a:solidFill>
                <a:effectLst/>
              </a:rPr>
              <a:t>, Vit.B6</a:t>
            </a:r>
            <a:r>
              <a:rPr lang="it-IT" dirty="0">
                <a:solidFill>
                  <a:srgbClr val="212529"/>
                </a:solidFill>
              </a:rPr>
              <a:t> e</a:t>
            </a:r>
            <a:r>
              <a:rPr lang="it-IT" b="0" i="0" dirty="0">
                <a:solidFill>
                  <a:srgbClr val="212529"/>
                </a:solidFill>
                <a:effectLst/>
              </a:rPr>
              <a:t> biotina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3DDE25-9B5E-9BD8-8464-32411D8DFD1D}"/>
              </a:ext>
            </a:extLst>
          </p:cNvPr>
          <p:cNvSpPr txBox="1"/>
          <p:nvPr/>
        </p:nvSpPr>
        <p:spPr>
          <a:xfrm>
            <a:off x="9891712" y="4691129"/>
            <a:ext cx="2247900" cy="107721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212529"/>
                </a:solidFill>
              </a:rPr>
              <a:t>Lozione a base di c</a:t>
            </a:r>
            <a:r>
              <a:rPr lang="it-IT" sz="1600" b="0" i="0" dirty="0">
                <a:solidFill>
                  <a:srgbClr val="212529"/>
                </a:solidFill>
                <a:effectLst/>
              </a:rPr>
              <a:t>reatina, </a:t>
            </a:r>
            <a:r>
              <a:rPr lang="it-IT" sz="1600" b="0" i="0" dirty="0" err="1">
                <a:solidFill>
                  <a:srgbClr val="212529"/>
                </a:solidFill>
                <a:effectLst/>
              </a:rPr>
              <a:t>Tetrapeptide</a:t>
            </a:r>
            <a:r>
              <a:rPr lang="it-IT" sz="1600" b="0" i="0" dirty="0">
                <a:solidFill>
                  <a:srgbClr val="212529"/>
                </a:solidFill>
                <a:effectLst/>
              </a:rPr>
              <a:t>, complesso di Vitamine B5, B6, B8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725646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9340" y="227249"/>
            <a:ext cx="590651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10751">
              <a:defRPr/>
            </a:pPr>
            <a:r>
              <a:rPr lang="it-IT" sz="33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Nel </a:t>
            </a:r>
            <a:r>
              <a:rPr lang="it-IT" sz="33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Telogen</a:t>
            </a:r>
            <a:r>
              <a:rPr lang="it-IT" sz="33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33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Effluvium</a:t>
            </a:r>
            <a:r>
              <a:rPr lang="it-IT" sz="33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</a:p>
        </p:txBody>
      </p:sp>
      <p:sp>
        <p:nvSpPr>
          <p:cNvPr id="11" name="Immagine 8" descr="IMG_2347.JPG"/>
          <p:cNvSpPr>
            <a:spLocks noChangeAspect="1"/>
          </p:cNvSpPr>
          <p:nvPr/>
        </p:nvSpPr>
        <p:spPr bwMode="auto">
          <a:xfrm rot="-5400000">
            <a:off x="7112765" y="3438527"/>
            <a:ext cx="1882321" cy="251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410751"/>
            <a:endParaRPr lang="it-IT" sz="1350" ker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4EB678-04C6-ACB4-0092-DC80E7455D32}"/>
              </a:ext>
            </a:extLst>
          </p:cNvPr>
          <p:cNvSpPr txBox="1"/>
          <p:nvPr/>
        </p:nvSpPr>
        <p:spPr>
          <a:xfrm>
            <a:off x="2859340" y="1029465"/>
            <a:ext cx="6096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1">
              <a:buClr>
                <a:srgbClr val="FF0000"/>
              </a:buClr>
              <a:defRPr/>
            </a:pPr>
            <a:r>
              <a:rPr lang="it-IT" sz="2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Associato ad una terapia farmacologica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0136BF-3E9D-7632-A95D-4757044F4A1D}"/>
              </a:ext>
            </a:extLst>
          </p:cNvPr>
          <p:cNvSpPr txBox="1"/>
          <p:nvPr/>
        </p:nvSpPr>
        <p:spPr>
          <a:xfrm>
            <a:off x="2995612" y="1635103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1">
              <a:buClr>
                <a:srgbClr val="FF0000"/>
              </a:buClr>
              <a:defRPr/>
            </a:pPr>
            <a:r>
              <a:rPr lang="it-IT" sz="18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Aumento della caduta associata a: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B552F7-68D0-58EC-A122-00F2CCE395DA}"/>
              </a:ext>
            </a:extLst>
          </p:cNvPr>
          <p:cNvSpPr txBox="1"/>
          <p:nvPr/>
        </p:nvSpPr>
        <p:spPr>
          <a:xfrm>
            <a:off x="440160" y="2330712"/>
            <a:ext cx="292417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Dermatite seborroica</a:t>
            </a:r>
            <a:endParaRPr lang="it-IT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C56B302-E18F-F4F2-0147-2A3021CDF89D}"/>
              </a:ext>
            </a:extLst>
          </p:cNvPr>
          <p:cNvSpPr txBox="1"/>
          <p:nvPr/>
        </p:nvSpPr>
        <p:spPr>
          <a:xfrm>
            <a:off x="8200035" y="2436049"/>
            <a:ext cx="3718753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it-IT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Dermatite allergica da contatto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F13337-CF65-0C1E-D282-BB3C36119B1F}"/>
              </a:ext>
            </a:extLst>
          </p:cNvPr>
          <p:cNvSpPr txBox="1"/>
          <p:nvPr/>
        </p:nvSpPr>
        <p:spPr>
          <a:xfrm>
            <a:off x="4572341" y="3383510"/>
            <a:ext cx="2510953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0751">
              <a:buClr>
                <a:srgbClr val="FF0000"/>
              </a:buClr>
              <a:defRPr/>
            </a:pPr>
            <a:r>
              <a:rPr lang="it-IT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Psoriasi e sebopsoriasi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C3EA494-C148-1899-426F-C0CA5E225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3" y="2902096"/>
            <a:ext cx="2829267" cy="159146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7916086-F607-ABEE-EC98-B8E9748C5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508" y="4214507"/>
            <a:ext cx="3572042" cy="200927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1C8F2A7-C372-CC1A-2DFF-96FDA11B4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265" y="3289315"/>
            <a:ext cx="3572044" cy="20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24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621756" y="182845"/>
            <a:ext cx="68839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dirty="0">
                <a:solidFill>
                  <a:srgbClr val="0432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TE da dermatite seborroica del capo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93" y="4118949"/>
            <a:ext cx="3778020" cy="21251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71" y="4134224"/>
            <a:ext cx="3778699" cy="2125518"/>
          </a:xfrm>
          <a:prstGeom prst="rect">
            <a:avLst/>
          </a:prstGeom>
        </p:spPr>
      </p:pic>
      <p:pic>
        <p:nvPicPr>
          <p:cNvPr id="11" name="Immagine 10" descr="Immagine che contiene parete, interni, persona, uomo&#10;&#10;Descrizione generata automaticamente">
            <a:extLst>
              <a:ext uri="{FF2B5EF4-FFF2-40B4-BE49-F238E27FC236}">
                <a16:creationId xmlns:a16="http://schemas.microsoft.com/office/drawing/2014/main" id="{5E41C583-7271-4E61-99F5-0495B6F6E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3" t="5204" r="28247" b="4475"/>
          <a:stretch/>
        </p:blipFill>
        <p:spPr>
          <a:xfrm>
            <a:off x="2621756" y="1328345"/>
            <a:ext cx="2023170" cy="2677659"/>
          </a:xfrm>
          <a:prstGeom prst="rect">
            <a:avLst/>
          </a:prstGeom>
        </p:spPr>
      </p:pic>
      <p:pic>
        <p:nvPicPr>
          <p:cNvPr id="13" name="Immagine 12" descr="Immagine che contiene persona, parete, uomo, interni&#10;&#10;Descrizione generata automaticamente">
            <a:extLst>
              <a:ext uri="{FF2B5EF4-FFF2-40B4-BE49-F238E27FC236}">
                <a16:creationId xmlns:a16="http://schemas.microsoft.com/office/drawing/2014/main" id="{40478C6C-4737-4E3F-B456-73C717EC8F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21" t="12534" r="30548" b="6704"/>
          <a:stretch/>
        </p:blipFill>
        <p:spPr>
          <a:xfrm>
            <a:off x="7283947" y="1306535"/>
            <a:ext cx="2023170" cy="269947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228855" y="806214"/>
            <a:ext cx="8881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432FF"/>
                </a:solidFill>
                <a:cs typeface="Arial" panose="020B0604020202020204" pitchFamily="34" charset="0"/>
              </a:rPr>
              <a:t>Shampoo Antimicotico per DS + </a:t>
            </a:r>
            <a:r>
              <a:rPr lang="it-IT" sz="2000" dirty="0">
                <a:solidFill>
                  <a:srgbClr val="FF0000"/>
                </a:solidFill>
                <a:cs typeface="Arial" panose="020B0604020202020204" pitchFamily="34" charset="0"/>
              </a:rPr>
              <a:t>INTEGRATORE ORALE PER LA CADUTA ACUTA</a:t>
            </a:r>
          </a:p>
        </p:txBody>
      </p:sp>
      <p:sp>
        <p:nvSpPr>
          <p:cNvPr id="16" name="Freccia destra 21"/>
          <p:cNvSpPr/>
          <p:nvPr/>
        </p:nvSpPr>
        <p:spPr>
          <a:xfrm>
            <a:off x="5420913" y="2739432"/>
            <a:ext cx="1087046" cy="2828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7"/>
          </a:p>
        </p:txBody>
      </p:sp>
      <p:sp>
        <p:nvSpPr>
          <p:cNvPr id="3" name="Rettangolo 2"/>
          <p:cNvSpPr/>
          <p:nvPr/>
        </p:nvSpPr>
        <p:spPr>
          <a:xfrm>
            <a:off x="5521792" y="3030222"/>
            <a:ext cx="986167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66" dirty="0">
                <a:ea typeface="ＭＳ Ｐゴシック" panose="020B0600070205080204" pitchFamily="34" charset="-128"/>
              </a:rPr>
              <a:t>dopo 6 mesi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3EF8B2-B480-A364-30DB-A7900C2EBBE7}"/>
              </a:ext>
            </a:extLst>
          </p:cNvPr>
          <p:cNvSpPr txBox="1"/>
          <p:nvPr/>
        </p:nvSpPr>
        <p:spPr>
          <a:xfrm>
            <a:off x="9839325" y="-1907"/>
            <a:ext cx="2352675" cy="120032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12529"/>
                </a:solidFill>
                <a:effectLst/>
              </a:rPr>
              <a:t>Integratore con 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</a:rPr>
              <a:t>L-cistina, L-metionina, 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</a:rPr>
              <a:t>solfato ferroso, </a:t>
            </a:r>
            <a:r>
              <a:rPr lang="it-IT" b="0" i="0" dirty="0" err="1">
                <a:solidFill>
                  <a:srgbClr val="212529"/>
                </a:solidFill>
                <a:effectLst/>
              </a:rPr>
              <a:t>Vit.PP</a:t>
            </a:r>
            <a:r>
              <a:rPr lang="it-IT" b="0" i="0" dirty="0">
                <a:solidFill>
                  <a:srgbClr val="212529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529"/>
                </a:solidFill>
                <a:effectLst/>
              </a:rPr>
              <a:t>Vit.E</a:t>
            </a:r>
            <a:r>
              <a:rPr lang="it-IT" b="0" i="0" dirty="0">
                <a:solidFill>
                  <a:srgbClr val="212529"/>
                </a:solidFill>
                <a:effectLst/>
              </a:rPr>
              <a:t>, Vit.B6</a:t>
            </a:r>
            <a:r>
              <a:rPr lang="it-IT" dirty="0">
                <a:solidFill>
                  <a:srgbClr val="212529"/>
                </a:solidFill>
              </a:rPr>
              <a:t> e</a:t>
            </a:r>
            <a:r>
              <a:rPr lang="it-IT" b="0" i="0" dirty="0">
                <a:solidFill>
                  <a:srgbClr val="212529"/>
                </a:solidFill>
                <a:effectLst/>
              </a:rPr>
              <a:t> biotina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2392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495600" y="8110836"/>
            <a:ext cx="497973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Steroidi in Mousse + gel cheratolitico+ </a:t>
            </a:r>
            <a:r>
              <a:rPr lang="it-IT" dirty="0" err="1">
                <a:solidFill>
                  <a:srgbClr val="0432FF"/>
                </a:solidFill>
              </a:rPr>
              <a:t>itraconazolo</a:t>
            </a:r>
            <a:endParaRPr lang="it-IT" dirty="0">
              <a:solidFill>
                <a:srgbClr val="0432FF"/>
              </a:solidFill>
            </a:endParaRPr>
          </a:p>
        </p:txBody>
      </p:sp>
      <p:pic>
        <p:nvPicPr>
          <p:cNvPr id="6" name="Immagine 5" descr="DSC_021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52"/>
          <a:stretch/>
        </p:blipFill>
        <p:spPr>
          <a:xfrm>
            <a:off x="1768288" y="1531279"/>
            <a:ext cx="3954971" cy="2684699"/>
          </a:xfrm>
          <a:prstGeom prst="rect">
            <a:avLst/>
          </a:prstGeom>
        </p:spPr>
      </p:pic>
      <p:pic>
        <p:nvPicPr>
          <p:cNvPr id="2" name="Immagine 1" descr="vds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12" y="4391156"/>
            <a:ext cx="3935547" cy="2152749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25EC1876-DF34-41A5-B1CB-9D04A618976A}"/>
              </a:ext>
            </a:extLst>
          </p:cNvPr>
          <p:cNvGrpSpPr/>
          <p:nvPr/>
        </p:nvGrpSpPr>
        <p:grpSpPr>
          <a:xfrm>
            <a:off x="6673970" y="1470847"/>
            <a:ext cx="3831324" cy="5073058"/>
            <a:chOff x="5292210" y="1785172"/>
            <a:chExt cx="3831324" cy="5073058"/>
          </a:xfrm>
        </p:grpSpPr>
        <p:pic>
          <p:nvPicPr>
            <p:cNvPr id="7" name="Immagine 6" descr="DSC_0147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2210" y="1785172"/>
              <a:ext cx="3831324" cy="2745721"/>
            </a:xfrm>
            <a:prstGeom prst="rect">
              <a:avLst/>
            </a:prstGeom>
          </p:spPr>
        </p:pic>
        <p:pic>
          <p:nvPicPr>
            <p:cNvPr id="8" name="Immagine 7" descr="FFImage030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210" y="4705481"/>
              <a:ext cx="3827110" cy="2152749"/>
            </a:xfrm>
            <a:prstGeom prst="rect">
              <a:avLst/>
            </a:prstGeom>
          </p:spPr>
        </p:pic>
      </p:grpSp>
      <p:sp>
        <p:nvSpPr>
          <p:cNvPr id="10" name="Freccia destra 9"/>
          <p:cNvSpPr/>
          <p:nvPr/>
        </p:nvSpPr>
        <p:spPr>
          <a:xfrm>
            <a:off x="5849343" y="4045796"/>
            <a:ext cx="723364" cy="4791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2495600" y="8110835"/>
            <a:ext cx="49579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Steroidi in Mousse + gel cheratolitico+ </a:t>
            </a:r>
            <a:r>
              <a:rPr lang="it-IT" dirty="0" err="1">
                <a:solidFill>
                  <a:srgbClr val="0432FF"/>
                </a:solidFill>
              </a:rPr>
              <a:t>itraconazolo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648000" y="8263235"/>
            <a:ext cx="49579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Steroidi in Mousse + gel cheratolitico+ </a:t>
            </a:r>
            <a:r>
              <a:rPr lang="it-IT" dirty="0" err="1">
                <a:solidFill>
                  <a:srgbClr val="0432FF"/>
                </a:solidFill>
              </a:rPr>
              <a:t>itraconazolo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800400" y="8415635"/>
            <a:ext cx="49579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Steroidi in Mousse + gel cheratolitico+ </a:t>
            </a:r>
            <a:r>
              <a:rPr lang="it-IT" dirty="0" err="1">
                <a:solidFill>
                  <a:srgbClr val="0432FF"/>
                </a:solidFill>
              </a:rPr>
              <a:t>itraconazolo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433281" y="912549"/>
            <a:ext cx="90677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Steroidi in Mousse +shampoo antimicotico + </a:t>
            </a:r>
            <a:r>
              <a:rPr lang="it-IT" sz="1800" dirty="0">
                <a:solidFill>
                  <a:srgbClr val="FF0000"/>
                </a:solidFill>
                <a:cs typeface="Arial" panose="020B0604020202020204" pitchFamily="34" charset="0"/>
              </a:rPr>
              <a:t>INTEGRATORE ORALE PER CADUTA ACUTA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2D5E843-34AA-4B83-8EA9-9CB155BB4DD4}"/>
              </a:ext>
            </a:extLst>
          </p:cNvPr>
          <p:cNvSpPr/>
          <p:nvPr/>
        </p:nvSpPr>
        <p:spPr>
          <a:xfrm>
            <a:off x="1908521" y="892553"/>
            <a:ext cx="8552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F2B6CE-7142-9C00-97AE-9AE940F3AD7C}"/>
              </a:ext>
            </a:extLst>
          </p:cNvPr>
          <p:cNvSpPr txBox="1"/>
          <p:nvPr/>
        </p:nvSpPr>
        <p:spPr>
          <a:xfrm>
            <a:off x="1908521" y="166341"/>
            <a:ext cx="72551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dirty="0">
                <a:solidFill>
                  <a:srgbClr val="0432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TE da sebopsoriasi del cuoio capelluto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55315D3-E46B-A37A-67D8-DC73F2E16A3B}"/>
              </a:ext>
            </a:extLst>
          </p:cNvPr>
          <p:cNvSpPr/>
          <p:nvPr/>
        </p:nvSpPr>
        <p:spPr>
          <a:xfrm>
            <a:off x="5687803" y="3176996"/>
            <a:ext cx="986167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66" dirty="0">
                <a:ea typeface="ＭＳ Ｐゴシック" panose="020B0600070205080204" pitchFamily="34" charset="-128"/>
              </a:rPr>
              <a:t>dopo 3 mesi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AD69AE-8426-BA73-D5D8-ACBDF09743C5}"/>
              </a:ext>
            </a:extLst>
          </p:cNvPr>
          <p:cNvSpPr txBox="1"/>
          <p:nvPr/>
        </p:nvSpPr>
        <p:spPr>
          <a:xfrm>
            <a:off x="9839325" y="42368"/>
            <a:ext cx="2352675" cy="120032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12529"/>
                </a:solidFill>
                <a:effectLst/>
              </a:rPr>
              <a:t>Integratore con 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</a:rPr>
              <a:t>L-cistina, L-metionina, 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</a:rPr>
              <a:t>solfato ferroso, </a:t>
            </a:r>
            <a:r>
              <a:rPr lang="it-IT" b="0" i="0" dirty="0" err="1">
                <a:solidFill>
                  <a:srgbClr val="212529"/>
                </a:solidFill>
                <a:effectLst/>
              </a:rPr>
              <a:t>Vit.PP</a:t>
            </a:r>
            <a:r>
              <a:rPr lang="it-IT" b="0" i="0" dirty="0">
                <a:solidFill>
                  <a:srgbClr val="212529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529"/>
                </a:solidFill>
                <a:effectLst/>
              </a:rPr>
              <a:t>Vit.E</a:t>
            </a:r>
            <a:r>
              <a:rPr lang="it-IT" b="0" i="0" dirty="0">
                <a:solidFill>
                  <a:srgbClr val="212529"/>
                </a:solidFill>
                <a:effectLst/>
              </a:rPr>
              <a:t>, Vit.B6</a:t>
            </a:r>
            <a:r>
              <a:rPr lang="it-IT" dirty="0">
                <a:solidFill>
                  <a:srgbClr val="212529"/>
                </a:solidFill>
              </a:rPr>
              <a:t> e</a:t>
            </a:r>
            <a:r>
              <a:rPr lang="it-IT" b="0" i="0" dirty="0">
                <a:solidFill>
                  <a:srgbClr val="212529"/>
                </a:solidFill>
                <a:effectLst/>
              </a:rPr>
              <a:t> biotina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514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uomo, parete, interni&#10;&#10;Descrizione generata automaticamente">
            <a:extLst>
              <a:ext uri="{FF2B5EF4-FFF2-40B4-BE49-F238E27FC236}">
                <a16:creationId xmlns:a16="http://schemas.microsoft.com/office/drawing/2014/main" id="{731193C7-D67A-4BF9-B753-3D7341C5F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16856" r="22396" b="9543"/>
          <a:stretch/>
        </p:blipFill>
        <p:spPr>
          <a:xfrm>
            <a:off x="2289168" y="1771834"/>
            <a:ext cx="2726137" cy="28031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CD4B844-5BA6-47BB-AEB6-278CFADA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357" y="4759039"/>
            <a:ext cx="3274286" cy="1841786"/>
          </a:xfrm>
          <a:prstGeom prst="rect">
            <a:avLst/>
          </a:prstGeom>
        </p:spPr>
      </p:pic>
      <p:pic>
        <p:nvPicPr>
          <p:cNvPr id="9" name="Immagine 8" descr="Immagine che contiene persona, uomo, interni, parete&#10;&#10;Descrizione generata automaticamente">
            <a:extLst>
              <a:ext uri="{FF2B5EF4-FFF2-40B4-BE49-F238E27FC236}">
                <a16:creationId xmlns:a16="http://schemas.microsoft.com/office/drawing/2014/main" id="{00C97103-51E9-4E04-B5D0-69A25BDAD6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11305" r="14028" b="4771"/>
          <a:stretch/>
        </p:blipFill>
        <p:spPr>
          <a:xfrm rot="16200000">
            <a:off x="6746407" y="1873195"/>
            <a:ext cx="2783161" cy="25790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C1FACE5-2FBD-4354-80A7-7CF90FD40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619" y="4706213"/>
            <a:ext cx="3188742" cy="189461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AB6AA7-1EE1-4C01-9A9B-49216B5378B3}"/>
              </a:ext>
            </a:extLst>
          </p:cNvPr>
          <p:cNvSpPr txBox="1"/>
          <p:nvPr/>
        </p:nvSpPr>
        <p:spPr>
          <a:xfrm>
            <a:off x="2390775" y="1418533"/>
            <a:ext cx="281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Dopo 4 mesi inizio </a:t>
            </a:r>
            <a:r>
              <a:rPr lang="it-IT" sz="1600" dirty="0" err="1"/>
              <a:t>minoxidil</a:t>
            </a:r>
            <a:r>
              <a:rPr lang="it-IT" sz="1600" dirty="0"/>
              <a:t> 5%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1ED0712-C70A-41B0-B53E-3E83868DE24E}"/>
              </a:ext>
            </a:extLst>
          </p:cNvPr>
          <p:cNvSpPr txBox="1"/>
          <p:nvPr/>
        </p:nvSpPr>
        <p:spPr>
          <a:xfrm>
            <a:off x="60679" y="772523"/>
            <a:ext cx="99092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Ciclosporina 0,3 mg/Kg/die associato a clobetasolo schiuma + </a:t>
            </a:r>
            <a:r>
              <a:rPr lang="it-IT" sz="1800" dirty="0">
                <a:solidFill>
                  <a:srgbClr val="FF0000"/>
                </a:solidFill>
                <a:cs typeface="Arial" panose="020B0604020202020204" pitchFamily="34" charset="0"/>
              </a:rPr>
              <a:t>INTEGRATORE ORALE PER CADUTA ACUTA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CE0E92-4112-220B-B6B2-6898BBD24D27}"/>
              </a:ext>
            </a:extLst>
          </p:cNvPr>
          <p:cNvSpPr txBox="1"/>
          <p:nvPr/>
        </p:nvSpPr>
        <p:spPr>
          <a:xfrm>
            <a:off x="1819275" y="88725"/>
            <a:ext cx="80910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dirty="0">
                <a:solidFill>
                  <a:srgbClr val="0432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TE da DAC da minoxidil del cuoio capelluto</a:t>
            </a:r>
          </a:p>
        </p:txBody>
      </p:sp>
      <p:sp>
        <p:nvSpPr>
          <p:cNvPr id="11" name="Freccia destra 9">
            <a:extLst>
              <a:ext uri="{FF2B5EF4-FFF2-40B4-BE49-F238E27FC236}">
                <a16:creationId xmlns:a16="http://schemas.microsoft.com/office/drawing/2014/main" id="{0DBDA075-68BB-A7FC-B7EB-EEB29F8FE847}"/>
              </a:ext>
            </a:extLst>
          </p:cNvPr>
          <p:cNvSpPr/>
          <p:nvPr/>
        </p:nvSpPr>
        <p:spPr>
          <a:xfrm>
            <a:off x="5668368" y="3731471"/>
            <a:ext cx="723364" cy="4791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368D0D-A181-BFF2-1C2A-B920B7B0525F}"/>
              </a:ext>
            </a:extLst>
          </p:cNvPr>
          <p:cNvSpPr txBox="1"/>
          <p:nvPr/>
        </p:nvSpPr>
        <p:spPr>
          <a:xfrm>
            <a:off x="7277100" y="1356643"/>
            <a:ext cx="165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Dopo 4 mesi 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2726E4-8D2B-0685-28A7-FEBEC001BF97}"/>
              </a:ext>
            </a:extLst>
          </p:cNvPr>
          <p:cNvSpPr txBox="1"/>
          <p:nvPr/>
        </p:nvSpPr>
        <p:spPr>
          <a:xfrm>
            <a:off x="10239375" y="295469"/>
            <a:ext cx="1819275" cy="95410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sz="1400" b="0" i="0" dirty="0">
                <a:solidFill>
                  <a:srgbClr val="212529"/>
                </a:solidFill>
                <a:effectLst/>
              </a:rPr>
              <a:t>Integratore con </a:t>
            </a:r>
          </a:p>
          <a:p>
            <a:r>
              <a:rPr lang="it-IT" sz="1400" b="0" i="0" dirty="0">
                <a:solidFill>
                  <a:srgbClr val="212529"/>
                </a:solidFill>
                <a:effectLst/>
              </a:rPr>
              <a:t>L-cistina, L-metionina, </a:t>
            </a:r>
          </a:p>
          <a:p>
            <a:r>
              <a:rPr lang="it-IT" sz="1400" b="0" i="0" dirty="0">
                <a:solidFill>
                  <a:srgbClr val="212529"/>
                </a:solidFill>
                <a:effectLst/>
              </a:rPr>
              <a:t>solfato ferroso, </a:t>
            </a:r>
            <a:r>
              <a:rPr lang="it-IT" sz="1400" b="0" i="0" dirty="0" err="1">
                <a:solidFill>
                  <a:srgbClr val="212529"/>
                </a:solidFill>
                <a:effectLst/>
              </a:rPr>
              <a:t>Vit.PP</a:t>
            </a:r>
            <a:r>
              <a:rPr lang="it-IT" sz="1400" b="0" i="0" dirty="0">
                <a:solidFill>
                  <a:srgbClr val="212529"/>
                </a:solidFill>
                <a:effectLst/>
              </a:rPr>
              <a:t>, </a:t>
            </a:r>
            <a:r>
              <a:rPr lang="it-IT" sz="1400" b="0" i="0" dirty="0" err="1">
                <a:solidFill>
                  <a:srgbClr val="212529"/>
                </a:solidFill>
                <a:effectLst/>
              </a:rPr>
              <a:t>Vit.E</a:t>
            </a:r>
            <a:r>
              <a:rPr lang="it-IT" sz="1400" b="0" i="0" dirty="0">
                <a:solidFill>
                  <a:srgbClr val="212529"/>
                </a:solidFill>
                <a:effectLst/>
              </a:rPr>
              <a:t>, Vit.B6</a:t>
            </a:r>
            <a:r>
              <a:rPr lang="it-IT" sz="1400" dirty="0">
                <a:solidFill>
                  <a:srgbClr val="212529"/>
                </a:solidFill>
              </a:rPr>
              <a:t> e</a:t>
            </a:r>
            <a:r>
              <a:rPr lang="it-IT" sz="1400" b="0" i="0" dirty="0">
                <a:solidFill>
                  <a:srgbClr val="212529"/>
                </a:solidFill>
                <a:effectLst/>
              </a:rPr>
              <a:t> biotina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030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42745" y="118746"/>
            <a:ext cx="5906510" cy="56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094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Capelli fragili/rovinati</a:t>
            </a:r>
          </a:p>
        </p:txBody>
      </p:sp>
      <p:pic>
        <p:nvPicPr>
          <p:cNvPr id="12" name="Immagine 1" descr="DSC_01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r="14223" b="8109"/>
          <a:stretch>
            <a:fillRect/>
          </a:stretch>
        </p:blipFill>
        <p:spPr bwMode="auto">
          <a:xfrm rot="-5400000">
            <a:off x="8215070" y="834291"/>
            <a:ext cx="4811117" cy="314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2" descr="FFImage0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0" y="2859155"/>
            <a:ext cx="4816579" cy="270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Tag: tricoclasia - UNIVERSO DONNA">
            <a:extLst>
              <a:ext uri="{FF2B5EF4-FFF2-40B4-BE49-F238E27FC236}">
                <a16:creationId xmlns:a16="http://schemas.microsoft.com/office/drawing/2014/main" id="{2A59CA52-B24F-1CFB-DEBC-C499B193F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76" y="2970874"/>
            <a:ext cx="3542667" cy="24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oppie Punte | CRLAB">
            <a:extLst>
              <a:ext uri="{FF2B5EF4-FFF2-40B4-BE49-F238E27FC236}">
                <a16:creationId xmlns:a16="http://schemas.microsoft.com/office/drawing/2014/main" id="{B2E3E071-4676-2B10-6491-777BB5790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667" y="5341504"/>
            <a:ext cx="3700844" cy="1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AF16B5-8FC2-E2AA-9F38-F29474108FCE}"/>
              </a:ext>
            </a:extLst>
          </p:cNvPr>
          <p:cNvSpPr txBox="1"/>
          <p:nvPr/>
        </p:nvSpPr>
        <p:spPr>
          <a:xfrm>
            <a:off x="0" y="825952"/>
            <a:ext cx="6097514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21457" indent="-321457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Pazienti con capelli sottili</a:t>
            </a:r>
          </a:p>
          <a:p>
            <a:pPr marL="321457" indent="-321457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Pazienti con capelli miniaturizzati da AGA</a:t>
            </a:r>
          </a:p>
          <a:p>
            <a:pPr marL="321457" indent="-321457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Trattamenti decoloranti ripetuti</a:t>
            </a:r>
          </a:p>
          <a:p>
            <a:pPr marL="321457" indent="-321457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Styling con alte temperature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C75B48-5F68-526D-A148-11D1FEF575C5}"/>
              </a:ext>
            </a:extLst>
          </p:cNvPr>
          <p:cNvSpPr txBox="1"/>
          <p:nvPr/>
        </p:nvSpPr>
        <p:spPr>
          <a:xfrm>
            <a:off x="1181100" y="5871317"/>
            <a:ext cx="6818341" cy="481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it-IT" sz="2531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Necessità di integrare con aminoacidi solforati</a:t>
            </a:r>
            <a:endParaRPr lang="it-IT" sz="225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44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CC728E0-36EA-4B65-CBE6-05DDC436B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0" y="152504"/>
            <a:ext cx="10326559" cy="602982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None/>
            </a:pPr>
            <a:r>
              <a:rPr lang="it-IT" sz="4219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Alopecia androgenetica</a:t>
            </a:r>
          </a:p>
          <a:p>
            <a:pPr algn="ctr">
              <a:buNone/>
            </a:pPr>
            <a:endParaRPr lang="it-IT" sz="2812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70" indent="-342882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Wingdings" panose="05000000000000000000" pitchFamily="2" charset="2"/>
              <a:buChar char="ü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Progressiva </a:t>
            </a:r>
            <a:r>
              <a:rPr lang="it-IT" sz="2000" b="1" dirty="0">
                <a:latin typeface="Calibri"/>
                <a:cs typeface="Times" panose="02020603050405020304" pitchFamily="18" charset="0"/>
              </a:rPr>
              <a:t>miniaturizzazione</a:t>
            </a:r>
            <a:r>
              <a:rPr lang="it-IT" sz="2000" dirty="0">
                <a:latin typeface="Calibri"/>
                <a:cs typeface="Times" panose="02020603050405020304" pitchFamily="18" charset="0"/>
              </a:rPr>
              <a:t> non cicatriziale del follicolo </a:t>
            </a:r>
          </a:p>
          <a:p>
            <a:pPr marL="1588" indent="0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       pilifero</a:t>
            </a:r>
          </a:p>
          <a:p>
            <a:pPr marL="344470" indent="-342882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Wingdings" panose="05000000000000000000" pitchFamily="2" charset="2"/>
              <a:buChar char="ü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E’ una delle cause più comuni di caduta di capelli</a:t>
            </a:r>
          </a:p>
          <a:p>
            <a:pPr marL="344470" indent="-342882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Wingdings" panose="05000000000000000000" pitchFamily="2" charset="2"/>
              <a:buChar char="ü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Pattern clinici differenti tra uomini e donne</a:t>
            </a:r>
          </a:p>
          <a:p>
            <a:pPr marL="344470" indent="-342882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Wingdings" panose="05000000000000000000" pitchFamily="2" charset="2"/>
              <a:buChar char="ü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L'80% degli uomini caucasici e il 40-50% delle donne </a:t>
            </a:r>
          </a:p>
          <a:p>
            <a:pPr marL="1588" indent="0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      caucasiche </a:t>
            </a:r>
          </a:p>
          <a:p>
            <a:pPr marL="344470" indent="-342882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Wingdings" panose="05000000000000000000" pitchFamily="2" charset="2"/>
              <a:buChar char="ü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L'incidenza e la prevalenza dipendono dall'età e dalla razza</a:t>
            </a:r>
          </a:p>
          <a:p>
            <a:pPr marL="344470" indent="-342882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Wingdings" panose="05000000000000000000" pitchFamily="2" charset="2"/>
              <a:buChar char="ü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L'eziologia dell'AGA è multifattoriale e poligenetica</a:t>
            </a:r>
          </a:p>
          <a:p>
            <a:pPr marL="344470" indent="-342882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Wingdings" panose="05000000000000000000" pitchFamily="2" charset="2"/>
              <a:buChar char="ü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Nell’uomo con AGA (MAGA) c’è chiaramente una condizione dipendente dagli androgeni</a:t>
            </a:r>
          </a:p>
          <a:p>
            <a:pPr marL="344470" indent="-342882" defTabSz="449240" fontAlgn="base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Wingdings" panose="05000000000000000000" pitchFamily="2" charset="2"/>
              <a:buChar char="ü"/>
              <a:tabLst>
                <a:tab pos="912767" algn="l"/>
                <a:tab pos="1827119" algn="l"/>
                <a:tab pos="2741473" algn="l"/>
                <a:tab pos="3655826" algn="l"/>
                <a:tab pos="4570179" algn="l"/>
                <a:tab pos="5484532" algn="l"/>
                <a:tab pos="6398886" algn="l"/>
                <a:tab pos="7313238" algn="l"/>
                <a:tab pos="8227592" algn="l"/>
                <a:tab pos="9141945" algn="l"/>
                <a:tab pos="10056298" algn="l"/>
              </a:tabLst>
              <a:defRPr/>
            </a:pPr>
            <a:r>
              <a:rPr lang="it-IT" sz="2000" dirty="0">
                <a:latin typeface="Calibri"/>
                <a:cs typeface="Times" panose="02020603050405020304" pitchFamily="18" charset="0"/>
              </a:rPr>
              <a:t>Nella femmina con AGA (FAGA) il ruolo di gli androgeni è ancora incerto</a:t>
            </a:r>
            <a:endParaRPr lang="it-IT" sz="4800" dirty="0">
              <a:latin typeface="Calibri"/>
              <a:cs typeface="Times" panose="02020603050405020304" pitchFamily="18" charset="0"/>
            </a:endParaRPr>
          </a:p>
        </p:txBody>
      </p:sp>
      <p:pic>
        <p:nvPicPr>
          <p:cNvPr id="5123" name="Immagine 2">
            <a:extLst>
              <a:ext uri="{FF2B5EF4-FFF2-40B4-BE49-F238E27FC236}">
                <a16:creationId xmlns:a16="http://schemas.microsoft.com/office/drawing/2014/main" id="{D8BCCC42-75BE-1DB2-58CB-311D557F7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8"/>
          <a:stretch>
            <a:fillRect/>
          </a:stretch>
        </p:blipFill>
        <p:spPr bwMode="auto">
          <a:xfrm>
            <a:off x="9925120" y="4764047"/>
            <a:ext cx="2266881" cy="208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3105B6-B50F-1D2B-47AA-E55282AFF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"/>
          <a:stretch>
            <a:fillRect/>
          </a:stretch>
        </p:blipFill>
        <p:spPr bwMode="auto">
          <a:xfrm>
            <a:off x="8671409" y="11217"/>
            <a:ext cx="3520591" cy="257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">
            <a:extLst>
              <a:ext uri="{FF2B5EF4-FFF2-40B4-BE49-F238E27FC236}">
                <a16:creationId xmlns:a16="http://schemas.microsoft.com/office/drawing/2014/main" id="{67452977-4A63-D587-7AAD-7C84F393B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4842" y="501287"/>
            <a:ext cx="2969175" cy="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24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745696" y="1304661"/>
            <a:ext cx="10303304" cy="527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22" indent="-285722" algn="ctr" defTabSz="410751">
              <a:lnSpc>
                <a:spcPct val="90000"/>
              </a:lnSpc>
            </a:pPr>
            <a:r>
              <a:rPr lang="it-IT" sz="2531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charset="0"/>
              </a:rPr>
              <a:t>Sostanze importanti per una corretta ricrescita e strutturazione del capello</a:t>
            </a:r>
          </a:p>
          <a:p>
            <a:pPr marL="285722" indent="-285722" algn="ctr" defTabSz="410751">
              <a:lnSpc>
                <a:spcPct val="90000"/>
              </a:lnSpc>
            </a:pPr>
            <a:endParaRPr lang="it-IT" sz="2531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charset="0"/>
            </a:endParaRPr>
          </a:p>
          <a:p>
            <a:pPr marL="285722" indent="-285722" algn="ctr" defTabSz="410751">
              <a:lnSpc>
                <a:spcPct val="90000"/>
              </a:lnSpc>
            </a:pPr>
            <a:r>
              <a:rPr lang="it-IT" sz="2531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Oligoelementi </a:t>
            </a:r>
            <a:r>
              <a:rPr lang="it-IT" sz="2531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Zinco, Ferro, Rame, Selenio, </a:t>
            </a:r>
            <a:endParaRPr lang="it-IT" sz="2531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85722" indent="-285722" algn="ctr" defTabSz="410751">
              <a:lnSpc>
                <a:spcPct val="60000"/>
              </a:lnSpc>
            </a:pP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85722" indent="-285722" algn="ctr" defTabSz="410751"/>
            <a:r>
              <a:rPr lang="it-IT" sz="2531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Aminoacidi</a:t>
            </a:r>
            <a:r>
              <a:rPr lang="it-IT" sz="253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Cistina, Metionina, Valina, Glicina, Prolina</a:t>
            </a:r>
          </a:p>
          <a:p>
            <a:pPr marL="285722" indent="-285722" algn="ctr" defTabSz="410751"/>
            <a:endParaRPr lang="it-IT" sz="2531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85722" indent="-285722" algn="ctr" defTabSz="410751"/>
            <a:r>
              <a:rPr lang="it-IT" sz="2531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Vitamine</a:t>
            </a: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	 Vitamina B5, B6, Biotina, Vitamina E</a:t>
            </a:r>
          </a:p>
          <a:p>
            <a:pPr marL="285722" indent="-285722" algn="ctr" defTabSz="410751"/>
            <a:endParaRPr lang="it-IT" sz="2531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85722" indent="-285722" algn="ctr" defTabSz="410751"/>
            <a:r>
              <a:rPr lang="it-IT" sz="2531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Antiossidanti</a:t>
            </a:r>
            <a:r>
              <a:rPr lang="it-IT" sz="253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253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Vitamina E, Estratti di mirtillo</a:t>
            </a:r>
          </a:p>
          <a:p>
            <a:pPr marL="285722" indent="-285722" algn="ctr" defTabSz="410751"/>
            <a:endParaRPr lang="it-IT" sz="253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85722" indent="-285722" algn="ctr" defTabSz="410751"/>
            <a:r>
              <a:rPr lang="it-IT" sz="2531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Promotori del ciclo follicolare </a:t>
            </a:r>
            <a:r>
              <a:rPr lang="it-IT" sz="253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Cardo mariano</a:t>
            </a:r>
          </a:p>
          <a:p>
            <a:pPr marL="285722" indent="-285722" algn="ctr" defTabSz="410751"/>
            <a:r>
              <a:rPr lang="it-IT" sz="253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</a:p>
          <a:p>
            <a:pPr marL="285722" indent="-285722" algn="ctr" defTabSz="410751"/>
            <a:r>
              <a:rPr lang="it-IT" sz="2531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Antiandrogeni</a:t>
            </a:r>
            <a:r>
              <a:rPr lang="it-IT" sz="253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Capelvenere</a:t>
            </a: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85722" indent="-285722" algn="ctr" defTabSz="410751"/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93101" y="710153"/>
            <a:ext cx="5828944" cy="5309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it-IT" sz="2800" b="1" i="1" kern="0" dirty="0">
                <a:solidFill>
                  <a:srgbClr val="FF0000"/>
                </a:solidFill>
                <a:latin typeface="Calibri" charset="0"/>
              </a:rPr>
              <a:t>Complementi nutrizionali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41657" y="-61254"/>
            <a:ext cx="59063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10751">
              <a:defRPr/>
            </a:pPr>
            <a:r>
              <a:rPr lang="it-IT" sz="4000" kern="0" dirty="0">
                <a:solidFill>
                  <a:srgbClr val="0000FF"/>
                </a:solidFill>
                <a:latin typeface="Calibri"/>
                <a:cs typeface="Calibri"/>
                <a:sym typeface="Helvetica Light"/>
              </a:rPr>
              <a:t>Integratori alimentari</a:t>
            </a:r>
            <a:endParaRPr lang="it-IT" sz="4800" kern="0" dirty="0">
              <a:solidFill>
                <a:srgbClr val="0000FF"/>
              </a:solidFill>
              <a:latin typeface="Calibri"/>
              <a:cs typeface="Calibri"/>
              <a:sym typeface="Helvetica Light"/>
            </a:endParaRPr>
          </a:p>
        </p:txBody>
      </p:sp>
      <p:pic>
        <p:nvPicPr>
          <p:cNvPr id="2050" name="Picture 2" descr="Integratori alimentari: nuovi chiarimenti dal Ministero della Salute">
            <a:extLst>
              <a:ext uri="{FF2B5EF4-FFF2-40B4-BE49-F238E27FC236}">
                <a16:creationId xmlns:a16="http://schemas.microsoft.com/office/drawing/2014/main" id="{90F9909B-F38A-1F05-D500-7026093C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430" y="5257800"/>
            <a:ext cx="3246570" cy="160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616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78" y="3345127"/>
            <a:ext cx="2410978" cy="351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96297" y="1875870"/>
            <a:ext cx="94759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00B050"/>
              </a:buClr>
              <a:defRPr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1842" indent="-401842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Nelle forme lievi può essere precipitoso iniziare immediatamente una terapia farmacologica «a vita» con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minoxidil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finasteride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01842" indent="-401842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1842" indent="-401842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Specialmente nei pazienti giovani</a:t>
            </a:r>
          </a:p>
          <a:p>
            <a:pPr marL="401842" indent="-401842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1842" indent="-401842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Anche nei pazienti con AGA conclamata il </a:t>
            </a:r>
          </a:p>
          <a:p>
            <a:pPr algn="l">
              <a:buClr>
                <a:srgbClr val="00B050"/>
              </a:buClr>
              <a:defRPr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   paziente può non voler iniziare un trattamento cronico</a:t>
            </a:r>
          </a:p>
          <a:p>
            <a:pPr marL="342900" indent="-342900" algn="l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Paziente con controindicazioni all’assunzione di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tp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farmacologiche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940729" y="38431"/>
            <a:ext cx="590651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Nell’Alopecia Androgenetica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E636DC-D937-B82D-16CB-0F7B4BE0B7E9}"/>
              </a:ext>
            </a:extLst>
          </p:cNvPr>
          <p:cNvSpPr txBox="1"/>
          <p:nvPr/>
        </p:nvSpPr>
        <p:spPr>
          <a:xfrm>
            <a:off x="696297" y="1265065"/>
            <a:ext cx="11648103" cy="525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Clr>
                <a:srgbClr val="00B050"/>
              </a:buClr>
              <a:defRPr/>
            </a:pPr>
            <a:r>
              <a:rPr lang="it-IT" sz="2812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Scegliere se iniziare o meno un trattamento farmacologico per la calvizie: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67BC2A-31A6-5D55-CD11-75E5DA96A5C3}"/>
              </a:ext>
            </a:extLst>
          </p:cNvPr>
          <p:cNvSpPr txBox="1"/>
          <p:nvPr/>
        </p:nvSpPr>
        <p:spPr>
          <a:xfrm>
            <a:off x="3403682" y="724320"/>
            <a:ext cx="4980603" cy="525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Clr>
                <a:srgbClr val="00B050"/>
              </a:buClr>
              <a:defRPr/>
            </a:pPr>
            <a:r>
              <a:rPr lang="it-IT" sz="2812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Trattamento</a:t>
            </a:r>
          </a:p>
        </p:txBody>
      </p:sp>
    </p:spTree>
    <p:extLst>
      <p:ext uri="{BB962C8B-B14F-4D97-AF65-F5344CB8AC3E}">
        <p14:creationId xmlns:p14="http://schemas.microsoft.com/office/powerpoint/2010/main" val="296702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>
            <a:extLst>
              <a:ext uri="{FF2B5EF4-FFF2-40B4-BE49-F238E27FC236}">
                <a16:creationId xmlns:a16="http://schemas.microsoft.com/office/drawing/2014/main" id="{A2F9578E-E684-4BEB-9D0A-FCE2E333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20340"/>
          <a:stretch>
            <a:fillRect/>
          </a:stretch>
        </p:blipFill>
        <p:spPr bwMode="auto">
          <a:xfrm>
            <a:off x="936625" y="1481137"/>
            <a:ext cx="26225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>
            <a:extLst>
              <a:ext uri="{FF2B5EF4-FFF2-40B4-BE49-F238E27FC236}">
                <a16:creationId xmlns:a16="http://schemas.microsoft.com/office/drawing/2014/main" id="{D4434DF3-BF5E-F7A2-5EEB-D20E9C1C5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4" y="4446589"/>
            <a:ext cx="29067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E6A417F5-9F24-D988-51FC-4DCDE6184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26488" b="15001"/>
          <a:stretch>
            <a:fillRect/>
          </a:stretch>
        </p:blipFill>
        <p:spPr bwMode="auto">
          <a:xfrm>
            <a:off x="4656139" y="1484313"/>
            <a:ext cx="2733675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:a16="http://schemas.microsoft.com/office/drawing/2014/main" id="{39C60046-B561-CE0B-B2AF-A636DBFF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4398964"/>
            <a:ext cx="290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6A8AAB44-DA98-B093-D5FC-CA732228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8002" r="22893" b="69"/>
          <a:stretch>
            <a:fillRect/>
          </a:stretch>
        </p:blipFill>
        <p:spPr bwMode="auto">
          <a:xfrm>
            <a:off x="7680326" y="1484313"/>
            <a:ext cx="27273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>
            <a:extLst>
              <a:ext uri="{FF2B5EF4-FFF2-40B4-BE49-F238E27FC236}">
                <a16:creationId xmlns:a16="http://schemas.microsoft.com/office/drawing/2014/main" id="{133A2B17-CA52-CFEB-98FF-24FD5D2E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4398964"/>
            <a:ext cx="3035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B81D0C3-A3C9-FEA0-34CD-85FA9FA84A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016"/>
          <a:stretch/>
        </p:blipFill>
        <p:spPr>
          <a:xfrm>
            <a:off x="2020316" y="220661"/>
            <a:ext cx="732409" cy="11887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990E300-9738-FC9B-966E-B9F772BD74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985" r="34031"/>
          <a:stretch/>
        </p:blipFill>
        <p:spPr>
          <a:xfrm>
            <a:off x="5895182" y="220661"/>
            <a:ext cx="732409" cy="11887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80DDEC-856A-E0AC-C7C8-06E0F535AE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872" r="527"/>
          <a:stretch/>
        </p:blipFill>
        <p:spPr>
          <a:xfrm>
            <a:off x="8829675" y="292417"/>
            <a:ext cx="723899" cy="118872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3A1DF33-4F63-1331-5988-1E886C2D6800}"/>
              </a:ext>
            </a:extLst>
          </p:cNvPr>
          <p:cNvSpPr/>
          <p:nvPr/>
        </p:nvSpPr>
        <p:spPr>
          <a:xfrm>
            <a:off x="4025898" y="1"/>
            <a:ext cx="339729" cy="6858000"/>
          </a:xfrm>
          <a:prstGeom prst="rect">
            <a:avLst/>
          </a:prstGeom>
          <a:blipFill rotWithShape="1">
            <a:blip r:embed="rId10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8">
            <a:extLst>
              <a:ext uri="{FF2B5EF4-FFF2-40B4-BE49-F238E27FC236}">
                <a16:creationId xmlns:a16="http://schemas.microsoft.com/office/drawing/2014/main" id="{CD5CA90B-BE62-9241-ADDF-8C4FFA165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105" y="32070"/>
            <a:ext cx="9154834" cy="54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sz="3797" dirty="0">
                <a:solidFill>
                  <a:srgbClr val="FF0000"/>
                </a:solidFill>
                <a:cs typeface="Calibri" panose="020F0502020204030204" pitchFamily="34" charset="0"/>
              </a:rPr>
              <a:t>Alopecia androgenetica</a:t>
            </a:r>
          </a:p>
        </p:txBody>
      </p:sp>
      <p:sp>
        <p:nvSpPr>
          <p:cNvPr id="23554" name="CasellaDiTesto 2">
            <a:extLst>
              <a:ext uri="{FF2B5EF4-FFF2-40B4-BE49-F238E27FC236}">
                <a16:creationId xmlns:a16="http://schemas.microsoft.com/office/drawing/2014/main" id="{1CA0FDD2-C4AB-B349-83B7-86AC443C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631" y="1352312"/>
            <a:ext cx="4640121" cy="437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en-US" altLang="it-IT" sz="3094" dirty="0">
                <a:cs typeface="Calibri" panose="020F0502020204030204" pitchFamily="34" charset="0"/>
              </a:rPr>
              <a:t>Nessun </a:t>
            </a:r>
            <a:r>
              <a:rPr lang="en-US" altLang="it-IT" sz="3094" dirty="0" err="1">
                <a:cs typeface="Calibri" panose="020F0502020204030204" pitchFamily="34" charset="0"/>
              </a:rPr>
              <a:t>trattamento</a:t>
            </a:r>
            <a:endParaRPr lang="en-US" altLang="it-IT" sz="3094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altLang="it-IT" sz="3094" dirty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en-US" altLang="it-IT" sz="3094" b="1" dirty="0" err="1">
                <a:cs typeface="Calibri" panose="020F0502020204030204" pitchFamily="34" charset="0"/>
              </a:rPr>
              <a:t>Cosmetici</a:t>
            </a:r>
            <a:r>
              <a:rPr lang="en-US" altLang="it-IT" sz="3094" b="1" dirty="0">
                <a:cs typeface="Calibri" panose="020F0502020204030204" pitchFamily="34" charset="0"/>
              </a:rPr>
              <a:t>/</a:t>
            </a:r>
            <a:r>
              <a:rPr lang="en-US" altLang="it-IT" sz="3094" b="1" dirty="0" err="1">
                <a:cs typeface="Calibri" panose="020F0502020204030204" pitchFamily="34" charset="0"/>
              </a:rPr>
              <a:t>integratori</a:t>
            </a:r>
            <a:endParaRPr lang="en-US" altLang="it-IT" sz="3094" b="1" dirty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endParaRPr lang="en-US" altLang="it-IT" sz="3094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en-US" altLang="it-IT" sz="3094" dirty="0" err="1">
                <a:cs typeface="Calibri" panose="020F0502020204030204" pitchFamily="34" charset="0"/>
              </a:rPr>
              <a:t>Trattamento</a:t>
            </a:r>
            <a:r>
              <a:rPr lang="en-US" altLang="it-IT" sz="3094" dirty="0">
                <a:cs typeface="Calibri" panose="020F0502020204030204" pitchFamily="34" charset="0"/>
              </a:rPr>
              <a:t> medico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altLang="it-IT" sz="3094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en-US" altLang="it-IT" sz="3094" dirty="0" err="1">
                <a:cs typeface="Calibri" panose="020F0502020204030204" pitchFamily="34" charset="0"/>
              </a:rPr>
              <a:t>Trattamento</a:t>
            </a:r>
            <a:r>
              <a:rPr lang="en-US" altLang="it-IT" sz="3094" dirty="0">
                <a:cs typeface="Calibri" panose="020F0502020204030204" pitchFamily="34" charset="0"/>
              </a:rPr>
              <a:t> </a:t>
            </a:r>
            <a:r>
              <a:rPr lang="en-US" altLang="it-IT" sz="3094" dirty="0" err="1">
                <a:cs typeface="Calibri" panose="020F0502020204030204" pitchFamily="34" charset="0"/>
              </a:rPr>
              <a:t>fisico</a:t>
            </a:r>
            <a:r>
              <a:rPr lang="en-US" altLang="it-IT" sz="3094" dirty="0"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en-US" altLang="it-IT" sz="3094" dirty="0" err="1">
                <a:cs typeface="Calibri" panose="020F0502020204030204" pitchFamily="34" charset="0"/>
              </a:rPr>
              <a:t>Chirurgia</a:t>
            </a:r>
            <a:endParaRPr lang="en-US" altLang="it-IT" sz="3094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en-US" altLang="it-IT" sz="3094" dirty="0">
                <a:cs typeface="Calibri" panose="020F0502020204030204" pitchFamily="34" charset="0"/>
              </a:rPr>
              <a:t>Camouflage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86969" y="5896578"/>
            <a:ext cx="10187571" cy="87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Androgenetic alopecia in women and men: Italian guidelines adapted from European Dermatology Forum/European Academy of Dermatology and Venereology guidelines.</a:t>
            </a:r>
          </a:p>
          <a:p>
            <a:pPr algn="l"/>
            <a:r>
              <a:rPr lang="en-US" sz="1266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Alessandrini</a:t>
            </a:r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1266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Starace</a:t>
            </a:r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M, </a:t>
            </a:r>
            <a:r>
              <a:rPr lang="en-US" sz="1266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D'Ovidio</a:t>
            </a:r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R, Villa L, Rossi A, Stan TR, </a:t>
            </a:r>
            <a:r>
              <a:rPr lang="en-US" sz="1266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Calzavara-Pinton</a:t>
            </a:r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P, </a:t>
            </a:r>
            <a:r>
              <a:rPr lang="en-US" sz="1266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Piraccini</a:t>
            </a:r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BM.</a:t>
            </a:r>
          </a:p>
          <a:p>
            <a:pPr algn="l"/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Ital Dermatol </a:t>
            </a:r>
            <a:r>
              <a:rPr lang="en-US" sz="1266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2020 Oct;155(5):622-631. </a:t>
            </a:r>
            <a:r>
              <a:rPr lang="en-US" sz="1266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266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10.23736/S0392-0488.19.06399-5.</a:t>
            </a:r>
            <a:endParaRPr lang="it-IT" sz="1266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DSC_01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3" t="8067" r="23080" b="11740"/>
          <a:stretch/>
        </p:blipFill>
        <p:spPr>
          <a:xfrm>
            <a:off x="9558732" y="1448035"/>
            <a:ext cx="2484700" cy="2520528"/>
          </a:xfrm>
          <a:prstGeom prst="rect">
            <a:avLst/>
          </a:prstGeom>
        </p:spPr>
      </p:pic>
      <p:pic>
        <p:nvPicPr>
          <p:cNvPr id="4" name="Immagine 3" descr="DSC_014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t="1153" r="19785" b="9490"/>
          <a:stretch/>
        </p:blipFill>
        <p:spPr>
          <a:xfrm>
            <a:off x="6879029" y="1448035"/>
            <a:ext cx="2679703" cy="25339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69FF60B-E369-4766-ACB7-C969887F9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64" t="46522" r="16685" b="31305"/>
          <a:stretch/>
        </p:blipFill>
        <p:spPr>
          <a:xfrm>
            <a:off x="6096000" y="4327150"/>
            <a:ext cx="5297395" cy="152064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6D9321-EC38-3916-E5E5-C78E035FF4AF}"/>
              </a:ext>
            </a:extLst>
          </p:cNvPr>
          <p:cNvSpPr txBox="1"/>
          <p:nvPr/>
        </p:nvSpPr>
        <p:spPr>
          <a:xfrm>
            <a:off x="3371850" y="73354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dirty="0">
                <a:solidFill>
                  <a:srgbClr val="0000FF"/>
                </a:solidFill>
                <a:cs typeface="Calibri" panose="020F0502020204030204" pitchFamily="34" charset="0"/>
              </a:rPr>
              <a:t>Trattamento scelto col paziente</a:t>
            </a:r>
            <a:endParaRPr lang="it-IT" sz="4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46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381165" y="774680"/>
            <a:ext cx="2680900" cy="1270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Trattamento di AGA lieve con </a:t>
            </a:r>
            <a:r>
              <a:rPr lang="it-IT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lozione cosmetica per AGA e cadute croniche</a:t>
            </a:r>
            <a:r>
              <a:rPr lang="it-IT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integratore orale per AGA e cadute croniche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16" y="55343"/>
            <a:ext cx="3786459" cy="212988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16" y="2314598"/>
            <a:ext cx="3786459" cy="21298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16" y="4658279"/>
            <a:ext cx="3786459" cy="212988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CBF17C-7864-4D40-834D-6E52333E9C2F}"/>
              </a:ext>
            </a:extLst>
          </p:cNvPr>
          <p:cNvSpPr txBox="1"/>
          <p:nvPr/>
        </p:nvSpPr>
        <p:spPr>
          <a:xfrm>
            <a:off x="8867866" y="405348"/>
            <a:ext cx="180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 VISITA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C4ADF5-C563-4771-817C-F0F8939A0A2A}"/>
              </a:ext>
            </a:extLst>
          </p:cNvPr>
          <p:cNvSpPr txBox="1"/>
          <p:nvPr/>
        </p:nvSpPr>
        <p:spPr>
          <a:xfrm>
            <a:off x="8867866" y="3122528"/>
            <a:ext cx="180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II VISITA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E60E91-96A2-45A8-ABC5-0D57CF978C30}"/>
              </a:ext>
            </a:extLst>
          </p:cNvPr>
          <p:cNvSpPr txBox="1"/>
          <p:nvPr/>
        </p:nvSpPr>
        <p:spPr>
          <a:xfrm>
            <a:off x="9113275" y="5449432"/>
            <a:ext cx="262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III VISITA dopo 6 mesi</a:t>
            </a:r>
          </a:p>
        </p:txBody>
      </p:sp>
      <p:pic>
        <p:nvPicPr>
          <p:cNvPr id="7" name="Immagine 6" descr="Immagine che contiene parete, persona, interni, donna&#10;&#10;Descrizione generata automaticamente">
            <a:extLst>
              <a:ext uri="{FF2B5EF4-FFF2-40B4-BE49-F238E27FC236}">
                <a16:creationId xmlns:a16="http://schemas.microsoft.com/office/drawing/2014/main" id="{FF3DF64C-372A-4288-A104-4EDCBC475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23" t="13563" r="25714" b="3275"/>
          <a:stretch/>
        </p:blipFill>
        <p:spPr>
          <a:xfrm>
            <a:off x="3252582" y="55343"/>
            <a:ext cx="1879567" cy="2129883"/>
          </a:xfrm>
          <a:prstGeom prst="rect">
            <a:avLst/>
          </a:prstGeom>
        </p:spPr>
      </p:pic>
      <p:pic>
        <p:nvPicPr>
          <p:cNvPr id="15" name="Immagine 14" descr="Immagine che contiene persona, parete, interni, guardando&#10;&#10;Descrizione generata automaticamente">
            <a:extLst>
              <a:ext uri="{FF2B5EF4-FFF2-40B4-BE49-F238E27FC236}">
                <a16:creationId xmlns:a16="http://schemas.microsoft.com/office/drawing/2014/main" id="{944A32F7-C9FC-46B7-88F8-6B745790D0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72" t="3789" r="23371" b="6814"/>
          <a:stretch/>
        </p:blipFill>
        <p:spPr>
          <a:xfrm>
            <a:off x="3252582" y="2314598"/>
            <a:ext cx="1879567" cy="2129883"/>
          </a:xfrm>
          <a:prstGeom prst="rect">
            <a:avLst/>
          </a:prstGeom>
        </p:spPr>
      </p:pic>
      <p:pic>
        <p:nvPicPr>
          <p:cNvPr id="17" name="Immagine 16" descr="Immagine che contiene parete, persona, interni, donna&#10;&#10;Descrizione generata automaticamente">
            <a:extLst>
              <a:ext uri="{FF2B5EF4-FFF2-40B4-BE49-F238E27FC236}">
                <a16:creationId xmlns:a16="http://schemas.microsoft.com/office/drawing/2014/main" id="{110751ED-4144-4B7C-B056-B9AA0A0FD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19" t="5204" r="23527" b="7905"/>
          <a:stretch/>
        </p:blipFill>
        <p:spPr>
          <a:xfrm>
            <a:off x="3252582" y="4658277"/>
            <a:ext cx="1824107" cy="21298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7540C6-23AF-645B-BE2E-615E44A5D63F}"/>
              </a:ext>
            </a:extLst>
          </p:cNvPr>
          <p:cNvSpPr txBox="1"/>
          <p:nvPr/>
        </p:nvSpPr>
        <p:spPr>
          <a:xfrm>
            <a:off x="626100" y="2363876"/>
            <a:ext cx="2143514" cy="2031325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Integratore a base di capelvenere, L-cistina, DL-metionina, estratto secco di frutto di mirtillo, solfato di zinco, estratto secco di frutto di cardo mariano (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Silybum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marianum</a:t>
            </a:r>
            <a:r>
              <a:rPr lang="it-IT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solfato ferroso essiccato;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Vit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B6, B5, biotina.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02F9AA-995A-93EF-FA7E-CE3F90EF917D}"/>
              </a:ext>
            </a:extLst>
          </p:cNvPr>
          <p:cNvSpPr txBox="1"/>
          <p:nvPr/>
        </p:nvSpPr>
        <p:spPr>
          <a:xfrm>
            <a:off x="649858" y="4541392"/>
            <a:ext cx="2143514" cy="954107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Lozione a base di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Anchorane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estratto di cardo mariano,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Lespedeza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mangalidone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784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Immagine 2" descr="aga005.jpg">
            <a:extLst>
              <a:ext uri="{FF2B5EF4-FFF2-40B4-BE49-F238E27FC236}">
                <a16:creationId xmlns:a16="http://schemas.microsoft.com/office/drawing/2014/main" id="{6B6C357C-224F-6170-FEC9-9573E7B57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r="20979" b="7394"/>
          <a:stretch>
            <a:fillRect/>
          </a:stretch>
        </p:blipFill>
        <p:spPr bwMode="auto">
          <a:xfrm>
            <a:off x="6737351" y="962024"/>
            <a:ext cx="2592601" cy="30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Immagine 1" descr="aga001.jpg">
            <a:extLst>
              <a:ext uri="{FF2B5EF4-FFF2-40B4-BE49-F238E27FC236}">
                <a16:creationId xmlns:a16="http://schemas.microsoft.com/office/drawing/2014/main" id="{9736B126-E899-D16A-13D5-8399384E7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r="23083" b="4883"/>
          <a:stretch>
            <a:fillRect/>
          </a:stretch>
        </p:blipFill>
        <p:spPr bwMode="auto">
          <a:xfrm>
            <a:off x="1927035" y="962024"/>
            <a:ext cx="2749379" cy="30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aga017.jpg">
            <a:extLst>
              <a:ext uri="{FF2B5EF4-FFF2-40B4-BE49-F238E27FC236}">
                <a16:creationId xmlns:a16="http://schemas.microsoft.com/office/drawing/2014/main" id="{64D08086-001D-E020-2696-0F0AD8434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35" y="4600573"/>
            <a:ext cx="2887186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4" descr="aga020.jpg">
            <a:extLst>
              <a:ext uri="{FF2B5EF4-FFF2-40B4-BE49-F238E27FC236}">
                <a16:creationId xmlns:a16="http://schemas.microsoft.com/office/drawing/2014/main" id="{3B73E1FB-4BC4-6848-A7B4-B4BA0D39A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1" y="4600574"/>
            <a:ext cx="284790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8A66AC-1DD6-0E0E-37F0-52951E5CE7C9}"/>
              </a:ext>
            </a:extLst>
          </p:cNvPr>
          <p:cNvSpPr txBox="1"/>
          <p:nvPr/>
        </p:nvSpPr>
        <p:spPr>
          <a:xfrm>
            <a:off x="254373" y="86408"/>
            <a:ext cx="118614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Pz con AGA lieve in </a:t>
            </a:r>
            <a:r>
              <a:rPr lang="it-IT" sz="2800" dirty="0" err="1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tp</a:t>
            </a:r>
            <a:r>
              <a:rPr lang="it-IT" sz="2800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con </a:t>
            </a:r>
            <a:r>
              <a:rPr lang="it-IT" sz="2800" i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lozione cosmetica per AGA e cadute croniche</a:t>
            </a:r>
            <a:r>
              <a:rPr lang="it-IT" sz="2800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+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integratore orale per AGA e cadute croniche</a:t>
            </a:r>
          </a:p>
        </p:txBody>
      </p:sp>
      <p:sp>
        <p:nvSpPr>
          <p:cNvPr id="6" name="Freccia destra 9">
            <a:extLst>
              <a:ext uri="{FF2B5EF4-FFF2-40B4-BE49-F238E27FC236}">
                <a16:creationId xmlns:a16="http://schemas.microsoft.com/office/drawing/2014/main" id="{4E65A9A2-A21E-699F-1F67-8BEF193834CD}"/>
              </a:ext>
            </a:extLst>
          </p:cNvPr>
          <p:cNvSpPr/>
          <p:nvPr/>
        </p:nvSpPr>
        <p:spPr>
          <a:xfrm>
            <a:off x="5372636" y="3931496"/>
            <a:ext cx="723364" cy="4791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1B6A190-45CC-B4C6-23E5-4557F5F0DDF2}"/>
              </a:ext>
            </a:extLst>
          </p:cNvPr>
          <p:cNvSpPr/>
          <p:nvPr/>
        </p:nvSpPr>
        <p:spPr>
          <a:xfrm>
            <a:off x="5211096" y="3062696"/>
            <a:ext cx="1039067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66" dirty="0">
                <a:ea typeface="ＭＳ Ｐゴシック" panose="020B0600070205080204" pitchFamily="34" charset="-128"/>
              </a:rPr>
              <a:t>dopo 6 mesi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2D2265-9935-DCF9-9A64-A0E95CBF5B04}"/>
              </a:ext>
            </a:extLst>
          </p:cNvPr>
          <p:cNvSpPr txBox="1"/>
          <p:nvPr/>
        </p:nvSpPr>
        <p:spPr>
          <a:xfrm>
            <a:off x="9817140" y="1792376"/>
            <a:ext cx="2143514" cy="2031325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Integratore a base di capelvenere, L-cistina, DL-metionina, estratto secco di frutto di mirtillo, solfato di zinco, estratto secco di frutto di cardo mariano (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Silybum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marianum</a:t>
            </a:r>
            <a:r>
              <a:rPr lang="it-IT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solfato ferroso essiccato;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Vit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B6, B5, biotina.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015201-2284-D4F4-5E93-AA538FC59CDD}"/>
              </a:ext>
            </a:extLst>
          </p:cNvPr>
          <p:cNvSpPr txBox="1"/>
          <p:nvPr/>
        </p:nvSpPr>
        <p:spPr>
          <a:xfrm>
            <a:off x="9840898" y="3969892"/>
            <a:ext cx="2143514" cy="954107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Lozione a base di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Anchorane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estratto di cardo mariano,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Lespedeza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mangalidone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75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7221537-55F9-50D7-34AD-35B8DF01FB6B}"/>
              </a:ext>
            </a:extLst>
          </p:cNvPr>
          <p:cNvSpPr/>
          <p:nvPr/>
        </p:nvSpPr>
        <p:spPr>
          <a:xfrm>
            <a:off x="1028700" y="643264"/>
            <a:ext cx="109823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Minoxidil e Finasteride hanno un’azione lenta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Il paziente ha molte aspettative specialmente all’inizio del trattamento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Pazienti che vogliono ottenere risultati migliori e più veloci</a:t>
            </a:r>
          </a:p>
          <a:p>
            <a:pPr marL="1257300" lvl="2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Pazienti in trattamento con minoxidil e/o finasteride stabili negli anni o in lento peggioramento</a:t>
            </a:r>
          </a:p>
          <a:p>
            <a:pPr marL="1257300" lvl="2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Pazienti che non hanno ottenuto abbastanza risultati</a:t>
            </a:r>
          </a:p>
          <a:p>
            <a:pPr marL="1257300" lvl="2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Pazienti che vogliono ulteriormente migliorare nonostante i risultati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3536E60-2905-D823-F84E-7D60CD45EB1D}"/>
              </a:ext>
            </a:extLst>
          </p:cNvPr>
          <p:cNvSpPr/>
          <p:nvPr/>
        </p:nvSpPr>
        <p:spPr>
          <a:xfrm>
            <a:off x="0" y="6238859"/>
            <a:ext cx="9143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Kanti</a:t>
            </a:r>
            <a:r>
              <a:rPr lang="en-GB" sz="12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 et al. J </a:t>
            </a:r>
            <a:r>
              <a:rPr lang="en-GB" sz="12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</a:t>
            </a:r>
            <a:r>
              <a:rPr lang="en-GB" sz="12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Acad</a:t>
            </a:r>
            <a:r>
              <a:rPr lang="en-GB" sz="12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Dermatol </a:t>
            </a:r>
            <a:r>
              <a:rPr lang="en-GB" sz="12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Venereol</a:t>
            </a:r>
            <a:r>
              <a:rPr lang="en-GB" sz="12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2018; 32(1): 11-22.</a:t>
            </a:r>
          </a:p>
          <a:p>
            <a:pPr algn="just"/>
            <a:r>
              <a:rPr lang="it-IT" altLang="it-IT" sz="1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Dhurat</a:t>
            </a:r>
            <a:r>
              <a:rPr lang="it-IT" altLang="it-IT" sz="1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altLang="it-IT" sz="1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altLang="it-IT" sz="1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Trichology. 2013;5: 6-11.</a:t>
            </a:r>
          </a:p>
          <a:p>
            <a:pPr algn="just"/>
            <a:r>
              <a:rPr lang="it-IT" sz="1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Starace</a:t>
            </a:r>
            <a:r>
              <a:rPr lang="it-IT" sz="1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it-IT" sz="1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Cosmet</a:t>
            </a:r>
            <a:r>
              <a:rPr lang="it-IT" sz="1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Dermatol</a:t>
            </a:r>
            <a:r>
              <a:rPr lang="it-IT" sz="1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2020; 19: 646-650.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27C513-A01F-56F5-C2EA-E8322F36A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17368" r="34312" b="13846"/>
          <a:stretch/>
        </p:blipFill>
        <p:spPr>
          <a:xfrm>
            <a:off x="2375785" y="3159850"/>
            <a:ext cx="2539437" cy="29431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94D4A5-C835-B807-879B-0F8A566BE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684" r="28109" b="16171"/>
          <a:stretch/>
        </p:blipFill>
        <p:spPr>
          <a:xfrm>
            <a:off x="6735870" y="3159849"/>
            <a:ext cx="2655446" cy="2943171"/>
          </a:xfrm>
          <a:prstGeom prst="rect">
            <a:avLst/>
          </a:prstGeom>
        </p:spPr>
      </p:pic>
      <p:sp>
        <p:nvSpPr>
          <p:cNvPr id="6" name="Freccia destra 5">
            <a:extLst>
              <a:ext uri="{FF2B5EF4-FFF2-40B4-BE49-F238E27FC236}">
                <a16:creationId xmlns:a16="http://schemas.microsoft.com/office/drawing/2014/main" id="{BE33B584-1F5E-8D4B-F794-90C72424C008}"/>
              </a:ext>
            </a:extLst>
          </p:cNvPr>
          <p:cNvSpPr/>
          <p:nvPr/>
        </p:nvSpPr>
        <p:spPr>
          <a:xfrm>
            <a:off x="5039868" y="4751352"/>
            <a:ext cx="1571356" cy="3938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F15FC7-7622-AE7B-FACD-20D6FA45C3D8}"/>
              </a:ext>
            </a:extLst>
          </p:cNvPr>
          <p:cNvSpPr txBox="1"/>
          <p:nvPr/>
        </p:nvSpPr>
        <p:spPr>
          <a:xfrm>
            <a:off x="5191190" y="3442215"/>
            <a:ext cx="1029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 1 anno di terapia medica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574CFE96-9159-20EC-F53C-E15DC1D6B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26624"/>
            <a:ext cx="1201102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Utilizzo di integratori e lozioni in pz con AGA già in terapia medica</a:t>
            </a:r>
            <a:endParaRPr lang="it-IT" sz="4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60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2D73093C-14B4-FC67-8A8E-3EF06804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t="3424" r="21550" b="6602"/>
          <a:stretch>
            <a:fillRect/>
          </a:stretch>
        </p:blipFill>
        <p:spPr bwMode="auto">
          <a:xfrm>
            <a:off x="6392070" y="2183052"/>
            <a:ext cx="2870517" cy="35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54C2783-E815-952E-E66B-F50A89EB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14784" r="24757" b="9399"/>
          <a:stretch>
            <a:fillRect/>
          </a:stretch>
        </p:blipFill>
        <p:spPr bwMode="auto">
          <a:xfrm>
            <a:off x="1816578" y="2183052"/>
            <a:ext cx="29511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C7984E-3E16-8BC8-4C04-184B02E01927}"/>
              </a:ext>
            </a:extLst>
          </p:cNvPr>
          <p:cNvSpPr txBox="1"/>
          <p:nvPr/>
        </p:nvSpPr>
        <p:spPr>
          <a:xfrm>
            <a:off x="1381125" y="281997"/>
            <a:ext cx="88455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Pz con AGA moderata in terapia farmacologica</a:t>
            </a:r>
          </a:p>
        </p:txBody>
      </p:sp>
      <p:sp>
        <p:nvSpPr>
          <p:cNvPr id="8" name="Freccia destra 9">
            <a:extLst>
              <a:ext uri="{FF2B5EF4-FFF2-40B4-BE49-F238E27FC236}">
                <a16:creationId xmlns:a16="http://schemas.microsoft.com/office/drawing/2014/main" id="{DE1F2A83-B1BE-AA32-52D4-062AF550B994}"/>
              </a:ext>
            </a:extLst>
          </p:cNvPr>
          <p:cNvSpPr/>
          <p:nvPr/>
        </p:nvSpPr>
        <p:spPr>
          <a:xfrm>
            <a:off x="5372636" y="3931496"/>
            <a:ext cx="723364" cy="4791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34121DD-0F7D-EDC4-D51A-F42382D5381B}"/>
              </a:ext>
            </a:extLst>
          </p:cNvPr>
          <p:cNvSpPr/>
          <p:nvPr/>
        </p:nvSpPr>
        <p:spPr>
          <a:xfrm>
            <a:off x="5211096" y="3062696"/>
            <a:ext cx="1039067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66" dirty="0">
                <a:ea typeface="ＭＳ Ｐゴシック" panose="020B0600070205080204" pitchFamily="34" charset="-128"/>
              </a:rPr>
              <a:t>dopo 6 mesi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1BCEC3A-495F-AA4F-E3F8-5BDE1A486B65}"/>
              </a:ext>
            </a:extLst>
          </p:cNvPr>
          <p:cNvSpPr/>
          <p:nvPr/>
        </p:nvSpPr>
        <p:spPr>
          <a:xfrm>
            <a:off x="1203876" y="1309943"/>
            <a:ext cx="902281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</a:rPr>
              <a:t>Minoxidil 5% una volta al giorno +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INTEGRATORE ORALE per AGA e cadute croniche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C356073-B6A7-2C59-2472-0A9019FE003A}"/>
              </a:ext>
            </a:extLst>
          </p:cNvPr>
          <p:cNvSpPr txBox="1"/>
          <p:nvPr/>
        </p:nvSpPr>
        <p:spPr>
          <a:xfrm>
            <a:off x="9815160" y="2716301"/>
            <a:ext cx="2143514" cy="2031325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Integratore a base di capelvenere, L-cistina, DL-metionina, estratto secco di frutto di mirtillo, solfato di zinco, estratto secco di frutto di cardo mariano (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Silybum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marianum</a:t>
            </a:r>
            <a:r>
              <a:rPr lang="it-IT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solfato ferroso essiccato;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Vit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B6, B5, biotina.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31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ttangolo 3">
            <a:extLst>
              <a:ext uri="{FF2B5EF4-FFF2-40B4-BE49-F238E27FC236}">
                <a16:creationId xmlns:a16="http://schemas.microsoft.com/office/drawing/2014/main" id="{683F15E5-B9AF-5145-3F4F-E403A97C7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204" y="5863307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dirty="0">
                <a:latin typeface="Calibri" panose="020F0502020204030204" pitchFamily="34" charset="0"/>
              </a:rPr>
              <a:t> </a:t>
            </a:r>
          </a:p>
          <a:p>
            <a:r>
              <a:rPr lang="it-IT" altLang="it-IT" u="none" dirty="0">
                <a:latin typeface="Calibri" panose="020F0502020204030204" pitchFamily="34" charset="0"/>
              </a:rPr>
              <a:t>		T0		                 			 T12 </a:t>
            </a:r>
          </a:p>
        </p:txBody>
      </p:sp>
      <p:pic>
        <p:nvPicPr>
          <p:cNvPr id="145411" name="Picture 4" descr="aga009 (2)">
            <a:extLst>
              <a:ext uri="{FF2B5EF4-FFF2-40B4-BE49-F238E27FC236}">
                <a16:creationId xmlns:a16="http://schemas.microsoft.com/office/drawing/2014/main" id="{7E570DD5-A315-47FE-2C39-D4C159C8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r="34955" b="13962"/>
          <a:stretch>
            <a:fillRect/>
          </a:stretch>
        </p:blipFill>
        <p:spPr bwMode="auto">
          <a:xfrm>
            <a:off x="7225503" y="1837001"/>
            <a:ext cx="388143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5" descr="aga001">
            <a:extLst>
              <a:ext uri="{FF2B5EF4-FFF2-40B4-BE49-F238E27FC236}">
                <a16:creationId xmlns:a16="http://schemas.microsoft.com/office/drawing/2014/main" id="{B2E95E81-3489-E494-CA1A-57A24EF3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r="23601" b="17662"/>
          <a:stretch>
            <a:fillRect/>
          </a:stretch>
        </p:blipFill>
        <p:spPr bwMode="auto">
          <a:xfrm>
            <a:off x="1568704" y="1802279"/>
            <a:ext cx="35210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AF6975-DC8B-A727-1ED2-2659D94FD80E}"/>
              </a:ext>
            </a:extLst>
          </p:cNvPr>
          <p:cNvSpPr txBox="1"/>
          <p:nvPr/>
        </p:nvSpPr>
        <p:spPr>
          <a:xfrm>
            <a:off x="490894" y="96125"/>
            <a:ext cx="1151853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Pz con AGA severa in terapia farmacologica ALLERGICA A MINOXIDIL</a:t>
            </a:r>
          </a:p>
        </p:txBody>
      </p:sp>
      <p:sp>
        <p:nvSpPr>
          <p:cNvPr id="4" name="Freccia destra 9">
            <a:extLst>
              <a:ext uri="{FF2B5EF4-FFF2-40B4-BE49-F238E27FC236}">
                <a16:creationId xmlns:a16="http://schemas.microsoft.com/office/drawing/2014/main" id="{242A28A1-B6ED-8541-7407-AD5DA6C1DC67}"/>
              </a:ext>
            </a:extLst>
          </p:cNvPr>
          <p:cNvSpPr/>
          <p:nvPr/>
        </p:nvSpPr>
        <p:spPr>
          <a:xfrm>
            <a:off x="5555278" y="4143039"/>
            <a:ext cx="1365120" cy="55477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9D053B-B99E-6E07-D862-70BDC902A47A}"/>
              </a:ext>
            </a:extLst>
          </p:cNvPr>
          <p:cNvSpPr/>
          <p:nvPr/>
        </p:nvSpPr>
        <p:spPr>
          <a:xfrm>
            <a:off x="5647483" y="3694399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ea typeface="ＭＳ Ｐゴシック" panose="020B0600070205080204" pitchFamily="34" charset="-128"/>
              </a:rPr>
              <a:t>dopo 6 mesi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D4AFCC6-1ABD-CCCF-E0D9-ED344698FFD2}"/>
              </a:ext>
            </a:extLst>
          </p:cNvPr>
          <p:cNvSpPr/>
          <p:nvPr/>
        </p:nvSpPr>
        <p:spPr>
          <a:xfrm>
            <a:off x="2047876" y="848172"/>
            <a:ext cx="863282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>
                <a:solidFill>
                  <a:srgbClr val="0432FF"/>
                </a:solidFill>
                <a:latin typeface="Calibri" panose="020F0502020204030204"/>
              </a:rPr>
              <a:t>Finasteride 5 mg/die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</a:rPr>
              <a:t> +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LOZIONE COSMETICA per AGA e cadute croniche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03B945-20A0-15C0-02D6-C2E067CFB285}"/>
              </a:ext>
            </a:extLst>
          </p:cNvPr>
          <p:cNvSpPr txBox="1"/>
          <p:nvPr/>
        </p:nvSpPr>
        <p:spPr>
          <a:xfrm>
            <a:off x="10048486" y="681803"/>
            <a:ext cx="2143514" cy="954107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Lozione a base di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Anchorane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estratto di cardo mariano,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Lespedeza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mangalidone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18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ttangolo 3">
            <a:extLst>
              <a:ext uri="{FF2B5EF4-FFF2-40B4-BE49-F238E27FC236}">
                <a16:creationId xmlns:a16="http://schemas.microsoft.com/office/drawing/2014/main" id="{683F15E5-B9AF-5145-3F4F-E403A97C7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63" y="547072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dirty="0">
                <a:latin typeface="Calibri" panose="020F0502020204030204" pitchFamily="34" charset="0"/>
              </a:rPr>
              <a:t> </a:t>
            </a:r>
          </a:p>
          <a:p>
            <a:r>
              <a:rPr lang="it-IT" altLang="it-IT" u="none" dirty="0">
                <a:latin typeface="Calibri" panose="020F0502020204030204" pitchFamily="34" charset="0"/>
              </a:rPr>
              <a:t>		T0		                 			 T12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AF6975-DC8B-A727-1ED2-2659D94FD80E}"/>
              </a:ext>
            </a:extLst>
          </p:cNvPr>
          <p:cNvSpPr txBox="1"/>
          <p:nvPr/>
        </p:nvSpPr>
        <p:spPr>
          <a:xfrm>
            <a:off x="490894" y="96125"/>
            <a:ext cx="1151853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Pz con AGA severa in terapia farmacologica ALLERGICA A MINOXIDIL</a:t>
            </a:r>
          </a:p>
        </p:txBody>
      </p:sp>
      <p:sp>
        <p:nvSpPr>
          <p:cNvPr id="4" name="Freccia destra 9">
            <a:extLst>
              <a:ext uri="{FF2B5EF4-FFF2-40B4-BE49-F238E27FC236}">
                <a16:creationId xmlns:a16="http://schemas.microsoft.com/office/drawing/2014/main" id="{242A28A1-B6ED-8541-7407-AD5DA6C1DC67}"/>
              </a:ext>
            </a:extLst>
          </p:cNvPr>
          <p:cNvSpPr/>
          <p:nvPr/>
        </p:nvSpPr>
        <p:spPr>
          <a:xfrm>
            <a:off x="5234958" y="4417210"/>
            <a:ext cx="1365120" cy="55477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9D053B-B99E-6E07-D862-70BDC902A47A}"/>
              </a:ext>
            </a:extLst>
          </p:cNvPr>
          <p:cNvSpPr/>
          <p:nvPr/>
        </p:nvSpPr>
        <p:spPr>
          <a:xfrm>
            <a:off x="5327163" y="3968570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ea typeface="ＭＳ Ｐゴシック" panose="020B0600070205080204" pitchFamily="34" charset="-128"/>
              </a:rPr>
              <a:t>dopo 6 mesi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D4AFCC6-1ABD-CCCF-E0D9-ED344698FFD2}"/>
              </a:ext>
            </a:extLst>
          </p:cNvPr>
          <p:cNvSpPr/>
          <p:nvPr/>
        </p:nvSpPr>
        <p:spPr>
          <a:xfrm>
            <a:off x="1878015" y="915798"/>
            <a:ext cx="790892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>
                <a:solidFill>
                  <a:srgbClr val="0432FF"/>
                </a:solidFill>
                <a:latin typeface="Calibri" panose="020F0502020204030204"/>
              </a:rPr>
              <a:t>Finasteride 5 mg/die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</a:rPr>
              <a:t> +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LOZIONE COSMETICA per AGA e cadute croniche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Immagine 1" descr="micro001.jpg">
            <a:extLst>
              <a:ext uri="{FF2B5EF4-FFF2-40B4-BE49-F238E27FC236}">
                <a16:creationId xmlns:a16="http://schemas.microsoft.com/office/drawing/2014/main" id="{76A1778B-9358-72A4-1CB8-E4D48AC15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4" y="2090739"/>
            <a:ext cx="4237037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2" descr="aga001.jpg">
            <a:extLst>
              <a:ext uri="{FF2B5EF4-FFF2-40B4-BE49-F238E27FC236}">
                <a16:creationId xmlns:a16="http://schemas.microsoft.com/office/drawing/2014/main" id="{EA294374-ADD9-3856-71E0-BCE41DC8F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30" y="2090739"/>
            <a:ext cx="4810125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029E2A-3331-BC11-C6B2-7B556AA3AC2F}"/>
              </a:ext>
            </a:extLst>
          </p:cNvPr>
          <p:cNvSpPr txBox="1"/>
          <p:nvPr/>
        </p:nvSpPr>
        <p:spPr>
          <a:xfrm>
            <a:off x="10048486" y="681803"/>
            <a:ext cx="2143514" cy="954107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Lozione a base di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Anchorane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estratto di cardo mariano,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Lespedeza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mangalidone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990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038476" y="773960"/>
            <a:ext cx="590651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3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Nell’Alopecia Androgenetica</a:t>
            </a:r>
          </a:p>
        </p:txBody>
      </p:sp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1689536" y="1652923"/>
            <a:ext cx="4227878" cy="416088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it-IT" sz="196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Singolarmente o associato a integratori</a:t>
            </a:r>
          </a:p>
          <a:p>
            <a:pPr>
              <a:buClr>
                <a:srgbClr val="FF0000"/>
              </a:buClr>
              <a:defRPr/>
            </a:pP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105" indent="-241105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 lieve</a:t>
            </a: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105" indent="-241105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 indecisi riguardo a:</a:t>
            </a:r>
          </a:p>
          <a:p>
            <a:pPr>
              <a:buClr>
                <a:srgbClr val="FF0000"/>
              </a:buClr>
              <a:defRPr/>
            </a:pPr>
            <a:endParaRPr lang="it-IT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105" indent="-241105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it-IT" sz="1500" b="1" dirty="0">
                <a:latin typeface="Calibri" panose="020F0502020204030204" pitchFamily="34" charset="0"/>
                <a:cs typeface="Calibri" panose="020F0502020204030204" pitchFamily="34" charset="0"/>
              </a:rPr>
              <a:t>trattare o meno la calvizie</a:t>
            </a:r>
          </a:p>
          <a:p>
            <a:pPr marL="241105" indent="-241105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it-IT" sz="1500" b="1" dirty="0">
                <a:latin typeface="Calibri" panose="020F0502020204030204" pitchFamily="34" charset="0"/>
                <a:cs typeface="Calibri" panose="020F0502020204030204" pitchFamily="34" charset="0"/>
              </a:rPr>
              <a:t>assumere un farmaco a vita </a:t>
            </a:r>
          </a:p>
          <a:p>
            <a:pPr marL="241105" indent="-241105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105" indent="-241105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Allergie da contatto/ intolleranza a farmaci per la calvizie</a:t>
            </a:r>
          </a:p>
          <a:p>
            <a:pPr marL="241105" indent="-241105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Calibri" panose="020F0502020204030204" pitchFamily="34" charset="0"/>
                <a:cs typeface="Calibri" panose="020F0502020204030204" pitchFamily="34" charset="0"/>
              </a:rPr>
              <a:t>Paziente post trapianto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it-IT" sz="1500" dirty="0">
                <a:latin typeface="Calibri" panose="020F0502020204030204" pitchFamily="34" charset="0"/>
                <a:cs typeface="Calibri" panose="020F0502020204030204" pitchFamily="34" charset="0"/>
              </a:rPr>
              <a:t>Paziente sottoposto a trattamenti biostimolanti</a:t>
            </a:r>
          </a:p>
          <a:p>
            <a:pPr marL="241105" indent="-241105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Immagine 8" descr="IMG_2347.JPG"/>
          <p:cNvSpPr>
            <a:spLocks noChangeAspect="1"/>
          </p:cNvSpPr>
          <p:nvPr/>
        </p:nvSpPr>
        <p:spPr bwMode="auto">
          <a:xfrm rot="-5400000">
            <a:off x="7112767" y="3438529"/>
            <a:ext cx="1882321" cy="251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"/>
          <p:cNvSpPr>
            <a:spLocks noChangeArrowheads="1"/>
          </p:cNvSpPr>
          <p:nvPr/>
        </p:nvSpPr>
        <p:spPr bwMode="auto">
          <a:xfrm>
            <a:off x="6263925" y="1668801"/>
            <a:ext cx="4173789" cy="286232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it-IT" sz="225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Associato ad una terapia farmacologica</a:t>
            </a:r>
          </a:p>
          <a:p>
            <a:pPr>
              <a:buClr>
                <a:srgbClr val="FF0000"/>
              </a:buClr>
              <a:defRPr/>
            </a:pP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it-IT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105" indent="-241105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 all’inizio della terapia con </a:t>
            </a:r>
            <a:r>
              <a:rPr lang="it-IT" sz="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Minoxidil</a:t>
            </a:r>
            <a:endParaRPr lang="it-IT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105" indent="-241105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 all’inizio della terapia con </a:t>
            </a:r>
            <a:r>
              <a:rPr lang="it-IT" sz="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Finasteride</a:t>
            </a:r>
            <a:endParaRPr lang="it-IT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105" indent="-241105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it-IT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105" indent="-241105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 già in trattamento con </a:t>
            </a:r>
            <a:r>
              <a:rPr lang="it-IT" sz="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minoxidil</a:t>
            </a:r>
            <a:r>
              <a:rPr lang="it-IT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e/o </a:t>
            </a:r>
            <a:r>
              <a:rPr lang="it-IT" sz="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Finasteride</a:t>
            </a:r>
            <a:endParaRPr lang="it-IT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endParaRPr lang="it-IT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FF00"/>
              </a:buClr>
              <a:defRPr/>
            </a:pPr>
            <a:endParaRPr lang="it-IT" sz="1500" dirty="0">
              <a:solidFill>
                <a:srgbClr val="006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6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C84C38BA-AD13-B448-884F-9898BF587D04}"/>
              </a:ext>
            </a:extLst>
          </p:cNvPr>
          <p:cNvSpPr txBox="1">
            <a:spLocks noChangeArrowheads="1"/>
          </p:cNvSpPr>
          <p:nvPr/>
        </p:nvSpPr>
        <p:spPr>
          <a:xfrm>
            <a:off x="2111326" y="359515"/>
            <a:ext cx="6857791" cy="5548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it-IT" altLang="it-IT" sz="3094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Zinco</a:t>
            </a:r>
            <a:endParaRPr lang="fr-FR" altLang="it-IT" sz="3094" b="1" kern="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C79621D-7AFE-2940-8E9C-95B997A9A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90" y="1273738"/>
            <a:ext cx="9037891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41093" indent="-241093" defTabSz="410751"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Promuove</a:t>
            </a:r>
            <a:r>
              <a:rPr lang="fr-FR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la </a:t>
            </a:r>
            <a:r>
              <a:rPr lang="fr-FR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fase</a:t>
            </a:r>
            <a:r>
              <a:rPr lang="fr-FR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</a:t>
            </a:r>
            <a:r>
              <a:rPr lang="fr-FR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Anagen</a:t>
            </a:r>
            <a:endParaRPr lang="fr-FR" sz="2250" i="0" kern="0" dirty="0">
              <a:solidFill>
                <a:srgbClr val="000000"/>
              </a:solidFill>
              <a:cs typeface="Calibri" panose="020F0502020204030204" pitchFamily="34" charset="0"/>
              <a:sym typeface="Helvetica Light"/>
            </a:endParaRPr>
          </a:p>
          <a:p>
            <a:pPr marL="241093" indent="-241093" defTabSz="410751"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Necessario</a:t>
            </a:r>
            <a:r>
              <a:rPr lang="fr-FR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per</a:t>
            </a:r>
            <a:r>
              <a:rPr lang="it-IT" altLang="it-IT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la sintesi delle proteine, in particolare delle cheratine</a:t>
            </a:r>
          </a:p>
          <a:p>
            <a:pPr marL="241093" indent="-241093" defTabSz="410751"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Agisce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in </a:t>
            </a: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sinergia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con la </a:t>
            </a: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Vitamina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B6</a:t>
            </a:r>
            <a:endParaRPr lang="fr-FR" sz="2250" i="0" kern="0" dirty="0">
              <a:solidFill>
                <a:srgbClr val="000000"/>
              </a:solidFill>
              <a:cs typeface="Calibri" panose="020F0502020204030204" pitchFamily="34" charset="0"/>
              <a:sym typeface="Helvetica Light"/>
            </a:endParaRPr>
          </a:p>
          <a:p>
            <a:pPr marL="241093" indent="-241093" defTabSz="410751"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Essenziale nel metabolismo degli aminoacidi solforati</a:t>
            </a:r>
          </a:p>
          <a:p>
            <a:pPr marL="241093" indent="-241093" defTabSz="410751"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Favorisce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la </a:t>
            </a: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sintesi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della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Cistina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</a:t>
            </a:r>
            <a:endParaRPr lang="it-IT" altLang="it-IT" sz="2250" i="0" kern="0" dirty="0">
              <a:solidFill>
                <a:srgbClr val="000000"/>
              </a:solidFill>
              <a:cs typeface="Calibri" panose="020F0502020204030204" pitchFamily="34" charset="0"/>
              <a:sym typeface="Helvetica Light"/>
            </a:endParaRPr>
          </a:p>
          <a:p>
            <a:pPr marL="241093" indent="-241093" defTabSz="410751"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Inibisce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la 5 </a:t>
            </a:r>
            <a:r>
              <a:rPr lang="fr-FR" sz="2250" i="0" kern="0" dirty="0">
                <a:solidFill>
                  <a:srgbClr val="000000"/>
                </a:solidFill>
                <a:cs typeface="Calibri" panose="020F0502020204030204" pitchFamily="34" charset="0"/>
                <a:sym typeface="Symbol" pitchFamily="18" charset="2"/>
              </a:rPr>
              <a:t>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-</a:t>
            </a: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reduttasi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di </a:t>
            </a:r>
            <a:r>
              <a:rPr lang="en-US" sz="2250" i="0" kern="0" dirty="0" err="1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tipo</a:t>
            </a:r>
            <a:r>
              <a:rPr lang="en-US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I</a:t>
            </a:r>
            <a:r>
              <a:rPr lang="it-IT" altLang="it-IT" sz="2250" b="1" i="0" kern="0" dirty="0">
                <a:solidFill>
                  <a:srgbClr val="FF0000"/>
                </a:solidFill>
                <a:cs typeface="Calibri" panose="020F0502020204030204" pitchFamily="34" charset="0"/>
                <a:sym typeface="Helvetica Light"/>
              </a:rPr>
              <a:t> </a:t>
            </a:r>
            <a:r>
              <a:rPr lang="it-IT" altLang="it-IT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</a:t>
            </a:r>
          </a:p>
          <a:p>
            <a:pPr marL="241093" indent="-241093" defTabSz="410751"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2250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Riduce la produzione di sebo</a:t>
            </a:r>
            <a:endParaRPr lang="en-US" altLang="it-IT" sz="2250" i="0" kern="0" dirty="0">
              <a:solidFill>
                <a:srgbClr val="000000"/>
              </a:solidFill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" name="Rettangolo 4">
            <a:extLst>
              <a:ext uri="{FF2B5EF4-FFF2-40B4-BE49-F238E27FC236}">
                <a16:creationId xmlns:a16="http://schemas.microsoft.com/office/drawing/2014/main" id="{869AA4AA-7F1C-6046-9F9F-CBC58A5BD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392" y="4476550"/>
            <a:ext cx="4635658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10751" eaLnBrk="1" hangingPunct="1"/>
            <a:r>
              <a:rPr lang="it-IT" altLang="it-IT" sz="2250" b="1" i="0" kern="0" dirty="0">
                <a:solidFill>
                  <a:srgbClr val="0066FF"/>
                </a:solidFill>
                <a:cs typeface="Calibri" panose="020F0502020204030204" pitchFamily="34" charset="0"/>
                <a:sym typeface="Helvetica Light"/>
              </a:rPr>
              <a:t>Prolunga la fase </a:t>
            </a:r>
            <a:r>
              <a:rPr lang="it-IT" altLang="it-IT" sz="2250" b="1" i="0" kern="0" dirty="0" err="1">
                <a:solidFill>
                  <a:srgbClr val="0066FF"/>
                </a:solidFill>
                <a:cs typeface="Calibri" panose="020F0502020204030204" pitchFamily="34" charset="0"/>
                <a:sym typeface="Helvetica Light"/>
              </a:rPr>
              <a:t>anagen</a:t>
            </a:r>
            <a:endParaRPr lang="it-IT" altLang="it-IT" sz="2250" b="1" i="0" kern="0" dirty="0">
              <a:solidFill>
                <a:srgbClr val="0066FF"/>
              </a:solidFill>
              <a:cs typeface="Calibri" panose="020F0502020204030204" pitchFamily="34" charset="0"/>
              <a:sym typeface="Helvetica Light"/>
            </a:endParaRPr>
          </a:p>
          <a:p>
            <a:pPr algn="ctr" defTabSz="410751" eaLnBrk="1" hangingPunct="1"/>
            <a:endParaRPr lang="it-IT" altLang="it-IT" sz="2250" b="1" i="0" kern="0" dirty="0">
              <a:solidFill>
                <a:srgbClr val="0066FF"/>
              </a:solidFill>
              <a:cs typeface="Calibri" panose="020F0502020204030204" pitchFamily="34" charset="0"/>
              <a:sym typeface="Helvetica Light"/>
            </a:endParaRPr>
          </a:p>
          <a:p>
            <a:pPr algn="ctr" defTabSz="410751" eaLnBrk="1" hangingPunct="1"/>
            <a:r>
              <a:rPr lang="it-IT" altLang="it-IT" sz="2250" b="1" i="0" kern="0" dirty="0">
                <a:solidFill>
                  <a:srgbClr val="0066FF"/>
                </a:solidFill>
                <a:cs typeface="Calibri" panose="020F0502020204030204" pitchFamily="34" charset="0"/>
                <a:sym typeface="Helvetica Light"/>
              </a:rPr>
              <a:t>Ritarda l’entrata in fase </a:t>
            </a:r>
            <a:r>
              <a:rPr lang="it-IT" altLang="it-IT" sz="2250" b="1" i="0" kern="0" dirty="0" err="1">
                <a:solidFill>
                  <a:srgbClr val="0066FF"/>
                </a:solidFill>
                <a:cs typeface="Calibri" panose="020F0502020204030204" pitchFamily="34" charset="0"/>
                <a:sym typeface="Helvetica Light"/>
              </a:rPr>
              <a:t>telogen</a:t>
            </a:r>
            <a:endParaRPr lang="it-IT" altLang="it-IT" sz="2250" b="1" i="0" kern="0" dirty="0">
              <a:solidFill>
                <a:srgbClr val="0066FF"/>
              </a:solidFill>
              <a:cs typeface="Calibri" panose="020F0502020204030204" pitchFamily="34" charset="0"/>
              <a:sym typeface="Helvetica Light"/>
            </a:endParaRPr>
          </a:p>
          <a:p>
            <a:pPr algn="ctr" defTabSz="410751" eaLnBrk="1" hangingPunct="1"/>
            <a:endParaRPr lang="it-IT" altLang="it-IT" sz="2250" b="1" i="0" kern="0" dirty="0">
              <a:solidFill>
                <a:srgbClr val="0066FF"/>
              </a:solidFill>
              <a:cs typeface="Calibri" panose="020F0502020204030204" pitchFamily="34" charset="0"/>
              <a:sym typeface="Helvetica Light"/>
            </a:endParaRPr>
          </a:p>
          <a:p>
            <a:pPr algn="ctr" defTabSz="410751" eaLnBrk="1" hangingPunct="1">
              <a:buClr>
                <a:srgbClr val="FF0000"/>
              </a:buClr>
            </a:pPr>
            <a:r>
              <a:rPr lang="it-IT" altLang="it-IT" sz="2250" b="1" i="0" kern="0" dirty="0">
                <a:solidFill>
                  <a:srgbClr val="0066FF"/>
                </a:solidFill>
                <a:cs typeface="Calibri" panose="020F0502020204030204" pitchFamily="34" charset="0"/>
                <a:sym typeface="Helvetica Light"/>
              </a:rPr>
              <a:t>Riduce la produzione di sebo</a:t>
            </a:r>
          </a:p>
        </p:txBody>
      </p:sp>
      <p:pic>
        <p:nvPicPr>
          <p:cNvPr id="10" name="Immagine 9" descr="imag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17" y="105"/>
            <a:ext cx="3066699" cy="27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4889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98CA7F4-80F1-438B-1AB6-07DE587F2A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00323" y="2204864"/>
            <a:ext cx="2199088" cy="223402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6E947D-E483-E0BA-490E-FF33574E5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45" t="5012" r="27689" b="17046"/>
          <a:stretch/>
        </p:blipFill>
        <p:spPr>
          <a:xfrm>
            <a:off x="4839835" y="2442940"/>
            <a:ext cx="1108187" cy="16677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4B4B4EF-7661-232E-2EE9-A388FEAEE62C}"/>
              </a:ext>
            </a:extLst>
          </p:cNvPr>
          <p:cNvSpPr txBox="1"/>
          <p:nvPr/>
        </p:nvSpPr>
        <p:spPr>
          <a:xfrm>
            <a:off x="7038923" y="2601079"/>
            <a:ext cx="4581895" cy="707886"/>
          </a:xfrm>
          <a:prstGeom prst="rect">
            <a:avLst/>
          </a:prstGeom>
          <a:solidFill>
            <a:srgbClr val="2B76A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TRAPIANTO CAPELLI</a:t>
            </a:r>
          </a:p>
        </p:txBody>
      </p: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C797CC18-CC38-118E-CFEA-F8CA533D6AB6}"/>
              </a:ext>
            </a:extLst>
          </p:cNvPr>
          <p:cNvSpPr/>
          <p:nvPr/>
        </p:nvSpPr>
        <p:spPr>
          <a:xfrm rot="5400000">
            <a:off x="7640924" y="837619"/>
            <a:ext cx="549599" cy="2751612"/>
          </a:xfrm>
          <a:prstGeom prst="round2SameRect">
            <a:avLst>
              <a:gd name="adj1" fmla="val 46534"/>
              <a:gd name="adj2" fmla="val 0"/>
            </a:avLst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Rectangle : avec coins arrondis en haut 20">
            <a:extLst>
              <a:ext uri="{FF2B5EF4-FFF2-40B4-BE49-F238E27FC236}">
                <a16:creationId xmlns:a16="http://schemas.microsoft.com/office/drawing/2014/main" id="{9DADC1E3-ABFE-233A-4023-81ABDC851DC5}"/>
              </a:ext>
            </a:extLst>
          </p:cNvPr>
          <p:cNvSpPr/>
          <p:nvPr/>
        </p:nvSpPr>
        <p:spPr>
          <a:xfrm rot="5400000">
            <a:off x="9084698" y="264293"/>
            <a:ext cx="549599" cy="5596903"/>
          </a:xfrm>
          <a:prstGeom prst="round2SameRect">
            <a:avLst>
              <a:gd name="adj1" fmla="val 0"/>
              <a:gd name="adj2" fmla="val 0"/>
            </a:avLst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8D3591-87B4-27DC-7E1A-96CBE6155E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9095" y="336124"/>
            <a:ext cx="42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cap="small" dirty="0">
                <a:solidFill>
                  <a:srgbClr val="DF4E16"/>
                </a:solidFill>
                <a:latin typeface="+mj-lt"/>
              </a:rPr>
              <a:t>Studio </a:t>
            </a:r>
            <a:r>
              <a:rPr lang="en-US" sz="4800" b="1" cap="small" dirty="0" err="1">
                <a:solidFill>
                  <a:srgbClr val="DF4E16"/>
                </a:solidFill>
                <a:latin typeface="+mj-lt"/>
              </a:rPr>
              <a:t>clinico</a:t>
            </a:r>
            <a:endParaRPr lang="en-US" sz="4800" b="1" cap="small" dirty="0">
              <a:solidFill>
                <a:srgbClr val="DF4E16"/>
              </a:solidFill>
              <a:latin typeface="+mj-lt"/>
            </a:endParaRPr>
          </a:p>
        </p:txBody>
      </p:sp>
      <p:pic>
        <p:nvPicPr>
          <p:cNvPr id="9" name="Espace réservé pour une image  5" descr="0624749_fab_ED23_FT Protocole Greffe Monde-FR_23-372.pdf - Adobe Acrobat Reader (64-bit)">
            <a:extLst>
              <a:ext uri="{FF2B5EF4-FFF2-40B4-BE49-F238E27FC236}">
                <a16:creationId xmlns:a16="http://schemas.microsoft.com/office/drawing/2014/main" id="{E6591F2B-C91E-B93B-A1BB-A8527C459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063" y="4996370"/>
            <a:ext cx="3576759" cy="153883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882B924E-C4B0-9F48-0C41-7AE9C22D6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1162" y="1275112"/>
            <a:ext cx="1798615" cy="385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61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36230-B2A6-3217-3A06-52F32E94F6BB}"/>
              </a:ext>
            </a:extLst>
          </p:cNvPr>
          <p:cNvSpPr/>
          <p:nvPr/>
        </p:nvSpPr>
        <p:spPr>
          <a:xfrm>
            <a:off x="3863466" y="874267"/>
            <a:ext cx="8053455" cy="6021287"/>
          </a:xfrm>
          <a:prstGeom prst="rect">
            <a:avLst/>
          </a:prstGeom>
          <a:solidFill>
            <a:srgbClr val="FEF2EB"/>
          </a:solidFill>
          <a:ln>
            <a:solidFill>
              <a:srgbClr val="FEF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ctangle : coins arrondis 25">
            <a:extLst>
              <a:ext uri="{FF2B5EF4-FFF2-40B4-BE49-F238E27FC236}">
                <a16:creationId xmlns:a16="http://schemas.microsoft.com/office/drawing/2014/main" id="{FAE15A27-4BC3-A6A2-8B34-C0AA92F8F53E}"/>
              </a:ext>
            </a:extLst>
          </p:cNvPr>
          <p:cNvSpPr/>
          <p:nvPr/>
        </p:nvSpPr>
        <p:spPr>
          <a:xfrm>
            <a:off x="96953" y="468748"/>
            <a:ext cx="3437034" cy="495661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cap="none" baseline="0" dirty="0">
              <a:solidFill>
                <a:srgbClr val="2B76A2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dirty="0">
              <a:solidFill>
                <a:srgbClr val="2B76A2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cap="none" baseline="0" dirty="0">
                <a:solidFill>
                  <a:srgbClr val="005079"/>
                </a:solidFill>
                <a:uFillTx/>
                <a:latin typeface="+mj-lt"/>
              </a:rPr>
              <a:t>METODOLOGIA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</p:txBody>
      </p:sp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972" y="129296"/>
            <a:ext cx="1472851" cy="1493027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B10C16CB-DE37-7511-E88B-415E2C3A6F46}"/>
              </a:ext>
            </a:extLst>
          </p:cNvPr>
          <p:cNvSpPr/>
          <p:nvPr/>
        </p:nvSpPr>
        <p:spPr>
          <a:xfrm>
            <a:off x="378213" y="2163585"/>
            <a:ext cx="2434855" cy="70788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800" b="0" i="0" u="none" strike="noStrike" kern="1200" cap="none" spc="0" baseline="0" dirty="0">
              <a:solidFill>
                <a:srgbClr val="2B76A2"/>
              </a:solidFill>
              <a:uFillTx/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02DF4C-EF3C-C98B-CAB2-2BEE60433414}"/>
              </a:ext>
            </a:extLst>
          </p:cNvPr>
          <p:cNvSpPr txBox="1"/>
          <p:nvPr/>
        </p:nvSpPr>
        <p:spPr>
          <a:xfrm>
            <a:off x="479213" y="4604331"/>
            <a:ext cx="2772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TRAPIANTO CAPELLI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tecnica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FUE o Strip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95A735-83F2-DBBD-E4EB-B070D5D0E95C}"/>
              </a:ext>
            </a:extLst>
          </p:cNvPr>
          <p:cNvSpPr txBox="1"/>
          <p:nvPr/>
        </p:nvSpPr>
        <p:spPr>
          <a:xfrm>
            <a:off x="727756" y="1576777"/>
            <a:ext cx="312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Studio in aperto, multicentrico, randomizzato, comparativo</a:t>
            </a:r>
            <a:endParaRPr lang="it-IT" sz="1600" b="1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2630ED-F5D6-FBAA-ED4C-C4CF653E9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48" y="2676743"/>
            <a:ext cx="311656" cy="2988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94E710-8619-2A92-B673-0CC411B397A1}"/>
              </a:ext>
            </a:extLst>
          </p:cNvPr>
          <p:cNvSpPr txBox="1"/>
          <p:nvPr/>
        </p:nvSpPr>
        <p:spPr>
          <a:xfrm>
            <a:off x="737891" y="2704712"/>
            <a:ext cx="330399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30 pazienti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(n=15/gruppo)</a:t>
            </a:r>
          </a:p>
          <a:p>
            <a:pPr marL="0" marR="0" lvl="0" indent="0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A6EBE8B-D46F-71ED-6BEE-B28FA156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795" y="3030886"/>
            <a:ext cx="722836" cy="15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EB7881C-63CB-E037-D32C-4A90DC771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29" y="1548197"/>
            <a:ext cx="311656" cy="29884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6FFCC32-9567-7640-7365-E0D28F145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8" y="4747469"/>
            <a:ext cx="311656" cy="298848"/>
          </a:xfrm>
          <a:prstGeom prst="rect">
            <a:avLst/>
          </a:prstGeom>
        </p:spPr>
      </p:pic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2AD4E5F0-6481-52E9-E8D7-9FB379BBD7F9}"/>
              </a:ext>
            </a:extLst>
          </p:cNvPr>
          <p:cNvGrpSpPr/>
          <p:nvPr/>
        </p:nvGrpSpPr>
        <p:grpSpPr>
          <a:xfrm>
            <a:off x="3698658" y="1402973"/>
            <a:ext cx="7919219" cy="744263"/>
            <a:chOff x="3698658" y="1402973"/>
            <a:chExt cx="7919219" cy="744263"/>
          </a:xfrm>
        </p:grpSpPr>
        <p:sp>
          <p:nvSpPr>
            <p:cNvPr id="32" name="Flèche : chevron 31">
              <a:extLst>
                <a:ext uri="{FF2B5EF4-FFF2-40B4-BE49-F238E27FC236}">
                  <a16:creationId xmlns:a16="http://schemas.microsoft.com/office/drawing/2014/main" id="{2A03C4C2-0D5F-9E8B-2A4C-95A37C724FC7}"/>
                </a:ext>
              </a:extLst>
            </p:cNvPr>
            <p:cNvSpPr/>
            <p:nvPr/>
          </p:nvSpPr>
          <p:spPr>
            <a:xfrm>
              <a:off x="5415178" y="1809587"/>
              <a:ext cx="6202699" cy="322267"/>
            </a:xfrm>
            <a:prstGeom prst="chevron">
              <a:avLst/>
            </a:prstGeom>
            <a:solidFill>
              <a:srgbClr val="2B76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42" name="Flèche : chevron 41">
              <a:extLst>
                <a:ext uri="{FF2B5EF4-FFF2-40B4-BE49-F238E27FC236}">
                  <a16:creationId xmlns:a16="http://schemas.microsoft.com/office/drawing/2014/main" id="{B36FC67E-660B-9568-DFA8-23FE83DCCDCC}"/>
                </a:ext>
              </a:extLst>
            </p:cNvPr>
            <p:cNvSpPr/>
            <p:nvPr/>
          </p:nvSpPr>
          <p:spPr>
            <a:xfrm>
              <a:off x="3957991" y="1816826"/>
              <a:ext cx="1457187" cy="322267"/>
            </a:xfrm>
            <a:prstGeom prst="chevron">
              <a:avLst/>
            </a:prstGeom>
            <a:solidFill>
              <a:srgbClr val="2B76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0F985DC-454E-26CD-93AB-C14B88F7425A}"/>
                </a:ext>
              </a:extLst>
            </p:cNvPr>
            <p:cNvSpPr txBox="1"/>
            <p:nvPr/>
          </p:nvSpPr>
          <p:spPr>
            <a:xfrm>
              <a:off x="4024841" y="1839459"/>
              <a:ext cx="1257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+mj-lt"/>
                </a:rPr>
                <a:t>2  SETTIMANE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C1203EA-ACE5-DC34-07CD-CECAF259FFBB}"/>
                </a:ext>
              </a:extLst>
            </p:cNvPr>
            <p:cNvSpPr txBox="1"/>
            <p:nvPr/>
          </p:nvSpPr>
          <p:spPr>
            <a:xfrm>
              <a:off x="8100066" y="1809587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+mj-lt"/>
                </a:rPr>
                <a:t>12  MESI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ECF06099-0D7A-5E9E-6DB8-3162003BC0C9}"/>
                </a:ext>
              </a:extLst>
            </p:cNvPr>
            <p:cNvSpPr txBox="1"/>
            <p:nvPr/>
          </p:nvSpPr>
          <p:spPr>
            <a:xfrm>
              <a:off x="3698658" y="1402973"/>
              <a:ext cx="2118751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CF4520"/>
                  </a:solidFill>
                  <a:latin typeface="+mj-lt"/>
                </a:rPr>
                <a:t>PRE-TRAPIANTO 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7CB51845-A4AB-F1CF-0B1B-E0E6CC15646D}"/>
                </a:ext>
              </a:extLst>
            </p:cNvPr>
            <p:cNvSpPr txBox="1"/>
            <p:nvPr/>
          </p:nvSpPr>
          <p:spPr>
            <a:xfrm>
              <a:off x="7474050" y="1427446"/>
              <a:ext cx="2174257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CF4520"/>
                  </a:solidFill>
                  <a:latin typeface="+mj-lt"/>
                </a:rPr>
                <a:t>POST-TRAPIANTO </a:t>
              </a:r>
            </a:p>
          </p:txBody>
        </p:sp>
      </p:grpSp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891BD168-08B5-D934-4BA6-0FC073D04CEF}"/>
              </a:ext>
            </a:extLst>
          </p:cNvPr>
          <p:cNvGrpSpPr/>
          <p:nvPr/>
        </p:nvGrpSpPr>
        <p:grpSpPr>
          <a:xfrm>
            <a:off x="3906543" y="5002204"/>
            <a:ext cx="7493315" cy="946518"/>
            <a:chOff x="3906543" y="5002204"/>
            <a:chExt cx="7493315" cy="946518"/>
          </a:xfrm>
        </p:grpSpPr>
        <p:grpSp>
          <p:nvGrpSpPr>
            <p:cNvPr id="175" name="Groupe 174">
              <a:extLst>
                <a:ext uri="{FF2B5EF4-FFF2-40B4-BE49-F238E27FC236}">
                  <a16:creationId xmlns:a16="http://schemas.microsoft.com/office/drawing/2014/main" id="{5751A1E4-DC7D-9F99-BA56-C06019623116}"/>
                </a:ext>
              </a:extLst>
            </p:cNvPr>
            <p:cNvGrpSpPr/>
            <p:nvPr/>
          </p:nvGrpSpPr>
          <p:grpSpPr>
            <a:xfrm>
              <a:off x="3906543" y="5532132"/>
              <a:ext cx="7493315" cy="416590"/>
              <a:chOff x="3906543" y="5532132"/>
              <a:chExt cx="7493315" cy="416590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8F51CB09-5865-1276-8130-068A9A4E8CBA}"/>
                  </a:ext>
                </a:extLst>
              </p:cNvPr>
              <p:cNvSpPr txBox="1"/>
              <p:nvPr/>
            </p:nvSpPr>
            <p:spPr>
              <a:xfrm>
                <a:off x="4866593" y="5538260"/>
                <a:ext cx="5573214" cy="369332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CF4520"/>
                    </a:solidFill>
                    <a:latin typeface="+mj-lt"/>
                  </a:rPr>
                  <a:t>VALUTAZIONE DELLA TOLLERABILITÀ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53E9010-3D7D-9DA3-4699-75268EC47C0D}"/>
                  </a:ext>
                </a:extLst>
              </p:cNvPr>
              <p:cNvSpPr/>
              <p:nvPr/>
            </p:nvSpPr>
            <p:spPr>
              <a:xfrm>
                <a:off x="3906543" y="5532132"/>
                <a:ext cx="7493315" cy="416590"/>
              </a:xfrm>
              <a:prstGeom prst="rect">
                <a:avLst/>
              </a:prstGeom>
              <a:noFill/>
              <a:ln w="28575">
                <a:solidFill>
                  <a:srgbClr val="CF45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+mj-lt"/>
                </a:endParaRPr>
              </a:p>
            </p:txBody>
          </p:sp>
        </p:grpSp>
        <p:sp>
          <p:nvSpPr>
            <p:cNvPr id="134" name="Flèche : droite 133">
              <a:extLst>
                <a:ext uri="{FF2B5EF4-FFF2-40B4-BE49-F238E27FC236}">
                  <a16:creationId xmlns:a16="http://schemas.microsoft.com/office/drawing/2014/main" id="{A4EF8B70-A71E-9AC2-952B-CBBDAF46C03D}"/>
                </a:ext>
              </a:extLst>
            </p:cNvPr>
            <p:cNvSpPr/>
            <p:nvPr/>
          </p:nvSpPr>
          <p:spPr>
            <a:xfrm rot="16200000">
              <a:off x="6147305" y="5080174"/>
              <a:ext cx="318319" cy="162381"/>
            </a:xfrm>
            <a:prstGeom prst="rightArrow">
              <a:avLst/>
            </a:prstGeom>
            <a:noFill/>
            <a:ln>
              <a:solidFill>
                <a:srgbClr val="2B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+mj-lt"/>
              </a:endParaRPr>
            </a:p>
          </p:txBody>
        </p:sp>
        <p:sp>
          <p:nvSpPr>
            <p:cNvPr id="135" name="Flèche : droite 134">
              <a:extLst>
                <a:ext uri="{FF2B5EF4-FFF2-40B4-BE49-F238E27FC236}">
                  <a16:creationId xmlns:a16="http://schemas.microsoft.com/office/drawing/2014/main" id="{DB1C6085-BC2A-3A48-2B2C-0B36E555974B}"/>
                </a:ext>
              </a:extLst>
            </p:cNvPr>
            <p:cNvSpPr/>
            <p:nvPr/>
          </p:nvSpPr>
          <p:spPr>
            <a:xfrm rot="16200000">
              <a:off x="7055499" y="5080174"/>
              <a:ext cx="318319" cy="162381"/>
            </a:xfrm>
            <a:prstGeom prst="rightArrow">
              <a:avLst/>
            </a:prstGeom>
            <a:noFill/>
            <a:ln>
              <a:solidFill>
                <a:srgbClr val="2B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+mj-lt"/>
              </a:endParaRPr>
            </a:p>
          </p:txBody>
        </p:sp>
        <p:sp>
          <p:nvSpPr>
            <p:cNvPr id="137" name="Flèche : droite 136">
              <a:extLst>
                <a:ext uri="{FF2B5EF4-FFF2-40B4-BE49-F238E27FC236}">
                  <a16:creationId xmlns:a16="http://schemas.microsoft.com/office/drawing/2014/main" id="{E983047C-F535-14AD-10D7-9B33DC194BCD}"/>
                </a:ext>
              </a:extLst>
            </p:cNvPr>
            <p:cNvSpPr/>
            <p:nvPr/>
          </p:nvSpPr>
          <p:spPr>
            <a:xfrm rot="16200000">
              <a:off x="7997137" y="5080173"/>
              <a:ext cx="318319" cy="162381"/>
            </a:xfrm>
            <a:prstGeom prst="rightArrow">
              <a:avLst/>
            </a:prstGeom>
            <a:noFill/>
            <a:ln>
              <a:solidFill>
                <a:srgbClr val="2B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+mj-lt"/>
              </a:endParaRPr>
            </a:p>
          </p:txBody>
        </p:sp>
        <p:sp>
          <p:nvSpPr>
            <p:cNvPr id="138" name="Flèche : droite 137">
              <a:extLst>
                <a:ext uri="{FF2B5EF4-FFF2-40B4-BE49-F238E27FC236}">
                  <a16:creationId xmlns:a16="http://schemas.microsoft.com/office/drawing/2014/main" id="{70865E65-18FC-CC14-1180-21D1F853CE14}"/>
                </a:ext>
              </a:extLst>
            </p:cNvPr>
            <p:cNvSpPr/>
            <p:nvPr/>
          </p:nvSpPr>
          <p:spPr>
            <a:xfrm rot="16200000">
              <a:off x="8949193" y="5080173"/>
              <a:ext cx="318319" cy="162381"/>
            </a:xfrm>
            <a:prstGeom prst="rightArrow">
              <a:avLst/>
            </a:prstGeom>
            <a:noFill/>
            <a:ln>
              <a:solidFill>
                <a:srgbClr val="2B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+mj-lt"/>
              </a:endParaRPr>
            </a:p>
          </p:txBody>
        </p:sp>
        <p:sp>
          <p:nvSpPr>
            <p:cNvPr id="139" name="Flèche : droite 138">
              <a:extLst>
                <a:ext uri="{FF2B5EF4-FFF2-40B4-BE49-F238E27FC236}">
                  <a16:creationId xmlns:a16="http://schemas.microsoft.com/office/drawing/2014/main" id="{FB084880-5C52-ECB3-109B-09057772FCB4}"/>
                </a:ext>
              </a:extLst>
            </p:cNvPr>
            <p:cNvSpPr/>
            <p:nvPr/>
          </p:nvSpPr>
          <p:spPr>
            <a:xfrm rot="16200000">
              <a:off x="9879992" y="5080173"/>
              <a:ext cx="318319" cy="162381"/>
            </a:xfrm>
            <a:prstGeom prst="rightArrow">
              <a:avLst/>
            </a:prstGeom>
            <a:noFill/>
            <a:ln>
              <a:solidFill>
                <a:srgbClr val="2B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+mj-lt"/>
              </a:endParaRPr>
            </a:p>
          </p:txBody>
        </p:sp>
        <p:sp>
          <p:nvSpPr>
            <p:cNvPr id="140" name="Flèche : droite 139">
              <a:extLst>
                <a:ext uri="{FF2B5EF4-FFF2-40B4-BE49-F238E27FC236}">
                  <a16:creationId xmlns:a16="http://schemas.microsoft.com/office/drawing/2014/main" id="{66243E1B-9E6F-F22B-6867-962A268B9A4A}"/>
                </a:ext>
              </a:extLst>
            </p:cNvPr>
            <p:cNvSpPr/>
            <p:nvPr/>
          </p:nvSpPr>
          <p:spPr>
            <a:xfrm rot="16200000">
              <a:off x="10829826" y="5080173"/>
              <a:ext cx="318319" cy="162381"/>
            </a:xfrm>
            <a:prstGeom prst="rightArrow">
              <a:avLst/>
            </a:prstGeom>
            <a:noFill/>
            <a:ln>
              <a:solidFill>
                <a:srgbClr val="2B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+mj-lt"/>
              </a:endParaRPr>
            </a:p>
          </p:txBody>
        </p:sp>
        <p:sp>
          <p:nvSpPr>
            <p:cNvPr id="141" name="Flèche : droite 140">
              <a:extLst>
                <a:ext uri="{FF2B5EF4-FFF2-40B4-BE49-F238E27FC236}">
                  <a16:creationId xmlns:a16="http://schemas.microsoft.com/office/drawing/2014/main" id="{CDCB68B9-A8BB-5B6A-50A7-0D6D66884746}"/>
                </a:ext>
              </a:extLst>
            </p:cNvPr>
            <p:cNvSpPr/>
            <p:nvPr/>
          </p:nvSpPr>
          <p:spPr>
            <a:xfrm rot="16200000">
              <a:off x="5146049" y="5080174"/>
              <a:ext cx="318319" cy="162381"/>
            </a:xfrm>
            <a:prstGeom prst="rightArrow">
              <a:avLst/>
            </a:prstGeom>
            <a:noFill/>
            <a:ln>
              <a:solidFill>
                <a:srgbClr val="2B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+mj-lt"/>
              </a:endParaRPr>
            </a:p>
          </p:txBody>
        </p:sp>
        <p:sp>
          <p:nvSpPr>
            <p:cNvPr id="142" name="Flèche : droite 141">
              <a:extLst>
                <a:ext uri="{FF2B5EF4-FFF2-40B4-BE49-F238E27FC236}">
                  <a16:creationId xmlns:a16="http://schemas.microsoft.com/office/drawing/2014/main" id="{C43DB126-70A8-95AA-7A2D-FD57BEB70A7D}"/>
                </a:ext>
              </a:extLst>
            </p:cNvPr>
            <p:cNvSpPr/>
            <p:nvPr/>
          </p:nvSpPr>
          <p:spPr>
            <a:xfrm rot="16200000">
              <a:off x="4043815" y="5080174"/>
              <a:ext cx="318319" cy="162381"/>
            </a:xfrm>
            <a:prstGeom prst="rightArrow">
              <a:avLst/>
            </a:prstGeom>
            <a:noFill/>
            <a:ln>
              <a:solidFill>
                <a:srgbClr val="2B76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+mj-lt"/>
              </a:endParaRPr>
            </a:p>
          </p:txBody>
        </p:sp>
      </p:grpSp>
      <p:sp>
        <p:nvSpPr>
          <p:cNvPr id="172" name="object 9">
            <a:extLst>
              <a:ext uri="{FF2B5EF4-FFF2-40B4-BE49-F238E27FC236}">
                <a16:creationId xmlns:a16="http://schemas.microsoft.com/office/drawing/2014/main" id="{D91985E5-9DE9-5117-354D-98B549BA2A27}"/>
              </a:ext>
            </a:extLst>
          </p:cNvPr>
          <p:cNvSpPr/>
          <p:nvPr/>
        </p:nvSpPr>
        <p:spPr>
          <a:xfrm rot="5400000">
            <a:off x="195845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77" name="Groupe 176">
            <a:extLst>
              <a:ext uri="{FF2B5EF4-FFF2-40B4-BE49-F238E27FC236}">
                <a16:creationId xmlns:a16="http://schemas.microsoft.com/office/drawing/2014/main" id="{9ED475E8-9B9F-13B2-1B64-294040324082}"/>
              </a:ext>
            </a:extLst>
          </p:cNvPr>
          <p:cNvGrpSpPr/>
          <p:nvPr/>
        </p:nvGrpSpPr>
        <p:grpSpPr>
          <a:xfrm>
            <a:off x="3886109" y="2274051"/>
            <a:ext cx="7807884" cy="2668834"/>
            <a:chOff x="3886109" y="2274051"/>
            <a:chExt cx="7807884" cy="2668834"/>
          </a:xfrm>
        </p:grpSpPr>
        <p:sp>
          <p:nvSpPr>
            <p:cNvPr id="33" name="Flèche : droite 32">
              <a:extLst>
                <a:ext uri="{FF2B5EF4-FFF2-40B4-BE49-F238E27FC236}">
                  <a16:creationId xmlns:a16="http://schemas.microsoft.com/office/drawing/2014/main" id="{498AE5AD-7DDD-4478-6C53-1B4D4B1CBF02}"/>
                </a:ext>
              </a:extLst>
            </p:cNvPr>
            <p:cNvSpPr/>
            <p:nvPr/>
          </p:nvSpPr>
          <p:spPr>
            <a:xfrm>
              <a:off x="3921630" y="4244543"/>
              <a:ext cx="7679604" cy="3200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F4E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CC0E3BF1-0BDB-D67C-705B-9D50D1FB190F}"/>
                </a:ext>
              </a:extLst>
            </p:cNvPr>
            <p:cNvSpPr/>
            <p:nvPr/>
          </p:nvSpPr>
          <p:spPr>
            <a:xfrm>
              <a:off x="10827849" y="4164503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54A9E8C7-E8D7-AB2F-CE23-CF7E356FBD9D}"/>
                </a:ext>
              </a:extLst>
            </p:cNvPr>
            <p:cNvSpPr/>
            <p:nvPr/>
          </p:nvSpPr>
          <p:spPr>
            <a:xfrm>
              <a:off x="3957991" y="4244547"/>
              <a:ext cx="352965" cy="2946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22063BF9-6DD0-C7F2-B2B5-C78EB1ABC596}"/>
                </a:ext>
              </a:extLst>
            </p:cNvPr>
            <p:cNvCxnSpPr>
              <a:cxnSpLocks/>
            </p:cNvCxnSpPr>
            <p:nvPr/>
          </p:nvCxnSpPr>
          <p:spPr>
            <a:xfrm>
              <a:off x="6129635" y="3627418"/>
              <a:ext cx="50610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784D58FE-ACF2-471D-C554-EC86FED385D6}"/>
                </a:ext>
              </a:extLst>
            </p:cNvPr>
            <p:cNvCxnSpPr>
              <a:cxnSpLocks/>
            </p:cNvCxnSpPr>
            <p:nvPr/>
          </p:nvCxnSpPr>
          <p:spPr>
            <a:xfrm>
              <a:off x="5280830" y="3984465"/>
              <a:ext cx="0" cy="2160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8BC57045-648E-A35C-4661-9B26708FBA33}"/>
                </a:ext>
              </a:extLst>
            </p:cNvPr>
            <p:cNvSpPr txBox="1"/>
            <p:nvPr/>
          </p:nvSpPr>
          <p:spPr>
            <a:xfrm>
              <a:off x="4571907" y="3820576"/>
              <a:ext cx="1575801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DF4E16"/>
                  </a:solidFill>
                  <a:latin typeface="+mj-lt"/>
                </a:rPr>
                <a:t>TRAPIANTO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CB2F6D5-3CFE-D48D-8492-5FF73CF6B901}"/>
                </a:ext>
              </a:extLst>
            </p:cNvPr>
            <p:cNvSpPr/>
            <p:nvPr/>
          </p:nvSpPr>
          <p:spPr>
            <a:xfrm>
              <a:off x="5312025" y="4324341"/>
              <a:ext cx="1066588" cy="16043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709F0932-A4C8-0387-E29D-CB02C00FBD28}"/>
                </a:ext>
              </a:extLst>
            </p:cNvPr>
            <p:cNvSpPr txBox="1"/>
            <p:nvPr/>
          </p:nvSpPr>
          <p:spPr>
            <a:xfrm>
              <a:off x="5191924" y="4604331"/>
              <a:ext cx="1281758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i="1" dirty="0">
                  <a:solidFill>
                    <a:srgbClr val="DF4E16"/>
                  </a:solidFill>
                  <a:latin typeface="+mj-lt"/>
                </a:rPr>
                <a:t>Guarigione</a:t>
              </a: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F01C025B-DDA2-3D1A-8761-2AB32540B6EC}"/>
                </a:ext>
              </a:extLst>
            </p:cNvPr>
            <p:cNvSpPr txBox="1"/>
            <p:nvPr/>
          </p:nvSpPr>
          <p:spPr>
            <a:xfrm>
              <a:off x="10771647" y="4224472"/>
              <a:ext cx="669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M12</a:t>
              </a:r>
            </a:p>
          </p:txBody>
        </p: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F779AF3D-AD02-043E-DE3F-642754C83CB7}"/>
                </a:ext>
              </a:extLst>
            </p:cNvPr>
            <p:cNvSpPr txBox="1"/>
            <p:nvPr/>
          </p:nvSpPr>
          <p:spPr>
            <a:xfrm>
              <a:off x="3886109" y="4277200"/>
              <a:ext cx="4876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latin typeface="+mj-lt"/>
                </a:rPr>
                <a:t>M0.5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6A5BB5A-245F-B365-B6D7-0D97452862CD}"/>
                </a:ext>
              </a:extLst>
            </p:cNvPr>
            <p:cNvSpPr/>
            <p:nvPr/>
          </p:nvSpPr>
          <p:spPr>
            <a:xfrm>
              <a:off x="4041272" y="2274051"/>
              <a:ext cx="7491435" cy="357188"/>
            </a:xfrm>
            <a:prstGeom prst="rect">
              <a:avLst/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4E03B310-F914-34C1-4801-7C733EDF6772}"/>
                </a:ext>
              </a:extLst>
            </p:cNvPr>
            <p:cNvSpPr/>
            <p:nvPr/>
          </p:nvSpPr>
          <p:spPr>
            <a:xfrm>
              <a:off x="4041271" y="2728545"/>
              <a:ext cx="7491435" cy="1103986"/>
            </a:xfrm>
            <a:prstGeom prst="rect">
              <a:avLst/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3C2F57D9-3577-30B8-B2DF-44DA99A04380}"/>
                </a:ext>
              </a:extLst>
            </p:cNvPr>
            <p:cNvSpPr txBox="1"/>
            <p:nvPr/>
          </p:nvSpPr>
          <p:spPr>
            <a:xfrm>
              <a:off x="5586590" y="2297915"/>
              <a:ext cx="5573214" cy="30777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2B76A2"/>
                  </a:solidFill>
                  <a:latin typeface="+mj-lt"/>
                </a:rPr>
                <a:t>GRUPPO CONTROLLO</a:t>
              </a:r>
            </a:p>
          </p:txBody>
        </p:sp>
        <p:sp>
          <p:nvSpPr>
            <p:cNvPr id="154" name="ZoneTexte 153">
              <a:extLst>
                <a:ext uri="{FF2B5EF4-FFF2-40B4-BE49-F238E27FC236}">
                  <a16:creationId xmlns:a16="http://schemas.microsoft.com/office/drawing/2014/main" id="{74BF66C8-FFCF-B67A-4A00-AF2E496EF4E9}"/>
                </a:ext>
              </a:extLst>
            </p:cNvPr>
            <p:cNvSpPr txBox="1"/>
            <p:nvPr/>
          </p:nvSpPr>
          <p:spPr>
            <a:xfrm>
              <a:off x="5949439" y="2961793"/>
              <a:ext cx="5241257" cy="5847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2B76A2"/>
                  </a:solidFill>
                  <a:latin typeface="+mj-lt"/>
                </a:rPr>
                <a:t>GRUPPO</a:t>
              </a:r>
              <a:r>
                <a:rPr lang="it-IT" sz="1600" dirty="0">
                  <a:solidFill>
                    <a:srgbClr val="DF4E16"/>
                  </a:solidFill>
                  <a:latin typeface="Myriad Pro" panose="020B0503030403020204"/>
                </a:rPr>
                <a:t> NEOPTIDE </a:t>
              </a:r>
              <a:r>
                <a:rPr lang="it-IT" sz="1600" dirty="0">
                  <a:solidFill>
                    <a:srgbClr val="01537A"/>
                  </a:solidFill>
                  <a:latin typeface="Myriad Pro" panose="020B0503030403020204"/>
                </a:rPr>
                <a:t>EXPERT</a:t>
              </a:r>
              <a:endParaRPr lang="it-IT" sz="1600" b="1" dirty="0">
                <a:solidFill>
                  <a:srgbClr val="2B76A2"/>
                </a:solidFill>
                <a:latin typeface="+mj-lt"/>
              </a:endParaRPr>
            </a:p>
            <a:p>
              <a:pPr algn="ctr"/>
              <a:r>
                <a:rPr lang="it-IT" sz="1600" dirty="0">
                  <a:solidFill>
                    <a:srgbClr val="DF4E16"/>
                  </a:solidFill>
                  <a:latin typeface="+mj-lt"/>
                </a:rPr>
                <a:t>1 applicazione/giorno (1.6 </a:t>
              </a:r>
              <a:r>
                <a:rPr lang="it-IT" sz="1600" dirty="0" err="1">
                  <a:solidFill>
                    <a:srgbClr val="DF4E16"/>
                  </a:solidFill>
                  <a:latin typeface="+mj-lt"/>
                </a:rPr>
                <a:t>mL</a:t>
              </a:r>
              <a:r>
                <a:rPr lang="it-IT" sz="1600" dirty="0">
                  <a:solidFill>
                    <a:srgbClr val="DF4E16"/>
                  </a:solidFill>
                  <a:latin typeface="+mj-lt"/>
                </a:rPr>
                <a:t>) – su tutto il cuoio capelluto</a:t>
              </a:r>
            </a:p>
          </p:txBody>
        </p:sp>
        <p:cxnSp>
          <p:nvCxnSpPr>
            <p:cNvPr id="155" name="Connecteur droit 154">
              <a:extLst>
                <a:ext uri="{FF2B5EF4-FFF2-40B4-BE49-F238E27FC236}">
                  <a16:creationId xmlns:a16="http://schemas.microsoft.com/office/drawing/2014/main" id="{A94A6CC5-72F2-EA6D-416E-E0FF5078EC3E}"/>
                </a:ext>
              </a:extLst>
            </p:cNvPr>
            <p:cNvCxnSpPr/>
            <p:nvPr/>
          </p:nvCxnSpPr>
          <p:spPr>
            <a:xfrm>
              <a:off x="5415178" y="2274051"/>
              <a:ext cx="0" cy="3571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6" name="Connecteur droit 155">
              <a:extLst>
                <a:ext uri="{FF2B5EF4-FFF2-40B4-BE49-F238E27FC236}">
                  <a16:creationId xmlns:a16="http://schemas.microsoft.com/office/drawing/2014/main" id="{E84A47E2-2050-EA1D-4EC1-E2432304F319}"/>
                </a:ext>
              </a:extLst>
            </p:cNvPr>
            <p:cNvCxnSpPr>
              <a:cxnSpLocks/>
            </p:cNvCxnSpPr>
            <p:nvPr/>
          </p:nvCxnSpPr>
          <p:spPr>
            <a:xfrm>
              <a:off x="5412008" y="2735541"/>
              <a:ext cx="0" cy="10969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3E04064F-FDB2-9D6F-B414-6BA11011093C}"/>
                </a:ext>
              </a:extLst>
            </p:cNvPr>
            <p:cNvSpPr/>
            <p:nvPr/>
          </p:nvSpPr>
          <p:spPr>
            <a:xfrm>
              <a:off x="9824373" y="4156485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15C06FB1-B8CA-AC1E-1D6E-A2835754B28F}"/>
                </a:ext>
              </a:extLst>
            </p:cNvPr>
            <p:cNvSpPr txBox="1"/>
            <p:nvPr/>
          </p:nvSpPr>
          <p:spPr>
            <a:xfrm>
              <a:off x="9795904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M9</a:t>
              </a:r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4EBD5B30-8D12-6C3B-EBF3-7A6C4EA7FF06}"/>
                </a:ext>
              </a:extLst>
            </p:cNvPr>
            <p:cNvSpPr/>
            <p:nvPr/>
          </p:nvSpPr>
          <p:spPr>
            <a:xfrm>
              <a:off x="8905543" y="4170600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id="{430BB77B-F099-09CE-461C-BED76AA869B7}"/>
                </a:ext>
              </a:extLst>
            </p:cNvPr>
            <p:cNvSpPr txBox="1"/>
            <p:nvPr/>
          </p:nvSpPr>
          <p:spPr>
            <a:xfrm>
              <a:off x="8877074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M6</a:t>
              </a:r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F55E91F1-7E85-CB47-BA9D-1F184B1CAB03}"/>
                </a:ext>
              </a:extLst>
            </p:cNvPr>
            <p:cNvSpPr/>
            <p:nvPr/>
          </p:nvSpPr>
          <p:spPr>
            <a:xfrm>
              <a:off x="7982697" y="4148021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61" name="ZoneTexte 160">
              <a:extLst>
                <a:ext uri="{FF2B5EF4-FFF2-40B4-BE49-F238E27FC236}">
                  <a16:creationId xmlns:a16="http://schemas.microsoft.com/office/drawing/2014/main" id="{FD25B222-1822-3B3C-FCC8-103CCED5B550}"/>
                </a:ext>
              </a:extLst>
            </p:cNvPr>
            <p:cNvSpPr txBox="1"/>
            <p:nvPr/>
          </p:nvSpPr>
          <p:spPr>
            <a:xfrm>
              <a:off x="7954228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M3</a:t>
              </a:r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65892205-CA0F-6819-CDB9-B84571F01DDE}"/>
                </a:ext>
              </a:extLst>
            </p:cNvPr>
            <p:cNvSpPr/>
            <p:nvPr/>
          </p:nvSpPr>
          <p:spPr>
            <a:xfrm>
              <a:off x="7055001" y="4131950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63" name="ZoneTexte 162">
              <a:extLst>
                <a:ext uri="{FF2B5EF4-FFF2-40B4-BE49-F238E27FC236}">
                  <a16:creationId xmlns:a16="http://schemas.microsoft.com/office/drawing/2014/main" id="{7A290528-3E28-0183-CFF1-B5144F6E0314}"/>
                </a:ext>
              </a:extLst>
            </p:cNvPr>
            <p:cNvSpPr txBox="1"/>
            <p:nvPr/>
          </p:nvSpPr>
          <p:spPr>
            <a:xfrm>
              <a:off x="7026532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M1</a:t>
              </a:r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B6BFA79F-1E32-A8B3-BE25-1275A24A2312}"/>
                </a:ext>
              </a:extLst>
            </p:cNvPr>
            <p:cNvSpPr/>
            <p:nvPr/>
          </p:nvSpPr>
          <p:spPr>
            <a:xfrm>
              <a:off x="6103404" y="4130983"/>
              <a:ext cx="558020" cy="460072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65" name="ZoneTexte 164">
              <a:extLst>
                <a:ext uri="{FF2B5EF4-FFF2-40B4-BE49-F238E27FC236}">
                  <a16:creationId xmlns:a16="http://schemas.microsoft.com/office/drawing/2014/main" id="{8D920C74-2117-E2C4-85D2-B538F6FC4477}"/>
                </a:ext>
              </a:extLst>
            </p:cNvPr>
            <p:cNvSpPr txBox="1"/>
            <p:nvPr/>
          </p:nvSpPr>
          <p:spPr>
            <a:xfrm>
              <a:off x="6074935" y="4224472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M0,5</a:t>
              </a:r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84203EC1-4F48-B1B1-F2CA-ADEDBFC166D6}"/>
                </a:ext>
              </a:extLst>
            </p:cNvPr>
            <p:cNvSpPr/>
            <p:nvPr/>
          </p:nvSpPr>
          <p:spPr>
            <a:xfrm>
              <a:off x="3944404" y="4169831"/>
              <a:ext cx="558020" cy="523562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id="{7D0413EB-1EB7-C560-0871-BF270700020E}"/>
                </a:ext>
              </a:extLst>
            </p:cNvPr>
            <p:cNvSpPr txBox="1"/>
            <p:nvPr/>
          </p:nvSpPr>
          <p:spPr>
            <a:xfrm>
              <a:off x="3915935" y="4224472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M0,5</a:t>
              </a:r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09145F11-E0DF-EBA4-811E-873703490CC8}"/>
                </a:ext>
              </a:extLst>
            </p:cNvPr>
            <p:cNvSpPr/>
            <p:nvPr/>
          </p:nvSpPr>
          <p:spPr>
            <a:xfrm>
              <a:off x="5050831" y="4183288"/>
              <a:ext cx="558020" cy="460072"/>
            </a:xfrm>
            <a:prstGeom prst="ellipse">
              <a:avLst/>
            </a:prstGeom>
            <a:solidFill>
              <a:srgbClr val="CF452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69" name="ZoneTexte 168">
              <a:extLst>
                <a:ext uri="{FF2B5EF4-FFF2-40B4-BE49-F238E27FC236}">
                  <a16:creationId xmlns:a16="http://schemas.microsoft.com/office/drawing/2014/main" id="{56F82CF5-D02E-79B9-C98D-CBEF8DFE11A1}"/>
                </a:ext>
              </a:extLst>
            </p:cNvPr>
            <p:cNvSpPr txBox="1"/>
            <p:nvPr/>
          </p:nvSpPr>
          <p:spPr>
            <a:xfrm>
              <a:off x="5098353" y="4237975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</a:t>
              </a:r>
            </a:p>
          </p:txBody>
        </p:sp>
        <p:pic>
          <p:nvPicPr>
            <p:cNvPr id="171" name="Image 170" descr="Une image contenant bouteille, intérieur&#10;&#10;Description générée automatiquement">
              <a:extLst>
                <a:ext uri="{FF2B5EF4-FFF2-40B4-BE49-F238E27FC236}">
                  <a16:creationId xmlns:a16="http://schemas.microsoft.com/office/drawing/2014/main" id="{A0441781-419B-1D6C-3BF1-2AE88BA45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3" t="10176" r="33305" b="8950"/>
            <a:stretch/>
          </p:blipFill>
          <p:spPr>
            <a:xfrm>
              <a:off x="11148974" y="2580755"/>
              <a:ext cx="545019" cy="129965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DF0FF54-D53C-C668-361C-702CC47E579A}"/>
              </a:ext>
            </a:extLst>
          </p:cNvPr>
          <p:cNvSpPr txBox="1"/>
          <p:nvPr/>
        </p:nvSpPr>
        <p:spPr>
          <a:xfrm>
            <a:off x="3852930" y="199049"/>
            <a:ext cx="69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dirty="0">
                <a:solidFill>
                  <a:srgbClr val="2B76A2"/>
                </a:solidFill>
                <a:latin typeface="Myriad Pro" panose="020B0503030403020204"/>
              </a:rPr>
              <a:t>STUDIO CLINICO SU TRAPIANTO DEI CAPELLI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10FF418-2192-78E5-E67F-EC019F519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2741" r="811" b="2993"/>
          <a:stretch/>
        </p:blipFill>
        <p:spPr bwMode="auto">
          <a:xfrm>
            <a:off x="2507367" y="5162850"/>
            <a:ext cx="1166147" cy="10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46D0692-C4A0-0AB1-CF72-D559C550C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68" r="1184" b="2955"/>
          <a:stretch/>
        </p:blipFill>
        <p:spPr bwMode="auto">
          <a:xfrm>
            <a:off x="25542" y="5074807"/>
            <a:ext cx="1224136" cy="11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89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F0DF38D-2FCE-A0C8-9BCA-12FBF4F5D38C}"/>
              </a:ext>
            </a:extLst>
          </p:cNvPr>
          <p:cNvSpPr/>
          <p:nvPr/>
        </p:nvSpPr>
        <p:spPr>
          <a:xfrm>
            <a:off x="3852930" y="836713"/>
            <a:ext cx="8053455" cy="6021287"/>
          </a:xfrm>
          <a:prstGeom prst="rect">
            <a:avLst/>
          </a:prstGeom>
          <a:solidFill>
            <a:srgbClr val="FEF2EB"/>
          </a:solidFill>
          <a:ln>
            <a:solidFill>
              <a:srgbClr val="FEF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972" y="129296"/>
            <a:ext cx="1472851" cy="1493027"/>
          </a:xfrm>
          <a:prstGeom prst="rect">
            <a:avLst/>
          </a:prstGeom>
        </p:spPr>
      </p:pic>
      <p:sp>
        <p:nvSpPr>
          <p:cNvPr id="172" name="object 9">
            <a:extLst>
              <a:ext uri="{FF2B5EF4-FFF2-40B4-BE49-F238E27FC236}">
                <a16:creationId xmlns:a16="http://schemas.microsoft.com/office/drawing/2014/main" id="{D91985E5-9DE9-5117-354D-98B549BA2A27}"/>
              </a:ext>
            </a:extLst>
          </p:cNvPr>
          <p:cNvSpPr/>
          <p:nvPr/>
        </p:nvSpPr>
        <p:spPr>
          <a:xfrm rot="5400000">
            <a:off x="195845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D69C6FD-D611-3961-A6E5-0EC6B66DBB7A}"/>
              </a:ext>
            </a:extLst>
          </p:cNvPr>
          <p:cNvSpPr/>
          <p:nvPr/>
        </p:nvSpPr>
        <p:spPr>
          <a:xfrm>
            <a:off x="4188588" y="6002268"/>
            <a:ext cx="3766782" cy="42706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63500" prst="artDeco"/>
            <a:bevelB w="5715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A031E9-A94B-0AF8-10BA-639E5D6A9B73}"/>
              </a:ext>
            </a:extLst>
          </p:cNvPr>
          <p:cNvSpPr txBox="1"/>
          <p:nvPr/>
        </p:nvSpPr>
        <p:spPr>
          <a:xfrm>
            <a:off x="3986596" y="6412550"/>
            <a:ext cx="1256851" cy="2616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DF4E16"/>
                </a:solidFill>
                <a:latin typeface="+mj-lt"/>
              </a:rPr>
              <a:t>TRAPIANTO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44D88BF-D18B-9536-A5B0-E02F0A5C181F}"/>
              </a:ext>
            </a:extLst>
          </p:cNvPr>
          <p:cNvSpPr/>
          <p:nvPr/>
        </p:nvSpPr>
        <p:spPr>
          <a:xfrm>
            <a:off x="5628668" y="5996909"/>
            <a:ext cx="243234" cy="3708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D54616-4C92-7F45-0630-B3069FA2C4B5}"/>
              </a:ext>
            </a:extLst>
          </p:cNvPr>
          <p:cNvSpPr txBox="1"/>
          <p:nvPr/>
        </p:nvSpPr>
        <p:spPr>
          <a:xfrm>
            <a:off x="5344275" y="6395690"/>
            <a:ext cx="1002088" cy="2616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DF4E16"/>
                </a:solidFill>
                <a:latin typeface="+mj-lt"/>
              </a:rPr>
              <a:t>GIORNO 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583B1A9-40A4-7756-E763-DD468D4F7A07}"/>
              </a:ext>
            </a:extLst>
          </p:cNvPr>
          <p:cNvSpPr txBox="1"/>
          <p:nvPr/>
        </p:nvSpPr>
        <p:spPr>
          <a:xfrm>
            <a:off x="4184892" y="5502869"/>
            <a:ext cx="1601196" cy="415498"/>
          </a:xfrm>
          <a:prstGeom prst="rect">
            <a:avLst/>
          </a:prstGeom>
          <a:solidFill>
            <a:schemeClr val="bg1">
              <a:alpha val="28000"/>
            </a:schemeClr>
          </a:solidFill>
          <a:ln w="19050">
            <a:solidFill>
              <a:srgbClr val="CF4520"/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 extrusionH="76200" contourW="12700">
            <a:bevelT prst="relaxedInset"/>
            <a:bevelB w="152400" h="50800" prst="softRound"/>
            <a:extrusionClr>
              <a:srgbClr val="01537A"/>
            </a:extrusionClr>
            <a:contourClr>
              <a:srgbClr val="FF000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>
                <a:solidFill>
                  <a:srgbClr val="2B76A2"/>
                </a:solidFill>
              </a:rPr>
              <a:t>Interruzione</a:t>
            </a:r>
            <a:r>
              <a:rPr lang="en-US" sz="1050" b="1" dirty="0">
                <a:solidFill>
                  <a:srgbClr val="2B76A2"/>
                </a:solidFill>
              </a:rPr>
              <a:t> </a:t>
            </a:r>
            <a:r>
              <a:rPr lang="en-US" sz="1050" b="1" dirty="0" err="1">
                <a:solidFill>
                  <a:srgbClr val="2B76A2"/>
                </a:solidFill>
              </a:rPr>
              <a:t>dell’applicazione</a:t>
            </a:r>
            <a:endParaRPr lang="en-US" sz="1050" b="1" dirty="0">
              <a:solidFill>
                <a:srgbClr val="2B76A2"/>
              </a:solidFill>
            </a:endParaRPr>
          </a:p>
        </p:txBody>
      </p:sp>
      <p:sp>
        <p:nvSpPr>
          <p:cNvPr id="17" name="Graphique 19" descr="Do not enter sign with uniform pattern">
            <a:extLst>
              <a:ext uri="{FF2B5EF4-FFF2-40B4-BE49-F238E27FC236}">
                <a16:creationId xmlns:a16="http://schemas.microsoft.com/office/drawing/2014/main" id="{EDF9AFF7-B9B0-B305-A250-A14E1DA0DBB4}"/>
              </a:ext>
            </a:extLst>
          </p:cNvPr>
          <p:cNvSpPr/>
          <p:nvPr/>
        </p:nvSpPr>
        <p:spPr>
          <a:xfrm>
            <a:off x="5059048" y="6014436"/>
            <a:ext cx="382056" cy="382056"/>
          </a:xfrm>
          <a:custGeom>
            <a:avLst/>
            <a:gdLst>
              <a:gd name="connsiteX0" fmla="*/ 191028 w 382056"/>
              <a:gd name="connsiteY0" fmla="*/ 0 h 382056"/>
              <a:gd name="connsiteX1" fmla="*/ 0 w 382056"/>
              <a:gd name="connsiteY1" fmla="*/ 191028 h 382056"/>
              <a:gd name="connsiteX2" fmla="*/ 191028 w 382056"/>
              <a:gd name="connsiteY2" fmla="*/ 382057 h 382056"/>
              <a:gd name="connsiteX3" fmla="*/ 382057 w 382056"/>
              <a:gd name="connsiteY3" fmla="*/ 191028 h 382056"/>
              <a:gd name="connsiteX4" fmla="*/ 191028 w 382056"/>
              <a:gd name="connsiteY4" fmla="*/ 0 h 382056"/>
              <a:gd name="connsiteX5" fmla="*/ 60325 w 382056"/>
              <a:gd name="connsiteY5" fmla="*/ 191028 h 382056"/>
              <a:gd name="connsiteX6" fmla="*/ 79930 w 382056"/>
              <a:gd name="connsiteY6" fmla="*/ 122660 h 382056"/>
              <a:gd name="connsiteX7" fmla="*/ 259899 w 382056"/>
              <a:gd name="connsiteY7" fmla="*/ 302629 h 382056"/>
              <a:gd name="connsiteX8" fmla="*/ 191028 w 382056"/>
              <a:gd name="connsiteY8" fmla="*/ 321732 h 382056"/>
              <a:gd name="connsiteX9" fmla="*/ 60325 w 382056"/>
              <a:gd name="connsiteY9" fmla="*/ 191028 h 382056"/>
              <a:gd name="connsiteX10" fmla="*/ 302126 w 382056"/>
              <a:gd name="connsiteY10" fmla="*/ 259396 h 382056"/>
              <a:gd name="connsiteX11" fmla="*/ 122660 w 382056"/>
              <a:gd name="connsiteY11" fmla="*/ 79930 h 382056"/>
              <a:gd name="connsiteX12" fmla="*/ 191028 w 382056"/>
              <a:gd name="connsiteY12" fmla="*/ 60325 h 382056"/>
              <a:gd name="connsiteX13" fmla="*/ 321732 w 382056"/>
              <a:gd name="connsiteY13" fmla="*/ 191028 h 382056"/>
              <a:gd name="connsiteX14" fmla="*/ 302126 w 382056"/>
              <a:gd name="connsiteY14" fmla="*/ 259396 h 38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2056" h="382056">
                <a:moveTo>
                  <a:pt x="191028" y="0"/>
                </a:moveTo>
                <a:cubicBezTo>
                  <a:pt x="85460" y="0"/>
                  <a:pt x="0" y="85460"/>
                  <a:pt x="0" y="191028"/>
                </a:cubicBezTo>
                <a:cubicBezTo>
                  <a:pt x="0" y="296597"/>
                  <a:pt x="85460" y="382057"/>
                  <a:pt x="191028" y="382057"/>
                </a:cubicBezTo>
                <a:cubicBezTo>
                  <a:pt x="296597" y="382057"/>
                  <a:pt x="382057" y="296597"/>
                  <a:pt x="382057" y="191028"/>
                </a:cubicBezTo>
                <a:cubicBezTo>
                  <a:pt x="382057" y="85460"/>
                  <a:pt x="296597" y="0"/>
                  <a:pt x="191028" y="0"/>
                </a:cubicBezTo>
                <a:close/>
                <a:moveTo>
                  <a:pt x="60325" y="191028"/>
                </a:moveTo>
                <a:cubicBezTo>
                  <a:pt x="60325" y="165893"/>
                  <a:pt x="67363" y="142266"/>
                  <a:pt x="79930" y="122660"/>
                </a:cubicBezTo>
                <a:lnTo>
                  <a:pt x="259899" y="302629"/>
                </a:lnTo>
                <a:cubicBezTo>
                  <a:pt x="239791" y="314694"/>
                  <a:pt x="216164" y="321732"/>
                  <a:pt x="191028" y="321732"/>
                </a:cubicBezTo>
                <a:cubicBezTo>
                  <a:pt x="119141" y="321732"/>
                  <a:pt x="60325" y="262915"/>
                  <a:pt x="60325" y="191028"/>
                </a:cubicBezTo>
                <a:close/>
                <a:moveTo>
                  <a:pt x="302126" y="259396"/>
                </a:moveTo>
                <a:lnTo>
                  <a:pt x="122660" y="79930"/>
                </a:lnTo>
                <a:cubicBezTo>
                  <a:pt x="142266" y="67363"/>
                  <a:pt x="165893" y="60325"/>
                  <a:pt x="191028" y="60325"/>
                </a:cubicBezTo>
                <a:cubicBezTo>
                  <a:pt x="262915" y="60325"/>
                  <a:pt x="321732" y="119141"/>
                  <a:pt x="321732" y="191028"/>
                </a:cubicBezTo>
                <a:cubicBezTo>
                  <a:pt x="321732" y="216164"/>
                  <a:pt x="314694" y="239791"/>
                  <a:pt x="302126" y="259396"/>
                </a:cubicBezTo>
                <a:close/>
              </a:path>
            </a:pathLst>
          </a:custGeom>
          <a:solidFill>
            <a:srgbClr val="FF0000"/>
          </a:solidFill>
          <a:ln w="496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6DBC006-BCBB-8B00-E136-B325CE564AFD}"/>
              </a:ext>
            </a:extLst>
          </p:cNvPr>
          <p:cNvSpPr txBox="1"/>
          <p:nvPr/>
        </p:nvSpPr>
        <p:spPr>
          <a:xfrm>
            <a:off x="6890687" y="6392329"/>
            <a:ext cx="1011547" cy="27699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B76A2"/>
                </a:solidFill>
                <a:latin typeface="+mn-lt"/>
              </a:rPr>
              <a:t>GIORNO 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EB8090-93A4-F9D4-0813-B89B6768B5C3}"/>
              </a:ext>
            </a:extLst>
          </p:cNvPr>
          <p:cNvSpPr/>
          <p:nvPr/>
        </p:nvSpPr>
        <p:spPr>
          <a:xfrm>
            <a:off x="3976117" y="4966512"/>
            <a:ext cx="4191725" cy="1757607"/>
          </a:xfrm>
          <a:prstGeom prst="rect">
            <a:avLst/>
          </a:prstGeom>
          <a:noFill/>
          <a:ln>
            <a:solidFill>
              <a:srgbClr val="2B76A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4647101-CF4B-B19E-942E-9776C5931FFA}"/>
              </a:ext>
            </a:extLst>
          </p:cNvPr>
          <p:cNvCxnSpPr>
            <a:cxnSpLocks/>
          </p:cNvCxnSpPr>
          <p:nvPr/>
        </p:nvCxnSpPr>
        <p:spPr>
          <a:xfrm>
            <a:off x="6433538" y="4704696"/>
            <a:ext cx="1658999" cy="249363"/>
          </a:xfrm>
          <a:prstGeom prst="line">
            <a:avLst/>
          </a:prstGeom>
          <a:ln>
            <a:solidFill>
              <a:srgbClr val="01537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4FE6CCFA-4FEB-90EB-9D36-8A47885D4351}"/>
              </a:ext>
            </a:extLst>
          </p:cNvPr>
          <p:cNvSpPr txBox="1"/>
          <p:nvPr/>
        </p:nvSpPr>
        <p:spPr>
          <a:xfrm>
            <a:off x="4875991" y="5035299"/>
            <a:ext cx="2473458" cy="44627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solidFill>
                  <a:srgbClr val="01537A"/>
                </a:solidFill>
                <a:latin typeface="+mj-lt"/>
              </a:rPr>
              <a:t>GRUPPO</a:t>
            </a:r>
            <a:r>
              <a:rPr lang="en-US" sz="1200" dirty="0">
                <a:solidFill>
                  <a:srgbClr val="DF4E16"/>
                </a:solidFill>
                <a:latin typeface="+mj-lt"/>
              </a:rPr>
              <a:t> NEOPTIDE </a:t>
            </a:r>
            <a:r>
              <a:rPr lang="en-US" sz="1200" dirty="0">
                <a:solidFill>
                  <a:srgbClr val="01537A"/>
                </a:solidFill>
                <a:latin typeface="+mj-lt"/>
              </a:rPr>
              <a:t>EXPERT </a:t>
            </a:r>
            <a:r>
              <a:rPr lang="en-US" sz="1100" b="1" dirty="0">
                <a:solidFill>
                  <a:srgbClr val="DF4E16"/>
                </a:solidFill>
                <a:latin typeface="+mj-lt"/>
              </a:rPr>
              <a:t>PROTOCOLLO SPECIFICO- D0 a D15</a:t>
            </a:r>
            <a:endParaRPr lang="en-US" sz="1000" b="1" dirty="0">
              <a:solidFill>
                <a:srgbClr val="DF4E16"/>
              </a:solidFill>
              <a:latin typeface="+mj-lt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13A89C3-63E3-967C-5E44-40BC673E6F8B}"/>
              </a:ext>
            </a:extLst>
          </p:cNvPr>
          <p:cNvCxnSpPr>
            <a:cxnSpLocks/>
          </p:cNvCxnSpPr>
          <p:nvPr/>
        </p:nvCxnSpPr>
        <p:spPr>
          <a:xfrm flipV="1">
            <a:off x="3978377" y="4699481"/>
            <a:ext cx="1400702" cy="252208"/>
          </a:xfrm>
          <a:prstGeom prst="line">
            <a:avLst/>
          </a:prstGeom>
          <a:ln>
            <a:solidFill>
              <a:srgbClr val="01537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53DD16E1-ED25-0804-4828-E868477B12B9}"/>
              </a:ext>
            </a:extLst>
          </p:cNvPr>
          <p:cNvSpPr txBox="1"/>
          <p:nvPr/>
        </p:nvSpPr>
        <p:spPr>
          <a:xfrm>
            <a:off x="5756365" y="5502869"/>
            <a:ext cx="2146318" cy="592470"/>
          </a:xfrm>
          <a:prstGeom prst="rect">
            <a:avLst/>
          </a:prstGeom>
          <a:solidFill>
            <a:schemeClr val="bg1">
              <a:alpha val="28000"/>
            </a:schemeClr>
          </a:solidFill>
          <a:ln w="19050">
            <a:solidFill>
              <a:srgbClr val="CF4520"/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 extrusionH="76200" contourW="12700">
            <a:bevelT prst="relaxedInset"/>
            <a:bevelB w="152400" h="50800" prst="softRound"/>
            <a:extrusionClr>
              <a:srgbClr val="01537A"/>
            </a:extrusionClr>
            <a:contourClr>
              <a:srgbClr val="FF0000"/>
            </a:contourClr>
          </a:sp3d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 b="1">
                <a:solidFill>
                  <a:srgbClr val="2B76A2"/>
                </a:solidFill>
              </a:defRPr>
            </a:lvl1pPr>
          </a:lstStyle>
          <a:p>
            <a:r>
              <a:rPr lang="en-US" dirty="0" err="1"/>
              <a:t>Applicazione</a:t>
            </a:r>
            <a:r>
              <a:rPr lang="en-US" dirty="0"/>
              <a:t> delicata, </a:t>
            </a:r>
          </a:p>
          <a:p>
            <a:r>
              <a:rPr lang="en-US" dirty="0"/>
              <a:t>con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garza</a:t>
            </a:r>
            <a:r>
              <a:rPr lang="en-US" dirty="0"/>
              <a:t>, nell’ </a:t>
            </a:r>
          </a:p>
          <a:p>
            <a:r>
              <a:rPr lang="en-US" sz="1100" dirty="0">
                <a:solidFill>
                  <a:srgbClr val="DF4E16"/>
                </a:solidFill>
                <a:latin typeface="+mj-lt"/>
              </a:rPr>
              <a:t>AREA DEL TRAPIANTO</a:t>
            </a:r>
            <a:endParaRPr lang="fr-FR" sz="1100" dirty="0">
              <a:solidFill>
                <a:srgbClr val="DF4E16"/>
              </a:solidFill>
              <a:latin typeface="+mj-lt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E51BE94-4EDD-399A-C7E2-B84010DC9229}"/>
              </a:ext>
            </a:extLst>
          </p:cNvPr>
          <p:cNvSpPr/>
          <p:nvPr/>
        </p:nvSpPr>
        <p:spPr>
          <a:xfrm>
            <a:off x="7293389" y="6034927"/>
            <a:ext cx="462963" cy="370869"/>
          </a:xfrm>
          <a:prstGeom prst="ellipse">
            <a:avLst/>
          </a:prstGeom>
          <a:solidFill>
            <a:srgbClr val="2B76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+mj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163246-56A6-DA52-7F9C-4608CDE2658A}"/>
              </a:ext>
            </a:extLst>
          </p:cNvPr>
          <p:cNvSpPr txBox="1"/>
          <p:nvPr/>
        </p:nvSpPr>
        <p:spPr>
          <a:xfrm>
            <a:off x="7234748" y="6059571"/>
            <a:ext cx="654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+mj-lt"/>
              </a:rPr>
              <a:t>M0,5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D61666C-0241-805F-F405-97F569275106}"/>
              </a:ext>
            </a:extLst>
          </p:cNvPr>
          <p:cNvSpPr/>
          <p:nvPr/>
        </p:nvSpPr>
        <p:spPr>
          <a:xfrm>
            <a:off x="4241931" y="5985664"/>
            <a:ext cx="558020" cy="460072"/>
          </a:xfrm>
          <a:prstGeom prst="ellipse">
            <a:avLst/>
          </a:prstGeom>
          <a:solidFill>
            <a:srgbClr val="CF4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+mj-lt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B3B14A2-6C21-3234-E372-938E1CB1B815}"/>
              </a:ext>
            </a:extLst>
          </p:cNvPr>
          <p:cNvSpPr txBox="1"/>
          <p:nvPr/>
        </p:nvSpPr>
        <p:spPr>
          <a:xfrm>
            <a:off x="4265822" y="6044181"/>
            <a:ext cx="582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+mj-lt"/>
              </a:rPr>
              <a:t>M0</a:t>
            </a:r>
          </a:p>
        </p:txBody>
      </p:sp>
      <p:sp>
        <p:nvSpPr>
          <p:cNvPr id="47" name="Rectangle 22">
            <a:extLst>
              <a:ext uri="{FF2B5EF4-FFF2-40B4-BE49-F238E27FC236}">
                <a16:creationId xmlns:a16="http://schemas.microsoft.com/office/drawing/2014/main" id="{E07C2DF4-A356-6D8C-CC13-94BD41E62A53}"/>
              </a:ext>
            </a:extLst>
          </p:cNvPr>
          <p:cNvSpPr/>
          <p:nvPr/>
        </p:nvSpPr>
        <p:spPr>
          <a:xfrm>
            <a:off x="378213" y="2163585"/>
            <a:ext cx="2434855" cy="70788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800" b="0" i="0" u="none" strike="noStrike" kern="1200" cap="none" spc="0" baseline="0" dirty="0">
              <a:solidFill>
                <a:srgbClr val="2B76A2"/>
              </a:solidFill>
              <a:uFillTx/>
              <a:latin typeface="+mj-lt"/>
            </a:endParaRPr>
          </a:p>
        </p:txBody>
      </p:sp>
      <p:sp>
        <p:nvSpPr>
          <p:cNvPr id="48" name="ZoneTexte 4">
            <a:extLst>
              <a:ext uri="{FF2B5EF4-FFF2-40B4-BE49-F238E27FC236}">
                <a16:creationId xmlns:a16="http://schemas.microsoft.com/office/drawing/2014/main" id="{1B5C910D-6801-57A2-E1F8-0A9F2EF6B516}"/>
              </a:ext>
            </a:extLst>
          </p:cNvPr>
          <p:cNvSpPr txBox="1"/>
          <p:nvPr/>
        </p:nvSpPr>
        <p:spPr>
          <a:xfrm>
            <a:off x="626534" y="4577706"/>
            <a:ext cx="2772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TRAPIANTO CAPELLI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tecnica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FUE o Strip  </a:t>
            </a:r>
          </a:p>
        </p:txBody>
      </p:sp>
      <p:sp>
        <p:nvSpPr>
          <p:cNvPr id="49" name="ZoneTexte 5">
            <a:extLst>
              <a:ext uri="{FF2B5EF4-FFF2-40B4-BE49-F238E27FC236}">
                <a16:creationId xmlns:a16="http://schemas.microsoft.com/office/drawing/2014/main" id="{9FD7D38F-224F-F1CE-9DD1-33B288F7C4EE}"/>
              </a:ext>
            </a:extLst>
          </p:cNvPr>
          <p:cNvSpPr txBox="1"/>
          <p:nvPr/>
        </p:nvSpPr>
        <p:spPr>
          <a:xfrm>
            <a:off x="727756" y="1576777"/>
            <a:ext cx="312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Studio in aperto, multicentrico, randomizzato, comparativo</a:t>
            </a:r>
            <a:endParaRPr lang="it-IT" sz="1600" b="1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50" name="Image 6">
            <a:extLst>
              <a:ext uri="{FF2B5EF4-FFF2-40B4-BE49-F238E27FC236}">
                <a16:creationId xmlns:a16="http://schemas.microsoft.com/office/drawing/2014/main" id="{131364AD-DE2E-879B-A773-5CB273F0E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48" y="2676743"/>
            <a:ext cx="311656" cy="298848"/>
          </a:xfrm>
          <a:prstGeom prst="rect">
            <a:avLst/>
          </a:prstGeom>
        </p:spPr>
      </p:pic>
      <p:sp>
        <p:nvSpPr>
          <p:cNvPr id="51" name="ZoneTexte 7">
            <a:extLst>
              <a:ext uri="{FF2B5EF4-FFF2-40B4-BE49-F238E27FC236}">
                <a16:creationId xmlns:a16="http://schemas.microsoft.com/office/drawing/2014/main" id="{53D348F8-B7C9-4FC4-37AC-72D5A48EDC42}"/>
              </a:ext>
            </a:extLst>
          </p:cNvPr>
          <p:cNvSpPr txBox="1"/>
          <p:nvPr/>
        </p:nvSpPr>
        <p:spPr>
          <a:xfrm>
            <a:off x="737891" y="2704712"/>
            <a:ext cx="330399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30 pazienti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(n=15/gruppo)</a:t>
            </a:r>
          </a:p>
          <a:p>
            <a:pPr marL="0" marR="0" lvl="0" indent="0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52" name="Picture 7">
            <a:extLst>
              <a:ext uri="{FF2B5EF4-FFF2-40B4-BE49-F238E27FC236}">
                <a16:creationId xmlns:a16="http://schemas.microsoft.com/office/drawing/2014/main" id="{338F3374-C50C-7B74-D245-17B2A4B56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795" y="3030886"/>
            <a:ext cx="722836" cy="15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 29">
            <a:extLst>
              <a:ext uri="{FF2B5EF4-FFF2-40B4-BE49-F238E27FC236}">
                <a16:creationId xmlns:a16="http://schemas.microsoft.com/office/drawing/2014/main" id="{7B931B71-6CBF-6545-D1BB-6AF9D9593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29" y="1548197"/>
            <a:ext cx="311656" cy="298848"/>
          </a:xfrm>
          <a:prstGeom prst="rect">
            <a:avLst/>
          </a:prstGeom>
        </p:spPr>
      </p:pic>
      <p:pic>
        <p:nvPicPr>
          <p:cNvPr id="54" name="Image 30">
            <a:extLst>
              <a:ext uri="{FF2B5EF4-FFF2-40B4-BE49-F238E27FC236}">
                <a16:creationId xmlns:a16="http://schemas.microsoft.com/office/drawing/2014/main" id="{32B449A1-77B5-25D0-4A3A-5236674EB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8" y="4747469"/>
            <a:ext cx="311656" cy="298848"/>
          </a:xfrm>
          <a:prstGeom prst="rect">
            <a:avLst/>
          </a:prstGeom>
        </p:spPr>
      </p:pic>
      <p:sp>
        <p:nvSpPr>
          <p:cNvPr id="57" name="ZoneTexte 2">
            <a:extLst>
              <a:ext uri="{FF2B5EF4-FFF2-40B4-BE49-F238E27FC236}">
                <a16:creationId xmlns:a16="http://schemas.microsoft.com/office/drawing/2014/main" id="{F77C33C2-F1C0-826A-A63B-8C740094F036}"/>
              </a:ext>
            </a:extLst>
          </p:cNvPr>
          <p:cNvSpPr txBox="1"/>
          <p:nvPr/>
        </p:nvSpPr>
        <p:spPr>
          <a:xfrm>
            <a:off x="3852930" y="199049"/>
            <a:ext cx="69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B76A2"/>
                </a:solidFill>
                <a:latin typeface="Myriad Pro" panose="020B0503030403020204"/>
              </a:rPr>
              <a:t>STUDIO CLINICO SU TRAPIANTO DEI CAPELLI</a:t>
            </a:r>
          </a:p>
        </p:txBody>
      </p:sp>
      <p:grpSp>
        <p:nvGrpSpPr>
          <p:cNvPr id="128" name="Groupe 175">
            <a:extLst>
              <a:ext uri="{FF2B5EF4-FFF2-40B4-BE49-F238E27FC236}">
                <a16:creationId xmlns:a16="http://schemas.microsoft.com/office/drawing/2014/main" id="{43B28F79-18D5-6188-4B76-5DBD2A8D3A0C}"/>
              </a:ext>
            </a:extLst>
          </p:cNvPr>
          <p:cNvGrpSpPr/>
          <p:nvPr/>
        </p:nvGrpSpPr>
        <p:grpSpPr>
          <a:xfrm>
            <a:off x="3698658" y="1402973"/>
            <a:ext cx="7919219" cy="744263"/>
            <a:chOff x="3698658" y="1402973"/>
            <a:chExt cx="7919219" cy="744263"/>
          </a:xfrm>
        </p:grpSpPr>
        <p:sp>
          <p:nvSpPr>
            <p:cNvPr id="129" name="Flèche : chevron 31">
              <a:extLst>
                <a:ext uri="{FF2B5EF4-FFF2-40B4-BE49-F238E27FC236}">
                  <a16:creationId xmlns:a16="http://schemas.microsoft.com/office/drawing/2014/main" id="{A5F63B82-E0E5-D1C4-26C7-0E9F4BCE6345}"/>
                </a:ext>
              </a:extLst>
            </p:cNvPr>
            <p:cNvSpPr/>
            <p:nvPr/>
          </p:nvSpPr>
          <p:spPr>
            <a:xfrm>
              <a:off x="5415178" y="1809587"/>
              <a:ext cx="6202699" cy="322267"/>
            </a:xfrm>
            <a:prstGeom prst="chevron">
              <a:avLst/>
            </a:prstGeom>
            <a:solidFill>
              <a:srgbClr val="2B76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30" name="Flèche : chevron 41">
              <a:extLst>
                <a:ext uri="{FF2B5EF4-FFF2-40B4-BE49-F238E27FC236}">
                  <a16:creationId xmlns:a16="http://schemas.microsoft.com/office/drawing/2014/main" id="{23496082-091E-2C42-8E6B-2D2D55A8EF45}"/>
                </a:ext>
              </a:extLst>
            </p:cNvPr>
            <p:cNvSpPr/>
            <p:nvPr/>
          </p:nvSpPr>
          <p:spPr>
            <a:xfrm>
              <a:off x="3957991" y="1816826"/>
              <a:ext cx="1457187" cy="322267"/>
            </a:xfrm>
            <a:prstGeom prst="chevron">
              <a:avLst/>
            </a:prstGeom>
            <a:solidFill>
              <a:srgbClr val="2B76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31" name="ZoneTexte 42">
              <a:extLst>
                <a:ext uri="{FF2B5EF4-FFF2-40B4-BE49-F238E27FC236}">
                  <a16:creationId xmlns:a16="http://schemas.microsoft.com/office/drawing/2014/main" id="{7D4FB31A-8C05-46A4-0F43-05FE43EED0CE}"/>
                </a:ext>
              </a:extLst>
            </p:cNvPr>
            <p:cNvSpPr txBox="1"/>
            <p:nvPr/>
          </p:nvSpPr>
          <p:spPr>
            <a:xfrm>
              <a:off x="4024841" y="1839459"/>
              <a:ext cx="1257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2  SETTIMANE</a:t>
              </a:r>
            </a:p>
          </p:txBody>
        </p:sp>
        <p:sp>
          <p:nvSpPr>
            <p:cNvPr id="132" name="ZoneTexte 43">
              <a:extLst>
                <a:ext uri="{FF2B5EF4-FFF2-40B4-BE49-F238E27FC236}">
                  <a16:creationId xmlns:a16="http://schemas.microsoft.com/office/drawing/2014/main" id="{FF643171-A739-47E4-D67D-89114AD982EF}"/>
                </a:ext>
              </a:extLst>
            </p:cNvPr>
            <p:cNvSpPr txBox="1"/>
            <p:nvPr/>
          </p:nvSpPr>
          <p:spPr>
            <a:xfrm>
              <a:off x="8100066" y="1809587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12  MESI</a:t>
              </a:r>
            </a:p>
          </p:txBody>
        </p:sp>
        <p:sp>
          <p:nvSpPr>
            <p:cNvPr id="134" name="ZoneTexte 60">
              <a:extLst>
                <a:ext uri="{FF2B5EF4-FFF2-40B4-BE49-F238E27FC236}">
                  <a16:creationId xmlns:a16="http://schemas.microsoft.com/office/drawing/2014/main" id="{99A64BDE-EB2C-8596-2B97-9AF0E11E1A62}"/>
                </a:ext>
              </a:extLst>
            </p:cNvPr>
            <p:cNvSpPr txBox="1"/>
            <p:nvPr/>
          </p:nvSpPr>
          <p:spPr>
            <a:xfrm>
              <a:off x="3698658" y="1402973"/>
              <a:ext cx="2118751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F4520"/>
                  </a:solidFill>
                  <a:latin typeface="+mj-lt"/>
                </a:rPr>
                <a:t>PRE-TRAPIANTO </a:t>
              </a:r>
            </a:p>
          </p:txBody>
        </p:sp>
        <p:sp>
          <p:nvSpPr>
            <p:cNvPr id="135" name="ZoneTexte 61">
              <a:extLst>
                <a:ext uri="{FF2B5EF4-FFF2-40B4-BE49-F238E27FC236}">
                  <a16:creationId xmlns:a16="http://schemas.microsoft.com/office/drawing/2014/main" id="{5BBB1AC6-BB16-97E4-64E7-9BFD2D1D5BE6}"/>
                </a:ext>
              </a:extLst>
            </p:cNvPr>
            <p:cNvSpPr txBox="1"/>
            <p:nvPr/>
          </p:nvSpPr>
          <p:spPr>
            <a:xfrm>
              <a:off x="7474050" y="1427446"/>
              <a:ext cx="2174257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F4520"/>
                  </a:solidFill>
                  <a:latin typeface="+mj-lt"/>
                </a:rPr>
                <a:t>POST-TRAPIANTO </a:t>
              </a:r>
            </a:p>
          </p:txBody>
        </p:sp>
      </p:grpSp>
      <p:grpSp>
        <p:nvGrpSpPr>
          <p:cNvPr id="137" name="Groupe 176">
            <a:extLst>
              <a:ext uri="{FF2B5EF4-FFF2-40B4-BE49-F238E27FC236}">
                <a16:creationId xmlns:a16="http://schemas.microsoft.com/office/drawing/2014/main" id="{7145240A-F240-442E-9064-00C9DC096058}"/>
              </a:ext>
            </a:extLst>
          </p:cNvPr>
          <p:cNvGrpSpPr/>
          <p:nvPr/>
        </p:nvGrpSpPr>
        <p:grpSpPr>
          <a:xfrm>
            <a:off x="3886109" y="2274051"/>
            <a:ext cx="7807884" cy="2668834"/>
            <a:chOff x="3886109" y="2274051"/>
            <a:chExt cx="7807884" cy="2668834"/>
          </a:xfrm>
        </p:grpSpPr>
        <p:sp>
          <p:nvSpPr>
            <p:cNvPr id="138" name="Flèche : droite 32">
              <a:extLst>
                <a:ext uri="{FF2B5EF4-FFF2-40B4-BE49-F238E27FC236}">
                  <a16:creationId xmlns:a16="http://schemas.microsoft.com/office/drawing/2014/main" id="{2BBB0EE1-EBD4-0BB7-1D25-493F4F0D326F}"/>
                </a:ext>
              </a:extLst>
            </p:cNvPr>
            <p:cNvSpPr/>
            <p:nvPr/>
          </p:nvSpPr>
          <p:spPr>
            <a:xfrm>
              <a:off x="3921630" y="4244543"/>
              <a:ext cx="7679604" cy="3200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F4E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39" name="Ellipse 38">
              <a:extLst>
                <a:ext uri="{FF2B5EF4-FFF2-40B4-BE49-F238E27FC236}">
                  <a16:creationId xmlns:a16="http://schemas.microsoft.com/office/drawing/2014/main" id="{A0569496-FECB-5FAA-5F31-6E637F135F55}"/>
                </a:ext>
              </a:extLst>
            </p:cNvPr>
            <p:cNvSpPr/>
            <p:nvPr/>
          </p:nvSpPr>
          <p:spPr>
            <a:xfrm>
              <a:off x="10827849" y="4164503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40" name="Ellipse 39">
              <a:extLst>
                <a:ext uri="{FF2B5EF4-FFF2-40B4-BE49-F238E27FC236}">
                  <a16:creationId xmlns:a16="http://schemas.microsoft.com/office/drawing/2014/main" id="{2774A5A5-0E98-B486-C081-C1EB4670930D}"/>
                </a:ext>
              </a:extLst>
            </p:cNvPr>
            <p:cNvSpPr/>
            <p:nvPr/>
          </p:nvSpPr>
          <p:spPr>
            <a:xfrm>
              <a:off x="3957991" y="4244547"/>
              <a:ext cx="352965" cy="2946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cxnSp>
          <p:nvCxnSpPr>
            <p:cNvPr id="141" name="Connecteur droit avec flèche 55">
              <a:extLst>
                <a:ext uri="{FF2B5EF4-FFF2-40B4-BE49-F238E27FC236}">
                  <a16:creationId xmlns:a16="http://schemas.microsoft.com/office/drawing/2014/main" id="{E3C8F9B6-40A9-9137-AFBA-9C27F94C238B}"/>
                </a:ext>
              </a:extLst>
            </p:cNvPr>
            <p:cNvCxnSpPr>
              <a:cxnSpLocks/>
            </p:cNvCxnSpPr>
            <p:nvPr/>
          </p:nvCxnSpPr>
          <p:spPr>
            <a:xfrm>
              <a:off x="6129635" y="3627418"/>
              <a:ext cx="50610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58">
              <a:extLst>
                <a:ext uri="{FF2B5EF4-FFF2-40B4-BE49-F238E27FC236}">
                  <a16:creationId xmlns:a16="http://schemas.microsoft.com/office/drawing/2014/main" id="{E51A35D6-8A17-40C1-D48E-990323E75F52}"/>
                </a:ext>
              </a:extLst>
            </p:cNvPr>
            <p:cNvCxnSpPr>
              <a:cxnSpLocks/>
            </p:cNvCxnSpPr>
            <p:nvPr/>
          </p:nvCxnSpPr>
          <p:spPr>
            <a:xfrm>
              <a:off x="5280830" y="3984465"/>
              <a:ext cx="0" cy="2160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ZoneTexte 59">
              <a:extLst>
                <a:ext uri="{FF2B5EF4-FFF2-40B4-BE49-F238E27FC236}">
                  <a16:creationId xmlns:a16="http://schemas.microsoft.com/office/drawing/2014/main" id="{9F3F5345-903C-AB10-0E45-CA91ED5D3AE9}"/>
                </a:ext>
              </a:extLst>
            </p:cNvPr>
            <p:cNvSpPr txBox="1"/>
            <p:nvPr/>
          </p:nvSpPr>
          <p:spPr>
            <a:xfrm>
              <a:off x="4571907" y="3820576"/>
              <a:ext cx="1575801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DF4E16"/>
                  </a:solidFill>
                  <a:latin typeface="+mj-lt"/>
                </a:rPr>
                <a:t>TRAPIANTO</a:t>
              </a:r>
            </a:p>
          </p:txBody>
        </p:sp>
        <p:sp>
          <p:nvSpPr>
            <p:cNvPr id="144" name="Rectangle 62">
              <a:extLst>
                <a:ext uri="{FF2B5EF4-FFF2-40B4-BE49-F238E27FC236}">
                  <a16:creationId xmlns:a16="http://schemas.microsoft.com/office/drawing/2014/main" id="{045BB3EE-596F-5478-42B4-70CE3E5C23DA}"/>
                </a:ext>
              </a:extLst>
            </p:cNvPr>
            <p:cNvSpPr/>
            <p:nvPr/>
          </p:nvSpPr>
          <p:spPr>
            <a:xfrm>
              <a:off x="5312025" y="4324341"/>
              <a:ext cx="1066588" cy="16043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45" name="ZoneTexte 132">
              <a:extLst>
                <a:ext uri="{FF2B5EF4-FFF2-40B4-BE49-F238E27FC236}">
                  <a16:creationId xmlns:a16="http://schemas.microsoft.com/office/drawing/2014/main" id="{A4DA4212-19C9-E601-0A23-2146D2CACF4C}"/>
                </a:ext>
              </a:extLst>
            </p:cNvPr>
            <p:cNvSpPr txBox="1"/>
            <p:nvPr/>
          </p:nvSpPr>
          <p:spPr>
            <a:xfrm>
              <a:off x="5191924" y="4604331"/>
              <a:ext cx="1281758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err="1">
                  <a:solidFill>
                    <a:srgbClr val="DF4E16"/>
                  </a:solidFill>
                  <a:latin typeface="+mj-lt"/>
                </a:rPr>
                <a:t>Guarigione</a:t>
              </a:r>
              <a:endParaRPr lang="en-US" sz="1600" i="1" dirty="0">
                <a:solidFill>
                  <a:srgbClr val="DF4E16"/>
                </a:solidFill>
                <a:latin typeface="+mj-lt"/>
              </a:endParaRPr>
            </a:p>
          </p:txBody>
        </p:sp>
        <p:sp>
          <p:nvSpPr>
            <p:cNvPr id="146" name="ZoneTexte 148">
              <a:extLst>
                <a:ext uri="{FF2B5EF4-FFF2-40B4-BE49-F238E27FC236}">
                  <a16:creationId xmlns:a16="http://schemas.microsoft.com/office/drawing/2014/main" id="{5C318577-D184-350A-8FC1-3E8D12899AF5}"/>
                </a:ext>
              </a:extLst>
            </p:cNvPr>
            <p:cNvSpPr txBox="1"/>
            <p:nvPr/>
          </p:nvSpPr>
          <p:spPr>
            <a:xfrm>
              <a:off x="10771647" y="4224472"/>
              <a:ext cx="669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M12</a:t>
              </a:r>
            </a:p>
          </p:txBody>
        </p:sp>
        <p:sp>
          <p:nvSpPr>
            <p:cNvPr id="147" name="ZoneTexte 149">
              <a:extLst>
                <a:ext uri="{FF2B5EF4-FFF2-40B4-BE49-F238E27FC236}">
                  <a16:creationId xmlns:a16="http://schemas.microsoft.com/office/drawing/2014/main" id="{D9A8B4BA-8DF0-A929-B1B0-0A060E3ABE5D}"/>
                </a:ext>
              </a:extLst>
            </p:cNvPr>
            <p:cNvSpPr txBox="1"/>
            <p:nvPr/>
          </p:nvSpPr>
          <p:spPr>
            <a:xfrm>
              <a:off x="3886109" y="4277200"/>
              <a:ext cx="5212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latin typeface="+mj-lt"/>
                </a:rPr>
                <a:t>M0.5</a:t>
              </a:r>
            </a:p>
          </p:txBody>
        </p:sp>
        <p:sp>
          <p:nvSpPr>
            <p:cNvPr id="170" name="Rectangle 150">
              <a:extLst>
                <a:ext uri="{FF2B5EF4-FFF2-40B4-BE49-F238E27FC236}">
                  <a16:creationId xmlns:a16="http://schemas.microsoft.com/office/drawing/2014/main" id="{940E7898-3BD7-3989-B418-243E8982A772}"/>
                </a:ext>
              </a:extLst>
            </p:cNvPr>
            <p:cNvSpPr/>
            <p:nvPr/>
          </p:nvSpPr>
          <p:spPr>
            <a:xfrm>
              <a:off x="4041272" y="2274051"/>
              <a:ext cx="7491435" cy="357188"/>
            </a:xfrm>
            <a:prstGeom prst="rect">
              <a:avLst/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  <p:sp>
          <p:nvSpPr>
            <p:cNvPr id="175" name="Rectangle 151">
              <a:extLst>
                <a:ext uri="{FF2B5EF4-FFF2-40B4-BE49-F238E27FC236}">
                  <a16:creationId xmlns:a16="http://schemas.microsoft.com/office/drawing/2014/main" id="{B2615F4E-5B3C-4867-376F-80638D5BC370}"/>
                </a:ext>
              </a:extLst>
            </p:cNvPr>
            <p:cNvSpPr/>
            <p:nvPr/>
          </p:nvSpPr>
          <p:spPr>
            <a:xfrm>
              <a:off x="4041271" y="2728545"/>
              <a:ext cx="7491435" cy="1103986"/>
            </a:xfrm>
            <a:prstGeom prst="rect">
              <a:avLst/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  <p:sp>
          <p:nvSpPr>
            <p:cNvPr id="178" name="ZoneTexte 152">
              <a:extLst>
                <a:ext uri="{FF2B5EF4-FFF2-40B4-BE49-F238E27FC236}">
                  <a16:creationId xmlns:a16="http://schemas.microsoft.com/office/drawing/2014/main" id="{C3C6080B-C33D-A09A-3590-DD3BE2536F38}"/>
                </a:ext>
              </a:extLst>
            </p:cNvPr>
            <p:cNvSpPr txBox="1"/>
            <p:nvPr/>
          </p:nvSpPr>
          <p:spPr>
            <a:xfrm>
              <a:off x="5586590" y="2297915"/>
              <a:ext cx="5573214" cy="30777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2B76A2"/>
                  </a:solidFill>
                  <a:latin typeface="+mj-lt"/>
                </a:rPr>
                <a:t>GRUPPO CONTROLLO</a:t>
              </a:r>
            </a:p>
          </p:txBody>
        </p:sp>
        <p:sp>
          <p:nvSpPr>
            <p:cNvPr id="179" name="ZoneTexte 153">
              <a:extLst>
                <a:ext uri="{FF2B5EF4-FFF2-40B4-BE49-F238E27FC236}">
                  <a16:creationId xmlns:a16="http://schemas.microsoft.com/office/drawing/2014/main" id="{07C010B1-F742-B37B-737F-5F1BAC65F607}"/>
                </a:ext>
              </a:extLst>
            </p:cNvPr>
            <p:cNvSpPr txBox="1"/>
            <p:nvPr/>
          </p:nvSpPr>
          <p:spPr>
            <a:xfrm>
              <a:off x="5949439" y="2961793"/>
              <a:ext cx="5241257" cy="5847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2B76A2"/>
                  </a:solidFill>
                  <a:latin typeface="+mj-lt"/>
                </a:rPr>
                <a:t>GRUPPO</a:t>
              </a:r>
              <a:r>
                <a:rPr lang="en-US" sz="1600" dirty="0">
                  <a:solidFill>
                    <a:srgbClr val="DF4E16"/>
                  </a:solidFill>
                  <a:latin typeface="Myriad Pro" panose="020B0503030403020204"/>
                </a:rPr>
                <a:t> NEOPTIDE </a:t>
              </a:r>
              <a:r>
                <a:rPr lang="en-US" sz="1600" dirty="0">
                  <a:solidFill>
                    <a:srgbClr val="01537A"/>
                  </a:solidFill>
                  <a:latin typeface="Myriad Pro" panose="020B0503030403020204"/>
                </a:rPr>
                <a:t>EXPERT</a:t>
              </a:r>
              <a:endParaRPr lang="en-US" sz="1600" b="1" dirty="0">
                <a:solidFill>
                  <a:srgbClr val="2B76A2"/>
                </a:solidFill>
                <a:latin typeface="+mj-lt"/>
              </a:endParaRPr>
            </a:p>
            <a:p>
              <a:pPr algn="ctr"/>
              <a:r>
                <a:rPr lang="en-US" sz="1600" dirty="0">
                  <a:solidFill>
                    <a:srgbClr val="DF4E16"/>
                  </a:solidFill>
                  <a:latin typeface="+mj-lt"/>
                </a:rPr>
                <a:t>1 </a:t>
              </a:r>
              <a:r>
                <a:rPr lang="en-US" sz="1600" dirty="0" err="1">
                  <a:solidFill>
                    <a:srgbClr val="DF4E16"/>
                  </a:solidFill>
                  <a:latin typeface="+mj-lt"/>
                </a:rPr>
                <a:t>applicazione</a:t>
              </a:r>
              <a:r>
                <a:rPr lang="en-US" sz="1600" dirty="0">
                  <a:solidFill>
                    <a:srgbClr val="DF4E16"/>
                  </a:solidFill>
                  <a:latin typeface="+mj-lt"/>
                </a:rPr>
                <a:t>/</a:t>
              </a:r>
              <a:r>
                <a:rPr lang="en-US" sz="1600" dirty="0" err="1">
                  <a:solidFill>
                    <a:srgbClr val="DF4E16"/>
                  </a:solidFill>
                  <a:latin typeface="+mj-lt"/>
                </a:rPr>
                <a:t>giorno</a:t>
              </a:r>
              <a:r>
                <a:rPr lang="en-US" sz="1600" dirty="0">
                  <a:solidFill>
                    <a:srgbClr val="DF4E16"/>
                  </a:solidFill>
                  <a:latin typeface="+mj-lt"/>
                </a:rPr>
                <a:t> (1.6 mL) – </a:t>
              </a:r>
              <a:r>
                <a:rPr lang="en-US" sz="1600" dirty="0" err="1">
                  <a:solidFill>
                    <a:srgbClr val="DF4E16"/>
                  </a:solidFill>
                  <a:latin typeface="+mj-lt"/>
                </a:rPr>
                <a:t>su</a:t>
              </a:r>
              <a:r>
                <a:rPr lang="en-US" sz="1600" dirty="0">
                  <a:solidFill>
                    <a:srgbClr val="DF4E16"/>
                  </a:solidFill>
                  <a:latin typeface="+mj-lt"/>
                </a:rPr>
                <a:t> </a:t>
              </a:r>
              <a:r>
                <a:rPr lang="en-US" sz="1600" dirty="0" err="1">
                  <a:solidFill>
                    <a:srgbClr val="DF4E16"/>
                  </a:solidFill>
                  <a:latin typeface="+mj-lt"/>
                </a:rPr>
                <a:t>tutto</a:t>
              </a:r>
              <a:r>
                <a:rPr lang="en-US" sz="1600" dirty="0">
                  <a:solidFill>
                    <a:srgbClr val="DF4E16"/>
                  </a:solidFill>
                  <a:latin typeface="+mj-lt"/>
                </a:rPr>
                <a:t> il </a:t>
              </a:r>
              <a:r>
                <a:rPr lang="en-US" sz="1600" dirty="0" err="1">
                  <a:solidFill>
                    <a:srgbClr val="DF4E16"/>
                  </a:solidFill>
                  <a:latin typeface="+mj-lt"/>
                </a:rPr>
                <a:t>cuoio</a:t>
              </a:r>
              <a:r>
                <a:rPr lang="en-US" sz="1600" dirty="0">
                  <a:solidFill>
                    <a:srgbClr val="DF4E16"/>
                  </a:solidFill>
                  <a:latin typeface="+mj-lt"/>
                </a:rPr>
                <a:t> </a:t>
              </a:r>
              <a:r>
                <a:rPr lang="en-US" sz="1600" dirty="0" err="1">
                  <a:solidFill>
                    <a:srgbClr val="DF4E16"/>
                  </a:solidFill>
                  <a:latin typeface="+mj-lt"/>
                </a:rPr>
                <a:t>capelluto</a:t>
              </a:r>
              <a:endParaRPr lang="en-US" sz="1600" dirty="0">
                <a:solidFill>
                  <a:srgbClr val="DF4E16"/>
                </a:solidFill>
                <a:latin typeface="+mj-lt"/>
              </a:endParaRPr>
            </a:p>
          </p:txBody>
        </p:sp>
        <p:cxnSp>
          <p:nvCxnSpPr>
            <p:cNvPr id="180" name="Connecteur droit 154">
              <a:extLst>
                <a:ext uri="{FF2B5EF4-FFF2-40B4-BE49-F238E27FC236}">
                  <a16:creationId xmlns:a16="http://schemas.microsoft.com/office/drawing/2014/main" id="{D946EED7-8DE4-868A-48CF-EA8A351B5454}"/>
                </a:ext>
              </a:extLst>
            </p:cNvPr>
            <p:cNvCxnSpPr/>
            <p:nvPr/>
          </p:nvCxnSpPr>
          <p:spPr>
            <a:xfrm>
              <a:off x="5415178" y="2274051"/>
              <a:ext cx="0" cy="3571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1" name="Connecteur droit 155">
              <a:extLst>
                <a:ext uri="{FF2B5EF4-FFF2-40B4-BE49-F238E27FC236}">
                  <a16:creationId xmlns:a16="http://schemas.microsoft.com/office/drawing/2014/main" id="{CD1DCFCA-FF49-4B09-3A05-3EA290E97FC6}"/>
                </a:ext>
              </a:extLst>
            </p:cNvPr>
            <p:cNvCxnSpPr>
              <a:cxnSpLocks/>
            </p:cNvCxnSpPr>
            <p:nvPr/>
          </p:nvCxnSpPr>
          <p:spPr>
            <a:xfrm>
              <a:off x="5412008" y="2735541"/>
              <a:ext cx="0" cy="10969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82" name="Ellipse 156">
              <a:extLst>
                <a:ext uri="{FF2B5EF4-FFF2-40B4-BE49-F238E27FC236}">
                  <a16:creationId xmlns:a16="http://schemas.microsoft.com/office/drawing/2014/main" id="{4960C907-9BB7-A861-B44A-E7076C2214BC}"/>
                </a:ext>
              </a:extLst>
            </p:cNvPr>
            <p:cNvSpPr/>
            <p:nvPr/>
          </p:nvSpPr>
          <p:spPr>
            <a:xfrm>
              <a:off x="9824373" y="4156485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83" name="ZoneTexte 147">
              <a:extLst>
                <a:ext uri="{FF2B5EF4-FFF2-40B4-BE49-F238E27FC236}">
                  <a16:creationId xmlns:a16="http://schemas.microsoft.com/office/drawing/2014/main" id="{AF595205-A31D-8E27-F729-54F60292D8A2}"/>
                </a:ext>
              </a:extLst>
            </p:cNvPr>
            <p:cNvSpPr txBox="1"/>
            <p:nvPr/>
          </p:nvSpPr>
          <p:spPr>
            <a:xfrm>
              <a:off x="9795904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M9</a:t>
              </a:r>
            </a:p>
          </p:txBody>
        </p:sp>
        <p:sp>
          <p:nvSpPr>
            <p:cNvPr id="184" name="Ellipse 157">
              <a:extLst>
                <a:ext uri="{FF2B5EF4-FFF2-40B4-BE49-F238E27FC236}">
                  <a16:creationId xmlns:a16="http://schemas.microsoft.com/office/drawing/2014/main" id="{9B3333A5-FBA0-F568-0D48-32806145EE98}"/>
                </a:ext>
              </a:extLst>
            </p:cNvPr>
            <p:cNvSpPr/>
            <p:nvPr/>
          </p:nvSpPr>
          <p:spPr>
            <a:xfrm>
              <a:off x="8905543" y="4170600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85" name="ZoneTexte 158">
              <a:extLst>
                <a:ext uri="{FF2B5EF4-FFF2-40B4-BE49-F238E27FC236}">
                  <a16:creationId xmlns:a16="http://schemas.microsoft.com/office/drawing/2014/main" id="{D46D5AFD-0A72-9F5D-2B4E-9CE1F4B4CDE8}"/>
                </a:ext>
              </a:extLst>
            </p:cNvPr>
            <p:cNvSpPr txBox="1"/>
            <p:nvPr/>
          </p:nvSpPr>
          <p:spPr>
            <a:xfrm>
              <a:off x="8877074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M6</a:t>
              </a:r>
            </a:p>
          </p:txBody>
        </p:sp>
        <p:sp>
          <p:nvSpPr>
            <p:cNvPr id="186" name="Ellipse 159">
              <a:extLst>
                <a:ext uri="{FF2B5EF4-FFF2-40B4-BE49-F238E27FC236}">
                  <a16:creationId xmlns:a16="http://schemas.microsoft.com/office/drawing/2014/main" id="{3BE5E837-5A88-DBA0-9FA7-7005992899AC}"/>
                </a:ext>
              </a:extLst>
            </p:cNvPr>
            <p:cNvSpPr/>
            <p:nvPr/>
          </p:nvSpPr>
          <p:spPr>
            <a:xfrm>
              <a:off x="7982697" y="4148021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87" name="ZoneTexte 160">
              <a:extLst>
                <a:ext uri="{FF2B5EF4-FFF2-40B4-BE49-F238E27FC236}">
                  <a16:creationId xmlns:a16="http://schemas.microsoft.com/office/drawing/2014/main" id="{F3ECDF8A-3AD3-4754-1ABA-7751FC1ADACE}"/>
                </a:ext>
              </a:extLst>
            </p:cNvPr>
            <p:cNvSpPr txBox="1"/>
            <p:nvPr/>
          </p:nvSpPr>
          <p:spPr>
            <a:xfrm>
              <a:off x="7954228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M3</a:t>
              </a:r>
            </a:p>
          </p:txBody>
        </p:sp>
        <p:sp>
          <p:nvSpPr>
            <p:cNvPr id="188" name="Ellipse 161">
              <a:extLst>
                <a:ext uri="{FF2B5EF4-FFF2-40B4-BE49-F238E27FC236}">
                  <a16:creationId xmlns:a16="http://schemas.microsoft.com/office/drawing/2014/main" id="{7A8E10C6-52D9-1133-57E6-616B7FCC6D49}"/>
                </a:ext>
              </a:extLst>
            </p:cNvPr>
            <p:cNvSpPr/>
            <p:nvPr/>
          </p:nvSpPr>
          <p:spPr>
            <a:xfrm>
              <a:off x="7055001" y="4131950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89" name="ZoneTexte 162">
              <a:extLst>
                <a:ext uri="{FF2B5EF4-FFF2-40B4-BE49-F238E27FC236}">
                  <a16:creationId xmlns:a16="http://schemas.microsoft.com/office/drawing/2014/main" id="{558DB626-BDF5-B63F-5EA0-B8BE68011747}"/>
                </a:ext>
              </a:extLst>
            </p:cNvPr>
            <p:cNvSpPr txBox="1"/>
            <p:nvPr/>
          </p:nvSpPr>
          <p:spPr>
            <a:xfrm>
              <a:off x="7026532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M1</a:t>
              </a:r>
            </a:p>
          </p:txBody>
        </p:sp>
        <p:sp>
          <p:nvSpPr>
            <p:cNvPr id="190" name="Ellipse 163">
              <a:extLst>
                <a:ext uri="{FF2B5EF4-FFF2-40B4-BE49-F238E27FC236}">
                  <a16:creationId xmlns:a16="http://schemas.microsoft.com/office/drawing/2014/main" id="{0B396BC1-733A-7387-F4E0-9E95D36D1971}"/>
                </a:ext>
              </a:extLst>
            </p:cNvPr>
            <p:cNvSpPr/>
            <p:nvPr/>
          </p:nvSpPr>
          <p:spPr>
            <a:xfrm>
              <a:off x="6103404" y="4130983"/>
              <a:ext cx="558020" cy="460072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91" name="ZoneTexte 164">
              <a:extLst>
                <a:ext uri="{FF2B5EF4-FFF2-40B4-BE49-F238E27FC236}">
                  <a16:creationId xmlns:a16="http://schemas.microsoft.com/office/drawing/2014/main" id="{775FB981-C146-C8D3-453F-FCDAA69C0462}"/>
                </a:ext>
              </a:extLst>
            </p:cNvPr>
            <p:cNvSpPr txBox="1"/>
            <p:nvPr/>
          </p:nvSpPr>
          <p:spPr>
            <a:xfrm>
              <a:off x="6074935" y="4224472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M0,5</a:t>
              </a:r>
            </a:p>
          </p:txBody>
        </p:sp>
        <p:sp>
          <p:nvSpPr>
            <p:cNvPr id="192" name="Ellipse 165">
              <a:extLst>
                <a:ext uri="{FF2B5EF4-FFF2-40B4-BE49-F238E27FC236}">
                  <a16:creationId xmlns:a16="http://schemas.microsoft.com/office/drawing/2014/main" id="{92574F66-11B1-51A7-8C4D-5D98705A6440}"/>
                </a:ext>
              </a:extLst>
            </p:cNvPr>
            <p:cNvSpPr/>
            <p:nvPr/>
          </p:nvSpPr>
          <p:spPr>
            <a:xfrm>
              <a:off x="3944404" y="4169831"/>
              <a:ext cx="558020" cy="523562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93" name="ZoneTexte 166">
              <a:extLst>
                <a:ext uri="{FF2B5EF4-FFF2-40B4-BE49-F238E27FC236}">
                  <a16:creationId xmlns:a16="http://schemas.microsoft.com/office/drawing/2014/main" id="{3D8296C4-5859-39B7-98B3-1F1271872F19}"/>
                </a:ext>
              </a:extLst>
            </p:cNvPr>
            <p:cNvSpPr txBox="1"/>
            <p:nvPr/>
          </p:nvSpPr>
          <p:spPr>
            <a:xfrm>
              <a:off x="3915935" y="4224472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M0,5</a:t>
              </a:r>
            </a:p>
          </p:txBody>
        </p:sp>
        <p:sp>
          <p:nvSpPr>
            <p:cNvPr id="194" name="Ellipse 167">
              <a:extLst>
                <a:ext uri="{FF2B5EF4-FFF2-40B4-BE49-F238E27FC236}">
                  <a16:creationId xmlns:a16="http://schemas.microsoft.com/office/drawing/2014/main" id="{4A1F6E84-363B-4007-BC62-85035E804009}"/>
                </a:ext>
              </a:extLst>
            </p:cNvPr>
            <p:cNvSpPr/>
            <p:nvPr/>
          </p:nvSpPr>
          <p:spPr>
            <a:xfrm>
              <a:off x="5050831" y="4183288"/>
              <a:ext cx="558020" cy="460072"/>
            </a:xfrm>
            <a:prstGeom prst="ellipse">
              <a:avLst/>
            </a:prstGeom>
            <a:solidFill>
              <a:srgbClr val="CF452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+mj-lt"/>
              </a:endParaRPr>
            </a:p>
          </p:txBody>
        </p:sp>
        <p:sp>
          <p:nvSpPr>
            <p:cNvPr id="195" name="ZoneTexte 168">
              <a:extLst>
                <a:ext uri="{FF2B5EF4-FFF2-40B4-BE49-F238E27FC236}">
                  <a16:creationId xmlns:a16="http://schemas.microsoft.com/office/drawing/2014/main" id="{36D12275-9D4F-5C0F-79C3-7A3E658046EF}"/>
                </a:ext>
              </a:extLst>
            </p:cNvPr>
            <p:cNvSpPr txBox="1"/>
            <p:nvPr/>
          </p:nvSpPr>
          <p:spPr>
            <a:xfrm>
              <a:off x="5098353" y="4237975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M0</a:t>
              </a:r>
            </a:p>
          </p:txBody>
        </p:sp>
        <p:pic>
          <p:nvPicPr>
            <p:cNvPr id="196" name="Image 170" descr="Une image contenant bouteille, intérieur&#10;&#10;Description générée automatiquement">
              <a:extLst>
                <a:ext uri="{FF2B5EF4-FFF2-40B4-BE49-F238E27FC236}">
                  <a16:creationId xmlns:a16="http://schemas.microsoft.com/office/drawing/2014/main" id="{45BCE7DF-AAEB-F185-3AB8-AF508D85B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3" t="10176" r="33305" b="8950"/>
            <a:stretch/>
          </p:blipFill>
          <p:spPr>
            <a:xfrm>
              <a:off x="11148974" y="2580755"/>
              <a:ext cx="545019" cy="1299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1816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5" grpId="0"/>
      <p:bldP spid="16" grpId="0" animBg="1"/>
      <p:bldP spid="17" grpId="0" animBg="1"/>
      <p:bldP spid="18" grpId="0"/>
      <p:bldP spid="19" grpId="0" animBg="1"/>
      <p:bldP spid="21" grpId="0"/>
      <p:bldP spid="23" grpId="0" animBg="1"/>
      <p:bldP spid="24" grpId="0" animBg="1"/>
      <p:bldP spid="25" grpId="0"/>
      <p:bldP spid="27" grpId="0" animBg="1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ABA00BE-4442-3BF9-1A38-E72A7AD6B09C}"/>
              </a:ext>
            </a:extLst>
          </p:cNvPr>
          <p:cNvSpPr/>
          <p:nvPr/>
        </p:nvSpPr>
        <p:spPr>
          <a:xfrm>
            <a:off x="3646909" y="1015751"/>
            <a:ext cx="8545091" cy="5843956"/>
          </a:xfrm>
          <a:prstGeom prst="rect">
            <a:avLst/>
          </a:prstGeom>
          <a:solidFill>
            <a:srgbClr val="FE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952" y="49376"/>
            <a:ext cx="1472851" cy="1493027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B10C16CB-DE37-7511-E88B-415E2C3A6F46}"/>
              </a:ext>
            </a:extLst>
          </p:cNvPr>
          <p:cNvSpPr/>
          <p:nvPr/>
        </p:nvSpPr>
        <p:spPr>
          <a:xfrm>
            <a:off x="388560" y="2238069"/>
            <a:ext cx="2434855" cy="70788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800" b="0" i="0" u="none" strike="noStrike" kern="1200" cap="none" spc="0" baseline="0" dirty="0">
              <a:solidFill>
                <a:srgbClr val="2B76A2"/>
              </a:solidFill>
              <a:uFillTx/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02DF4C-EF3C-C98B-CAB2-2BEE60433414}"/>
              </a:ext>
            </a:extLst>
          </p:cNvPr>
          <p:cNvSpPr txBox="1"/>
          <p:nvPr/>
        </p:nvSpPr>
        <p:spPr>
          <a:xfrm>
            <a:off x="266680" y="4100387"/>
            <a:ext cx="3138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TOLLERABILTA’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2630ED-F5D6-FBAA-ED4C-C4CF653E9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70" y="1808174"/>
            <a:ext cx="311656" cy="2988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94E710-8619-2A92-B673-0CC411B397A1}"/>
              </a:ext>
            </a:extLst>
          </p:cNvPr>
          <p:cNvSpPr txBox="1"/>
          <p:nvPr/>
        </p:nvSpPr>
        <p:spPr>
          <a:xfrm>
            <a:off x="741956" y="2064409"/>
            <a:ext cx="2793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A6EBE8B-D46F-71ED-6BEE-B28FA156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12" y="2238069"/>
            <a:ext cx="671236" cy="14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6FFCC32-9567-7640-7365-E0D28F145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1" y="4079126"/>
            <a:ext cx="311656" cy="298848"/>
          </a:xfrm>
          <a:prstGeom prst="rect">
            <a:avLst/>
          </a:prstGeom>
        </p:spPr>
      </p:pic>
      <p:sp>
        <p:nvSpPr>
          <p:cNvPr id="191" name="object 9">
            <a:extLst>
              <a:ext uri="{FF2B5EF4-FFF2-40B4-BE49-F238E27FC236}">
                <a16:creationId xmlns:a16="http://schemas.microsoft.com/office/drawing/2014/main" id="{4F964D8A-8413-56DB-05F7-08FA80CFF5DB}"/>
              </a:ext>
            </a:extLst>
          </p:cNvPr>
          <p:cNvSpPr/>
          <p:nvPr/>
        </p:nvSpPr>
        <p:spPr>
          <a:xfrm rot="5400000">
            <a:off x="-9643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6A66E3B-D139-BB4F-55FD-778A63B5F422}"/>
              </a:ext>
            </a:extLst>
          </p:cNvPr>
          <p:cNvSpPr txBox="1"/>
          <p:nvPr/>
        </p:nvSpPr>
        <p:spPr>
          <a:xfrm>
            <a:off x="62262" y="4642817"/>
            <a:ext cx="346881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238" marR="0" lvl="0" indent="-920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PARAMETRI FISICI </a:t>
            </a:r>
          </a:p>
          <a:p>
            <a:pPr marL="630238" marR="0" lvl="0" indent="-920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(valutazione investigatore)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AFABAB"/>
              </a:solidFill>
              <a:effectLst/>
              <a:uLnTx/>
              <a:uFillTx/>
              <a:latin typeface="Myriad Pro"/>
              <a:cs typeface="Arial" charset="0"/>
            </a:endParaRPr>
          </a:p>
          <a:p>
            <a:pPr marL="538163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Eritema, Edema, </a:t>
            </a:r>
            <a:r>
              <a:rPr lang="it-IT" sz="1200" dirty="0">
                <a:solidFill>
                  <a:srgbClr val="2B76A2"/>
                </a:solidFill>
                <a:latin typeface="Myriad Pro"/>
                <a:cs typeface="Arial" charset="0"/>
              </a:rPr>
              <a:t>S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ecchezza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, Vescicole, Papule, Seborrea, Forfora, </a:t>
            </a:r>
            <a:r>
              <a:rPr lang="it-IT" sz="1200" dirty="0">
                <a:solidFill>
                  <a:srgbClr val="2B76A2"/>
                </a:solidFill>
                <a:latin typeface="Myriad Pro"/>
                <a:cs typeface="Arial" charset="0"/>
              </a:rPr>
              <a:t>capelli secchi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, capelli arruffati</a:t>
            </a:r>
          </a:p>
          <a:p>
            <a:pPr marL="630238" marR="0" lvl="0" indent="-920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2B76A2"/>
              </a:solidFill>
              <a:effectLst/>
              <a:uLnTx/>
              <a:uFillTx/>
              <a:latin typeface="Myriad Pro"/>
              <a:cs typeface="Arial" charset="0"/>
            </a:endParaRPr>
          </a:p>
          <a:p>
            <a:pPr marL="630238" marR="0" lvl="0" indent="-920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PARAMENTRI FUNZIONALI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 (valutazione paziente)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AFABAB"/>
              </a:solidFill>
              <a:effectLst/>
              <a:uLnTx/>
              <a:uFillTx/>
              <a:latin typeface="Myriad Pro"/>
              <a:cs typeface="Arial" charset="0"/>
            </a:endParaRPr>
          </a:p>
          <a:p>
            <a:pPr marL="538163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Sensazione di calore, Prurito, Senso di tensione, Bruciore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AFABAB"/>
              </a:solidFill>
              <a:effectLst/>
              <a:uLnTx/>
              <a:uFillTx/>
              <a:latin typeface="Myriad Pro"/>
              <a:cs typeface="Arial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2F988FD-3BE2-2BCC-7001-CA9AA1D6B4A0}"/>
              </a:ext>
            </a:extLst>
          </p:cNvPr>
          <p:cNvGrpSpPr/>
          <p:nvPr/>
        </p:nvGrpSpPr>
        <p:grpSpPr>
          <a:xfrm>
            <a:off x="3737901" y="1412776"/>
            <a:ext cx="8115544" cy="3290425"/>
            <a:chOff x="3737995" y="1420778"/>
            <a:chExt cx="8115544" cy="3290425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9B66531F-9A05-36FF-88FD-99FD5D7194C1}"/>
                </a:ext>
              </a:extLst>
            </p:cNvPr>
            <p:cNvGrpSpPr/>
            <p:nvPr/>
          </p:nvGrpSpPr>
          <p:grpSpPr>
            <a:xfrm>
              <a:off x="3737995" y="1420778"/>
              <a:ext cx="5949649" cy="744263"/>
              <a:chOff x="3698658" y="1402973"/>
              <a:chExt cx="5949649" cy="744263"/>
            </a:xfrm>
          </p:grpSpPr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618E0A54-C19C-FBEB-9C58-61FBBE2C589B}"/>
                  </a:ext>
                </a:extLst>
              </p:cNvPr>
              <p:cNvSpPr txBox="1"/>
              <p:nvPr/>
            </p:nvSpPr>
            <p:spPr>
              <a:xfrm>
                <a:off x="4191168" y="1839459"/>
                <a:ext cx="9244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b="1" dirty="0">
                    <a:solidFill>
                      <a:schemeClr val="bg1"/>
                    </a:solidFill>
                    <a:latin typeface="+mj-lt"/>
                  </a:rPr>
                  <a:t>2 WEEKS </a:t>
                </a:r>
              </a:p>
            </p:txBody>
          </p:sp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7FA7C66B-00DE-9873-9489-DED6300F7034}"/>
                  </a:ext>
                </a:extLst>
              </p:cNvPr>
              <p:cNvSpPr txBox="1"/>
              <p:nvPr/>
            </p:nvSpPr>
            <p:spPr>
              <a:xfrm>
                <a:off x="7942170" y="1809587"/>
                <a:ext cx="11560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b="1" dirty="0">
                    <a:solidFill>
                      <a:schemeClr val="bg1"/>
                    </a:solidFill>
                    <a:latin typeface="+mj-lt"/>
                  </a:rPr>
                  <a:t>12 MONTHS </a:t>
                </a:r>
              </a:p>
            </p:txBody>
          </p:sp>
          <p:sp>
            <p:nvSpPr>
              <p:cNvPr id="142" name="ZoneTexte 141">
                <a:extLst>
                  <a:ext uri="{FF2B5EF4-FFF2-40B4-BE49-F238E27FC236}">
                    <a16:creationId xmlns:a16="http://schemas.microsoft.com/office/drawing/2014/main" id="{31D6895A-C2DE-0E40-D00C-4A119C669006}"/>
                  </a:ext>
                </a:extLst>
              </p:cNvPr>
              <p:cNvSpPr txBox="1"/>
              <p:nvPr/>
            </p:nvSpPr>
            <p:spPr>
              <a:xfrm>
                <a:off x="3698658" y="1402973"/>
                <a:ext cx="2118751" cy="338554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>
                    <a:solidFill>
                      <a:srgbClr val="CF4520"/>
                    </a:solidFill>
                    <a:latin typeface="+mj-lt"/>
                  </a:rPr>
                  <a:t>PRE-TRAPIANTO </a:t>
                </a:r>
              </a:p>
            </p:txBody>
          </p:sp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BFD091D1-467C-19D1-3592-A17ACDF1F94C}"/>
                  </a:ext>
                </a:extLst>
              </p:cNvPr>
              <p:cNvSpPr txBox="1"/>
              <p:nvPr/>
            </p:nvSpPr>
            <p:spPr>
              <a:xfrm>
                <a:off x="7474050" y="1427446"/>
                <a:ext cx="2174257" cy="338554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>
                    <a:solidFill>
                      <a:srgbClr val="CF4520"/>
                    </a:solidFill>
                    <a:latin typeface="+mj-lt"/>
                  </a:rPr>
                  <a:t>POST-TRAPIANTO </a:t>
                </a:r>
              </a:p>
            </p:txBody>
          </p:sp>
        </p:grp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165D1A27-00BA-0B32-6BD8-C219B004B878}"/>
                </a:ext>
              </a:extLst>
            </p:cNvPr>
            <p:cNvSpPr/>
            <p:nvPr/>
          </p:nvSpPr>
          <p:spPr>
            <a:xfrm>
              <a:off x="4152247" y="4262353"/>
              <a:ext cx="7679604" cy="3200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F4E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955F1F6-CFE4-F684-028B-9FFBEED838CA}"/>
                </a:ext>
              </a:extLst>
            </p:cNvPr>
            <p:cNvSpPr/>
            <p:nvPr/>
          </p:nvSpPr>
          <p:spPr>
            <a:xfrm>
              <a:off x="4188608" y="4262357"/>
              <a:ext cx="352965" cy="2946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51E9BA3B-E24B-C47C-3BA3-80449C11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360252" y="3645228"/>
              <a:ext cx="50610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D72A4F71-C30B-39B4-0D47-E4CC850E26B3}"/>
                </a:ext>
              </a:extLst>
            </p:cNvPr>
            <p:cNvCxnSpPr>
              <a:cxnSpLocks/>
            </p:cNvCxnSpPr>
            <p:nvPr/>
          </p:nvCxnSpPr>
          <p:spPr>
            <a:xfrm>
              <a:off x="5511447" y="4002275"/>
              <a:ext cx="0" cy="2160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E63ACEE-B9D1-DDE7-D075-5074901B00E3}"/>
                </a:ext>
              </a:extLst>
            </p:cNvPr>
            <p:cNvSpPr txBox="1"/>
            <p:nvPr/>
          </p:nvSpPr>
          <p:spPr>
            <a:xfrm>
              <a:off x="4802524" y="3838386"/>
              <a:ext cx="1575801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DF4E16"/>
                  </a:solidFill>
                  <a:latin typeface="+mj-lt"/>
                </a:rPr>
                <a:t>TRAPIANTO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2318CD4-E86F-5827-9A12-4EF64CF50207}"/>
                </a:ext>
              </a:extLst>
            </p:cNvPr>
            <p:cNvSpPr/>
            <p:nvPr/>
          </p:nvSpPr>
          <p:spPr>
            <a:xfrm>
              <a:off x="5542642" y="4342151"/>
              <a:ext cx="1066588" cy="16043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D1BA4B6-6229-4852-A216-56C4CFDF5B0A}"/>
                </a:ext>
              </a:extLst>
            </p:cNvPr>
            <p:cNvSpPr txBox="1"/>
            <p:nvPr/>
          </p:nvSpPr>
          <p:spPr>
            <a:xfrm>
              <a:off x="4116726" y="4295010"/>
              <a:ext cx="4876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latin typeface="+mj-lt"/>
                </a:rPr>
                <a:t>M0.5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334F3B-AF98-C06B-3801-9F159714D287}"/>
                </a:ext>
              </a:extLst>
            </p:cNvPr>
            <p:cNvSpPr/>
            <p:nvPr/>
          </p:nvSpPr>
          <p:spPr>
            <a:xfrm>
              <a:off x="4271889" y="2291861"/>
              <a:ext cx="7491435" cy="357188"/>
            </a:xfrm>
            <a:prstGeom prst="rect">
              <a:avLst/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EE2AD03-07FC-752F-5505-B6167F27A4BA}"/>
                </a:ext>
              </a:extLst>
            </p:cNvPr>
            <p:cNvSpPr/>
            <p:nvPr/>
          </p:nvSpPr>
          <p:spPr>
            <a:xfrm>
              <a:off x="4271888" y="2746355"/>
              <a:ext cx="7491435" cy="1103986"/>
            </a:xfrm>
            <a:prstGeom prst="rect">
              <a:avLst/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689D88F-9058-E6E6-2247-4A8E55E5FBC7}"/>
                </a:ext>
              </a:extLst>
            </p:cNvPr>
            <p:cNvSpPr txBox="1"/>
            <p:nvPr/>
          </p:nvSpPr>
          <p:spPr>
            <a:xfrm>
              <a:off x="5817207" y="2315725"/>
              <a:ext cx="5573214" cy="30777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2B76A2"/>
                  </a:solidFill>
                  <a:latin typeface="+mj-lt"/>
                </a:rPr>
                <a:t>GRUPPO CONTROLLO 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C3E4D9CB-DB82-6093-F793-8360C7631E09}"/>
                </a:ext>
              </a:extLst>
            </p:cNvPr>
            <p:cNvSpPr txBox="1"/>
            <p:nvPr/>
          </p:nvSpPr>
          <p:spPr>
            <a:xfrm>
              <a:off x="6378325" y="2969811"/>
              <a:ext cx="4905849" cy="5847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2B76A2"/>
                  </a:solidFill>
                  <a:latin typeface="+mj-lt"/>
                </a:rPr>
                <a:t>GRUPPO </a:t>
              </a:r>
              <a:r>
                <a:rPr lang="it-IT" sz="1600" dirty="0">
                  <a:solidFill>
                    <a:srgbClr val="DF4E16"/>
                  </a:solidFill>
                  <a:latin typeface="Myriad Pro" panose="020B0503030403020204"/>
                </a:rPr>
                <a:t>NEOPTIDE </a:t>
              </a:r>
              <a:r>
                <a:rPr lang="it-IT" sz="1600" dirty="0">
                  <a:solidFill>
                    <a:srgbClr val="01537A"/>
                  </a:solidFill>
                  <a:latin typeface="Myriad Pro" panose="020B0503030403020204"/>
                </a:rPr>
                <a:t>EXPERT</a:t>
              </a:r>
              <a:endParaRPr lang="it-IT" sz="1600" b="1" dirty="0">
                <a:solidFill>
                  <a:srgbClr val="2B76A2"/>
                </a:solidFill>
                <a:latin typeface="+mj-lt"/>
              </a:endParaRPr>
            </a:p>
            <a:p>
              <a:pPr algn="ctr"/>
              <a:r>
                <a:rPr lang="it-IT" sz="1600" dirty="0">
                  <a:solidFill>
                    <a:srgbClr val="DF4E16"/>
                  </a:solidFill>
                  <a:latin typeface="+mj-lt"/>
                </a:rPr>
                <a:t>1 applicazione/giorno (1.6 </a:t>
              </a:r>
              <a:r>
                <a:rPr lang="it-IT" sz="1600" dirty="0" err="1">
                  <a:solidFill>
                    <a:srgbClr val="DF4E16"/>
                  </a:solidFill>
                  <a:latin typeface="+mj-lt"/>
                </a:rPr>
                <a:t>mL</a:t>
              </a:r>
              <a:r>
                <a:rPr lang="it-IT" sz="1600" dirty="0">
                  <a:solidFill>
                    <a:srgbClr val="DF4E16"/>
                  </a:solidFill>
                  <a:latin typeface="+mj-lt"/>
                </a:rPr>
                <a:t>) – su tutto il cuoio capelluto</a:t>
              </a: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1A3CFCFF-5735-B1C3-61B8-4646DDDE49CF}"/>
                </a:ext>
              </a:extLst>
            </p:cNvPr>
            <p:cNvCxnSpPr/>
            <p:nvPr/>
          </p:nvCxnSpPr>
          <p:spPr>
            <a:xfrm>
              <a:off x="5645795" y="2291861"/>
              <a:ext cx="0" cy="3571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270EAF61-56F7-F7F8-CF16-72F0C0F83725}"/>
                </a:ext>
              </a:extLst>
            </p:cNvPr>
            <p:cNvCxnSpPr>
              <a:cxnSpLocks/>
            </p:cNvCxnSpPr>
            <p:nvPr/>
          </p:nvCxnSpPr>
          <p:spPr>
            <a:xfrm>
              <a:off x="5642625" y="2753351"/>
              <a:ext cx="0" cy="10969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2C937874-7428-2132-555E-BA5B7189EB73}"/>
                </a:ext>
              </a:extLst>
            </p:cNvPr>
            <p:cNvSpPr/>
            <p:nvPr/>
          </p:nvSpPr>
          <p:spPr>
            <a:xfrm>
              <a:off x="7285618" y="4149760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7ADF99C5-79C1-D76D-0FEE-A54DEAAE80B6}"/>
                </a:ext>
              </a:extLst>
            </p:cNvPr>
            <p:cNvSpPr txBox="1"/>
            <p:nvPr/>
          </p:nvSpPr>
          <p:spPr>
            <a:xfrm>
              <a:off x="7257149" y="424228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M1</a:t>
              </a:r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6216887A-ACD4-1C43-E584-952D673C9F61}"/>
                </a:ext>
              </a:extLst>
            </p:cNvPr>
            <p:cNvSpPr/>
            <p:nvPr/>
          </p:nvSpPr>
          <p:spPr>
            <a:xfrm>
              <a:off x="6334021" y="4148793"/>
              <a:ext cx="558020" cy="460072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6BD4C018-6D04-1E88-3FE6-A67EA1C2267B}"/>
                </a:ext>
              </a:extLst>
            </p:cNvPr>
            <p:cNvSpPr txBox="1"/>
            <p:nvPr/>
          </p:nvSpPr>
          <p:spPr>
            <a:xfrm>
              <a:off x="6305552" y="4242282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M0,5</a:t>
              </a:r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0F8E8121-E48B-5A79-6BC9-DD9D493B5E13}"/>
                </a:ext>
              </a:extLst>
            </p:cNvPr>
            <p:cNvSpPr/>
            <p:nvPr/>
          </p:nvSpPr>
          <p:spPr>
            <a:xfrm>
              <a:off x="4175021" y="4187641"/>
              <a:ext cx="558020" cy="523562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D9DF33B5-5A9E-1F7F-9C1A-46718EFDB4D6}"/>
                </a:ext>
              </a:extLst>
            </p:cNvPr>
            <p:cNvSpPr txBox="1"/>
            <p:nvPr/>
          </p:nvSpPr>
          <p:spPr>
            <a:xfrm>
              <a:off x="4146552" y="4242282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M0,5</a:t>
              </a:r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FCAF8C1E-DED5-DDCF-4AB7-94501ADB51A3}"/>
                </a:ext>
              </a:extLst>
            </p:cNvPr>
            <p:cNvSpPr/>
            <p:nvPr/>
          </p:nvSpPr>
          <p:spPr>
            <a:xfrm>
              <a:off x="5281448" y="4201098"/>
              <a:ext cx="558020" cy="460072"/>
            </a:xfrm>
            <a:prstGeom prst="ellipse">
              <a:avLst/>
            </a:prstGeom>
            <a:solidFill>
              <a:srgbClr val="CF452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061D9F3B-B813-A9AD-5C46-B273C55EB4A3}"/>
                </a:ext>
              </a:extLst>
            </p:cNvPr>
            <p:cNvSpPr txBox="1"/>
            <p:nvPr/>
          </p:nvSpPr>
          <p:spPr>
            <a:xfrm>
              <a:off x="5328970" y="4255785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</a:t>
              </a:r>
            </a:p>
          </p:txBody>
        </p:sp>
        <p:pic>
          <p:nvPicPr>
            <p:cNvPr id="137" name="Image 136" descr="Une image contenant bouteille, intérieur&#10;&#10;Description générée automatiquement">
              <a:extLst>
                <a:ext uri="{FF2B5EF4-FFF2-40B4-BE49-F238E27FC236}">
                  <a16:creationId xmlns:a16="http://schemas.microsoft.com/office/drawing/2014/main" id="{54B3B5D7-E708-D1DC-642F-70879F8C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3" t="10176" r="33305" b="8950"/>
            <a:stretch/>
          </p:blipFill>
          <p:spPr>
            <a:xfrm>
              <a:off x="11311420" y="2600012"/>
              <a:ext cx="542119" cy="1292737"/>
            </a:xfrm>
            <a:prstGeom prst="rect">
              <a:avLst/>
            </a:prstGeom>
          </p:spPr>
        </p:pic>
      </p:grpSp>
      <p:sp>
        <p:nvSpPr>
          <p:cNvPr id="144" name="Flèche : chevron 143">
            <a:extLst>
              <a:ext uri="{FF2B5EF4-FFF2-40B4-BE49-F238E27FC236}">
                <a16:creationId xmlns:a16="http://schemas.microsoft.com/office/drawing/2014/main" id="{DFF7A71F-F921-2DD4-5084-5D4EF3FE34EA}"/>
              </a:ext>
            </a:extLst>
          </p:cNvPr>
          <p:cNvSpPr/>
          <p:nvPr/>
        </p:nvSpPr>
        <p:spPr>
          <a:xfrm>
            <a:off x="5346326" y="1871260"/>
            <a:ext cx="6202699" cy="322267"/>
          </a:xfrm>
          <a:prstGeom prst="chevron">
            <a:avLst/>
          </a:prstGeom>
          <a:solidFill>
            <a:srgbClr val="2B7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48F9F999-1DA3-FC95-85B4-45E9BD2320CE}"/>
              </a:ext>
            </a:extLst>
          </p:cNvPr>
          <p:cNvSpPr txBox="1"/>
          <p:nvPr/>
        </p:nvSpPr>
        <p:spPr>
          <a:xfrm>
            <a:off x="5694436" y="1778552"/>
            <a:ext cx="216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6" name="Flèche : chevron 145">
            <a:extLst>
              <a:ext uri="{FF2B5EF4-FFF2-40B4-BE49-F238E27FC236}">
                <a16:creationId xmlns:a16="http://schemas.microsoft.com/office/drawing/2014/main" id="{F109B331-DAFD-ABFA-2848-E2182C179C23}"/>
              </a:ext>
            </a:extLst>
          </p:cNvPr>
          <p:cNvSpPr/>
          <p:nvPr/>
        </p:nvSpPr>
        <p:spPr>
          <a:xfrm>
            <a:off x="4016873" y="1866184"/>
            <a:ext cx="1457187" cy="322267"/>
          </a:xfrm>
          <a:prstGeom prst="chevron">
            <a:avLst/>
          </a:prstGeom>
          <a:solidFill>
            <a:srgbClr val="2B7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2D2EC3F1-12CC-BBAD-4D77-EC5DC24A7E2C}"/>
              </a:ext>
            </a:extLst>
          </p:cNvPr>
          <p:cNvSpPr txBox="1"/>
          <p:nvPr/>
        </p:nvSpPr>
        <p:spPr>
          <a:xfrm>
            <a:off x="4168833" y="1871260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  <a:latin typeface="+mj-lt"/>
              </a:rPr>
              <a:t>2 SETTIMANE </a:t>
            </a:r>
          </a:p>
        </p:txBody>
      </p:sp>
      <p:sp>
        <p:nvSpPr>
          <p:cNvPr id="172" name="Flèche : chevron 171">
            <a:extLst>
              <a:ext uri="{FF2B5EF4-FFF2-40B4-BE49-F238E27FC236}">
                <a16:creationId xmlns:a16="http://schemas.microsoft.com/office/drawing/2014/main" id="{91C97586-D273-7CDE-355A-B863D52DAB7B}"/>
              </a:ext>
            </a:extLst>
          </p:cNvPr>
          <p:cNvSpPr/>
          <p:nvPr/>
        </p:nvSpPr>
        <p:spPr>
          <a:xfrm>
            <a:off x="6876929" y="1864360"/>
            <a:ext cx="4728103" cy="329167"/>
          </a:xfrm>
          <a:prstGeom prst="chevron">
            <a:avLst/>
          </a:prstGeom>
          <a:solidFill>
            <a:srgbClr val="D9D9D9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D672BB01-1AFA-2072-BCCB-153E13726063}"/>
              </a:ext>
            </a:extLst>
          </p:cNvPr>
          <p:cNvSpPr txBox="1"/>
          <p:nvPr/>
        </p:nvSpPr>
        <p:spPr>
          <a:xfrm>
            <a:off x="5879486" y="1873430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  <a:latin typeface="+mj-lt"/>
              </a:rPr>
              <a:t>1 MESE</a:t>
            </a: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46968045-5040-CEA8-29F9-CD4540699110}"/>
              </a:ext>
            </a:extLst>
          </p:cNvPr>
          <p:cNvSpPr txBox="1"/>
          <p:nvPr/>
        </p:nvSpPr>
        <p:spPr>
          <a:xfrm>
            <a:off x="8785294" y="1879454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  <a:latin typeface="+mj-lt"/>
              </a:rPr>
              <a:t>11 MESI</a:t>
            </a:r>
          </a:p>
        </p:txBody>
      </p:sp>
      <p:sp>
        <p:nvSpPr>
          <p:cNvPr id="174" name="Flèche : droite 173">
            <a:extLst>
              <a:ext uri="{FF2B5EF4-FFF2-40B4-BE49-F238E27FC236}">
                <a16:creationId xmlns:a16="http://schemas.microsoft.com/office/drawing/2014/main" id="{81534DF4-A225-F7F5-9816-9D1CD22815DB}"/>
              </a:ext>
            </a:extLst>
          </p:cNvPr>
          <p:cNvSpPr/>
          <p:nvPr/>
        </p:nvSpPr>
        <p:spPr>
          <a:xfrm>
            <a:off x="7704573" y="4228645"/>
            <a:ext cx="4174706" cy="32922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9B594589-4FF8-5F98-A213-9F7FB7A02CE1}"/>
              </a:ext>
            </a:extLst>
          </p:cNvPr>
          <p:cNvSpPr/>
          <p:nvPr/>
        </p:nvSpPr>
        <p:spPr>
          <a:xfrm>
            <a:off x="11058466" y="4161552"/>
            <a:ext cx="419049" cy="463409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+mj-lt"/>
            </a:endParaRP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F8DD2F46-0274-53FE-EC54-7F5AEEE85A62}"/>
              </a:ext>
            </a:extLst>
          </p:cNvPr>
          <p:cNvSpPr/>
          <p:nvPr/>
        </p:nvSpPr>
        <p:spPr>
          <a:xfrm>
            <a:off x="8127398" y="4161552"/>
            <a:ext cx="419049" cy="463409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+mj-lt"/>
            </a:endParaRP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622BCDDF-912F-C49B-4AF7-18BC27FD663C}"/>
              </a:ext>
            </a:extLst>
          </p:cNvPr>
          <p:cNvSpPr/>
          <p:nvPr/>
        </p:nvSpPr>
        <p:spPr>
          <a:xfrm>
            <a:off x="9097751" y="4161552"/>
            <a:ext cx="419049" cy="463409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+mj-lt"/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716C03F1-74E5-6E2D-4132-FA3C74379379}"/>
              </a:ext>
            </a:extLst>
          </p:cNvPr>
          <p:cNvSpPr/>
          <p:nvPr/>
        </p:nvSpPr>
        <p:spPr>
          <a:xfrm>
            <a:off x="10077724" y="4161552"/>
            <a:ext cx="419049" cy="463409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+mj-lt"/>
            </a:endParaRPr>
          </a:p>
        </p:txBody>
      </p:sp>
      <p:sp>
        <p:nvSpPr>
          <p:cNvPr id="185" name="ZoneTexte 184">
            <a:extLst>
              <a:ext uri="{FF2B5EF4-FFF2-40B4-BE49-F238E27FC236}">
                <a16:creationId xmlns:a16="http://schemas.microsoft.com/office/drawing/2014/main" id="{8C58ED06-C990-3928-91FA-EAC50A1ED4B7}"/>
              </a:ext>
            </a:extLst>
          </p:cNvPr>
          <p:cNvSpPr txBox="1"/>
          <p:nvPr/>
        </p:nvSpPr>
        <p:spPr>
          <a:xfrm>
            <a:off x="3969763" y="4875818"/>
            <a:ext cx="1669421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2B76A2"/>
                </a:solidFill>
                <a:latin typeface="+mj-lt"/>
              </a:rPr>
              <a:t>TOLERABILITY Evaluation </a:t>
            </a:r>
          </a:p>
          <a:p>
            <a:pPr algn="ctr"/>
            <a:r>
              <a:rPr lang="it-IT" sz="1600" dirty="0">
                <a:solidFill>
                  <a:srgbClr val="2B76A2"/>
                </a:solidFill>
                <a:latin typeface="+mj-lt"/>
              </a:rPr>
              <a:t>PRE-TRAPAINTO</a:t>
            </a: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890ACC6C-B5F5-3F4E-BB44-5B5F08B6D3CF}"/>
              </a:ext>
            </a:extLst>
          </p:cNvPr>
          <p:cNvSpPr txBox="1"/>
          <p:nvPr/>
        </p:nvSpPr>
        <p:spPr>
          <a:xfrm>
            <a:off x="6235314" y="5327289"/>
            <a:ext cx="4450638" cy="1138773"/>
          </a:xfrm>
          <a:prstGeom prst="rect">
            <a:avLst/>
          </a:prstGeom>
          <a:solidFill>
            <a:srgbClr val="CF452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+mj-lt"/>
              </a:rPr>
              <a:t>TOLLERABILTA’ NEL GRUPPO TRATTATO </a:t>
            </a:r>
          </a:p>
          <a:p>
            <a:r>
              <a:rPr lang="it-IT" sz="2000" dirty="0">
                <a:solidFill>
                  <a:schemeClr val="bg1"/>
                </a:solidFill>
                <a:latin typeface="+mj-lt"/>
              </a:rPr>
              <a:t>CON NEOPTIDE EXPERT: </a:t>
            </a:r>
          </a:p>
          <a:p>
            <a:r>
              <a:rPr lang="it-IT" sz="2800" b="1" dirty="0">
                <a:solidFill>
                  <a:schemeClr val="bg1"/>
                </a:solidFill>
                <a:latin typeface="+mj-lt"/>
                <a:cs typeface="Arial"/>
              </a:rPr>
              <a:t>ECCELLENTE </a:t>
            </a:r>
          </a:p>
        </p:txBody>
      </p:sp>
      <p:cxnSp>
        <p:nvCxnSpPr>
          <p:cNvPr id="200" name="Connecteur : en angle 199">
            <a:extLst>
              <a:ext uri="{FF2B5EF4-FFF2-40B4-BE49-F238E27FC236}">
                <a16:creationId xmlns:a16="http://schemas.microsoft.com/office/drawing/2014/main" id="{87430F51-233A-9A5E-7596-06997983BDFB}"/>
              </a:ext>
            </a:extLst>
          </p:cNvPr>
          <p:cNvCxnSpPr>
            <a:cxnSpLocks/>
            <a:endCxn id="198" idx="1"/>
          </p:cNvCxnSpPr>
          <p:nvPr/>
        </p:nvCxnSpPr>
        <p:spPr>
          <a:xfrm rot="16200000" flipH="1">
            <a:off x="5597590" y="5258952"/>
            <a:ext cx="694792" cy="580656"/>
          </a:xfrm>
          <a:prstGeom prst="bentConnector2">
            <a:avLst/>
          </a:prstGeom>
          <a:ln w="19050">
            <a:solidFill>
              <a:srgbClr val="2B76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4F1700C3-0F07-196A-A5EA-2A216BE5854A}"/>
              </a:ext>
            </a:extLst>
          </p:cNvPr>
          <p:cNvSpPr txBox="1"/>
          <p:nvPr/>
        </p:nvSpPr>
        <p:spPr>
          <a:xfrm>
            <a:off x="4541479" y="322669"/>
            <a:ext cx="5832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it-IT" sz="2400" b="1" dirty="0">
                <a:solidFill>
                  <a:srgbClr val="2B76A2"/>
                </a:solidFill>
                <a:latin typeface="Myriad Pro" panose="020B0503030403020204"/>
              </a:rPr>
              <a:t>TOLLERABILTÀ PRE-TRAPIANTO</a:t>
            </a:r>
            <a:endParaRPr kumimoji="0" lang="it-IT" sz="2400" b="1" i="0" u="none" strike="noStrike" cap="none" normalizeH="0" baseline="0" noProof="0" dirty="0">
              <a:ln>
                <a:noFill/>
              </a:ln>
              <a:solidFill>
                <a:srgbClr val="2B76A2"/>
              </a:solidFill>
              <a:effectLst/>
              <a:uLnTx/>
              <a:uFillTx/>
              <a:latin typeface="Myriad Pro" panose="020B0503030403020204"/>
            </a:endParaRPr>
          </a:p>
        </p:txBody>
      </p:sp>
      <p:sp>
        <p:nvSpPr>
          <p:cNvPr id="10" name="Rectangle : coins arrondis 25">
            <a:extLst>
              <a:ext uri="{FF2B5EF4-FFF2-40B4-BE49-F238E27FC236}">
                <a16:creationId xmlns:a16="http://schemas.microsoft.com/office/drawing/2014/main" id="{32BF3FAB-10B8-941D-6C6C-A11A88C29825}"/>
              </a:ext>
            </a:extLst>
          </p:cNvPr>
          <p:cNvSpPr/>
          <p:nvPr/>
        </p:nvSpPr>
        <p:spPr>
          <a:xfrm>
            <a:off x="177005" y="619483"/>
            <a:ext cx="3275484" cy="10027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dirty="0">
                <a:solidFill>
                  <a:srgbClr val="005079"/>
                </a:solidFill>
                <a:latin typeface="+mj-lt"/>
              </a:rPr>
              <a:t>VALUTAZIONE DELLA TOLLERABILITA’</a:t>
            </a:r>
            <a:endParaRPr lang="it-IT" sz="2000" b="0" i="0" u="none" strike="noStrike" kern="1200" cap="none" spc="0" baseline="0" dirty="0">
              <a:solidFill>
                <a:srgbClr val="005079"/>
              </a:solidFill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6224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636" y="154809"/>
            <a:ext cx="1472851" cy="1493027"/>
          </a:xfrm>
          <a:prstGeom prst="rect">
            <a:avLst/>
          </a:prstGeom>
        </p:spPr>
      </p:pic>
      <p:sp>
        <p:nvSpPr>
          <p:cNvPr id="191" name="object 9">
            <a:extLst>
              <a:ext uri="{FF2B5EF4-FFF2-40B4-BE49-F238E27FC236}">
                <a16:creationId xmlns:a16="http://schemas.microsoft.com/office/drawing/2014/main" id="{4F964D8A-8413-56DB-05F7-08FA80CFF5DB}"/>
              </a:ext>
            </a:extLst>
          </p:cNvPr>
          <p:cNvSpPr/>
          <p:nvPr/>
        </p:nvSpPr>
        <p:spPr>
          <a:xfrm rot="5400000">
            <a:off x="-9643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D7F128D-2528-8550-A717-ED5D9E3BA146}"/>
              </a:ext>
            </a:extLst>
          </p:cNvPr>
          <p:cNvGrpSpPr/>
          <p:nvPr/>
        </p:nvGrpSpPr>
        <p:grpSpPr>
          <a:xfrm>
            <a:off x="8345045" y="2655243"/>
            <a:ext cx="3847523" cy="2123459"/>
            <a:chOff x="8345045" y="2667435"/>
            <a:chExt cx="3847523" cy="2123459"/>
          </a:xfrm>
        </p:grpSpPr>
        <p:sp>
          <p:nvSpPr>
            <p:cNvPr id="233" name="ZoneTexte 232">
              <a:extLst>
                <a:ext uri="{FF2B5EF4-FFF2-40B4-BE49-F238E27FC236}">
                  <a16:creationId xmlns:a16="http://schemas.microsoft.com/office/drawing/2014/main" id="{0CE20FFB-212B-B6B1-5962-B8C7E0BF0C52}"/>
                </a:ext>
              </a:extLst>
            </p:cNvPr>
            <p:cNvSpPr txBox="1"/>
            <p:nvPr/>
          </p:nvSpPr>
          <p:spPr>
            <a:xfrm>
              <a:off x="8659543" y="2667435"/>
              <a:ext cx="34105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fontAlgn="auto">
                <a:spcAft>
                  <a:spcPts val="0"/>
                </a:spcAft>
                <a:defRPr/>
              </a:pPr>
              <a:r>
                <a:rPr lang="it-IT" sz="2000" b="1" dirty="0">
                  <a:solidFill>
                    <a:srgbClr val="DF4E16"/>
                  </a:solidFill>
                  <a:latin typeface="Myriad Pro" panose="020B0503030403020204"/>
                </a:rPr>
                <a:t>Durante il 1° MESE</a:t>
              </a:r>
            </a:p>
            <a:p>
              <a:pPr lvl="0" algn="ctr" fontAlgn="auto">
                <a:spcAft>
                  <a:spcPts val="0"/>
                </a:spcAft>
                <a:defRPr/>
              </a:pPr>
              <a:r>
                <a:rPr lang="it-IT" sz="2000" dirty="0">
                  <a:solidFill>
                    <a:srgbClr val="DF4E16"/>
                  </a:solidFill>
                  <a:latin typeface="Myriad Pro" panose="020B0503030403020204"/>
                </a:rPr>
                <a:t>post-trapianto</a:t>
              </a:r>
              <a:endParaRPr lang="it-IT" dirty="0">
                <a:solidFill>
                  <a:srgbClr val="2B76A2"/>
                </a:solidFill>
                <a:latin typeface="Myriad Pro" panose="020B0503030403020204"/>
              </a:endParaRPr>
            </a:p>
          </p:txBody>
        </p:sp>
        <p:pic>
          <p:nvPicPr>
            <p:cNvPr id="234" name="Image 233">
              <a:extLst>
                <a:ext uri="{FF2B5EF4-FFF2-40B4-BE49-F238E27FC236}">
                  <a16:creationId xmlns:a16="http://schemas.microsoft.com/office/drawing/2014/main" id="{A041089D-0A9A-CC4F-A898-43392BDE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0158" y="3375321"/>
              <a:ext cx="424750" cy="344727"/>
            </a:xfrm>
            <a:prstGeom prst="rect">
              <a:avLst/>
            </a:prstGeom>
          </p:spPr>
        </p:pic>
        <p:sp>
          <p:nvSpPr>
            <p:cNvPr id="235" name="ZoneTexte 234">
              <a:extLst>
                <a:ext uri="{FF2B5EF4-FFF2-40B4-BE49-F238E27FC236}">
                  <a16:creationId xmlns:a16="http://schemas.microsoft.com/office/drawing/2014/main" id="{54119626-D133-81A2-0AD2-7E9AA5D928FF}"/>
                </a:ext>
              </a:extLst>
            </p:cNvPr>
            <p:cNvSpPr txBox="1"/>
            <p:nvPr/>
          </p:nvSpPr>
          <p:spPr>
            <a:xfrm>
              <a:off x="8345045" y="3806009"/>
              <a:ext cx="3847523" cy="984885"/>
            </a:xfrm>
            <a:prstGeom prst="rect">
              <a:avLst/>
            </a:prstGeom>
            <a:solidFill>
              <a:srgbClr val="CF4520"/>
            </a:solidFill>
          </p:spPr>
          <p:txBody>
            <a:bodyPr wrap="square">
              <a:spAutoFit/>
            </a:bodyPr>
            <a:lstStyle/>
            <a:p>
              <a:pPr lvl="0" algn="ctr" fontAlgn="auto">
                <a:spcAft>
                  <a:spcPts val="0"/>
                </a:spcAft>
                <a:tabLst>
                  <a:tab pos="446088" algn="l"/>
                </a:tabLst>
                <a:defRPr/>
              </a:pPr>
              <a:r>
                <a:rPr lang="it-IT" sz="2000" b="1" dirty="0">
                  <a:solidFill>
                    <a:schemeClr val="bg1"/>
                  </a:solidFill>
                  <a:latin typeface="Myriad Pro" panose="020B0503030403020204"/>
                </a:rPr>
                <a:t>NESSUN SEGNO </a:t>
              </a:r>
            </a:p>
            <a:p>
              <a:pPr lvl="0" algn="ctr" fontAlgn="auto">
                <a:spcAft>
                  <a:spcPts val="0"/>
                </a:spcAft>
                <a:tabLst>
                  <a:tab pos="446088" algn="l"/>
                </a:tabLst>
                <a:defRPr/>
              </a:pPr>
              <a:r>
                <a:rPr lang="it-IT" sz="2000" b="1" dirty="0">
                  <a:solidFill>
                    <a:schemeClr val="bg1"/>
                  </a:solidFill>
                  <a:latin typeface="Myriad Pro" panose="020B0503030403020204"/>
                </a:rPr>
                <a:t>DI MANCATA TOLLERABILTA </a:t>
              </a:r>
            </a:p>
            <a:p>
              <a:pPr lvl="0" fontAlgn="auto">
                <a:spcAft>
                  <a:spcPts val="0"/>
                </a:spcAft>
                <a:tabLst>
                  <a:tab pos="533400" algn="l"/>
                </a:tabLst>
                <a:defRPr/>
              </a:pPr>
              <a:r>
                <a:rPr lang="it-IT" b="1" dirty="0">
                  <a:solidFill>
                    <a:schemeClr val="bg1"/>
                  </a:solidFill>
                  <a:latin typeface="Myriad Pro" panose="020B0503030403020204"/>
                </a:rPr>
                <a:t>	</a:t>
              </a:r>
              <a:r>
                <a:rPr lang="it-IT" dirty="0">
                  <a:solidFill>
                    <a:schemeClr val="bg1"/>
                  </a:solidFill>
                  <a:latin typeface="Myriad Pro" panose="020B0503030403020204"/>
                </a:rPr>
                <a:t>con NEOPTIDE EXPERT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8ABA371-E7E7-29DB-8716-BF07039909EE}"/>
              </a:ext>
            </a:extLst>
          </p:cNvPr>
          <p:cNvGrpSpPr/>
          <p:nvPr/>
        </p:nvGrpSpPr>
        <p:grpSpPr>
          <a:xfrm>
            <a:off x="4044464" y="620412"/>
            <a:ext cx="4589886" cy="6173555"/>
            <a:chOff x="3995478" y="715138"/>
            <a:chExt cx="4589886" cy="6173555"/>
          </a:xfrm>
        </p:grpSpPr>
        <p:pic>
          <p:nvPicPr>
            <p:cNvPr id="206" name="Image 205">
              <a:extLst>
                <a:ext uri="{FF2B5EF4-FFF2-40B4-BE49-F238E27FC236}">
                  <a16:creationId xmlns:a16="http://schemas.microsoft.com/office/drawing/2014/main" id="{AC7EEE48-C13F-FB13-A7B4-B019507F1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35" t="13037" r="15207" b="2742"/>
            <a:stretch/>
          </p:blipFill>
          <p:spPr>
            <a:xfrm>
              <a:off x="3995478" y="1052254"/>
              <a:ext cx="4300581" cy="2441715"/>
            </a:xfrm>
            <a:prstGeom prst="rect">
              <a:avLst/>
            </a:prstGeom>
          </p:spPr>
        </p:pic>
        <p:pic>
          <p:nvPicPr>
            <p:cNvPr id="207" name="Image 206">
              <a:extLst>
                <a:ext uri="{FF2B5EF4-FFF2-40B4-BE49-F238E27FC236}">
                  <a16:creationId xmlns:a16="http://schemas.microsoft.com/office/drawing/2014/main" id="{DFD12C75-94E4-DA67-4859-BB067D675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52" t="8956" r="18154" b="1473"/>
            <a:stretch/>
          </p:blipFill>
          <p:spPr>
            <a:xfrm>
              <a:off x="4001623" y="3801499"/>
              <a:ext cx="4188754" cy="2544745"/>
            </a:xfrm>
            <a:prstGeom prst="rect">
              <a:avLst/>
            </a:prstGeom>
          </p:spPr>
        </p:pic>
        <p:sp>
          <p:nvSpPr>
            <p:cNvPr id="211" name="ZoneTexte 210">
              <a:extLst>
                <a:ext uri="{FF2B5EF4-FFF2-40B4-BE49-F238E27FC236}">
                  <a16:creationId xmlns:a16="http://schemas.microsoft.com/office/drawing/2014/main" id="{CCDA4878-E02E-B06F-B9A9-3689EADD439F}"/>
                </a:ext>
              </a:extLst>
            </p:cNvPr>
            <p:cNvSpPr txBox="1"/>
            <p:nvPr/>
          </p:nvSpPr>
          <p:spPr>
            <a:xfrm>
              <a:off x="4202866" y="715138"/>
              <a:ext cx="39875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fontAlgn="auto">
                <a:spcAft>
                  <a:spcPts val="0"/>
                </a:spcAft>
                <a:defRPr/>
              </a:pPr>
              <a:r>
                <a:rPr kumimoji="0" lang="it-IT" sz="1600" i="0" u="none" strike="noStrike" cap="none" normalizeH="0" baseline="0">
                  <a:ln>
                    <a:noFill/>
                  </a:ln>
                  <a:solidFill>
                    <a:srgbClr val="2B76A2"/>
                  </a:solidFill>
                  <a:effectLst/>
                  <a:uLnTx/>
                  <a:uFillTx/>
                  <a:latin typeface="Myriad Pro" panose="020B0503030403020204"/>
                </a:rPr>
                <a:t>Intensita’</a:t>
              </a:r>
              <a:r>
                <a:rPr kumimoji="0" lang="it-IT" sz="1600" i="0" u="none" strike="noStrike" cap="none" normalizeH="0" baseline="0" dirty="0">
                  <a:ln>
                    <a:noFill/>
                  </a:ln>
                  <a:solidFill>
                    <a:srgbClr val="2B76A2"/>
                  </a:solidFill>
                  <a:effectLst/>
                  <a:uLnTx/>
                  <a:uFillTx/>
                  <a:latin typeface="Myriad Pro" panose="020B0503030403020204"/>
                </a:rPr>
                <a:t> </a:t>
              </a:r>
              <a:r>
                <a:rPr kumimoji="0" lang="it-IT" sz="1600" b="1" i="0" u="none" strike="noStrike" cap="none" normalizeH="0" baseline="0" dirty="0">
                  <a:ln>
                    <a:noFill/>
                  </a:ln>
                  <a:solidFill>
                    <a:srgbClr val="2B76A2"/>
                  </a:solidFill>
                  <a:effectLst/>
                  <a:uLnTx/>
                  <a:uFillTx/>
                  <a:latin typeface="Myriad Pro" panose="020B0503030403020204"/>
                </a:rPr>
                <a:t>PARAMETRI FISICI</a:t>
              </a:r>
              <a:endParaRPr kumimoji="0" lang="it-IT" b="1" i="0" u="none" strike="noStrike" cap="none" normalizeH="0" baseline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 panose="020B0503030403020204"/>
              </a:endParaRPr>
            </a:p>
          </p:txBody>
        </p:sp>
        <p:cxnSp>
          <p:nvCxnSpPr>
            <p:cNvPr id="218" name="Connecteur droit 217">
              <a:extLst>
                <a:ext uri="{FF2B5EF4-FFF2-40B4-BE49-F238E27FC236}">
                  <a16:creationId xmlns:a16="http://schemas.microsoft.com/office/drawing/2014/main" id="{F5A6FD68-D7FA-227C-94A8-EB386EAEDF8D}"/>
                </a:ext>
              </a:extLst>
            </p:cNvPr>
            <p:cNvCxnSpPr>
              <a:cxnSpLocks/>
            </p:cNvCxnSpPr>
            <p:nvPr/>
          </p:nvCxnSpPr>
          <p:spPr>
            <a:xfrm>
              <a:off x="7176120" y="6597352"/>
              <a:ext cx="7076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cteur droit 218">
              <a:extLst>
                <a:ext uri="{FF2B5EF4-FFF2-40B4-BE49-F238E27FC236}">
                  <a16:creationId xmlns:a16="http://schemas.microsoft.com/office/drawing/2014/main" id="{26FFFD82-2778-648D-CB63-8D0F7C900FE9}"/>
                </a:ext>
              </a:extLst>
            </p:cNvPr>
            <p:cNvCxnSpPr>
              <a:cxnSpLocks/>
            </p:cNvCxnSpPr>
            <p:nvPr/>
          </p:nvCxnSpPr>
          <p:spPr>
            <a:xfrm>
              <a:off x="5303912" y="6597352"/>
              <a:ext cx="596415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ZoneTexte 221">
              <a:extLst>
                <a:ext uri="{FF2B5EF4-FFF2-40B4-BE49-F238E27FC236}">
                  <a16:creationId xmlns:a16="http://schemas.microsoft.com/office/drawing/2014/main" id="{91B0778F-CA9C-1E9A-BFFD-968EC787C1ED}"/>
                </a:ext>
              </a:extLst>
            </p:cNvPr>
            <p:cNvSpPr txBox="1"/>
            <p:nvPr/>
          </p:nvSpPr>
          <p:spPr>
            <a:xfrm>
              <a:off x="4508353" y="6496412"/>
              <a:ext cx="7200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B76A2"/>
                  </a:solidFill>
                  <a:latin typeface="+mj-lt"/>
                </a:rPr>
                <a:t>Controllo</a:t>
              </a:r>
            </a:p>
          </p:txBody>
        </p:sp>
        <p:sp>
          <p:nvSpPr>
            <p:cNvPr id="223" name="ZoneTexte 222">
              <a:extLst>
                <a:ext uri="{FF2B5EF4-FFF2-40B4-BE49-F238E27FC236}">
                  <a16:creationId xmlns:a16="http://schemas.microsoft.com/office/drawing/2014/main" id="{75A40601-7EE7-89CF-E2B8-8216978FEE7A}"/>
                </a:ext>
              </a:extLst>
            </p:cNvPr>
            <p:cNvSpPr txBox="1"/>
            <p:nvPr/>
          </p:nvSpPr>
          <p:spPr>
            <a:xfrm>
              <a:off x="6059606" y="6457806"/>
              <a:ext cx="25257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2B76A2"/>
                  </a:solidFill>
                  <a:latin typeface="+mj-lt"/>
                </a:rPr>
                <a:t>Trattamento con </a:t>
              </a:r>
            </a:p>
            <a:p>
              <a:r>
                <a:rPr lang="it-IT" sz="1100" dirty="0">
                  <a:solidFill>
                    <a:srgbClr val="CF4520"/>
                  </a:solidFill>
                  <a:latin typeface="+mj-lt"/>
                </a:rPr>
                <a:t>NEOPTIDE</a:t>
              </a:r>
              <a:r>
                <a:rPr lang="it-IT" sz="1100" dirty="0">
                  <a:solidFill>
                    <a:srgbClr val="2B76A2"/>
                  </a:solidFill>
                  <a:latin typeface="+mj-lt"/>
                </a:rPr>
                <a:t> EXPERT</a:t>
              </a:r>
              <a:endParaRPr lang="it-IT" sz="1050" dirty="0">
                <a:solidFill>
                  <a:srgbClr val="2B76A2"/>
                </a:solidFill>
                <a:latin typeface="+mj-lt"/>
              </a:endParaRPr>
            </a:p>
          </p:txBody>
        </p:sp>
        <p:sp>
          <p:nvSpPr>
            <p:cNvPr id="236" name="ZoneTexte 235">
              <a:extLst>
                <a:ext uri="{FF2B5EF4-FFF2-40B4-BE49-F238E27FC236}">
                  <a16:creationId xmlns:a16="http://schemas.microsoft.com/office/drawing/2014/main" id="{6BA4549E-E3F7-7580-3064-4095AB67D5BD}"/>
                </a:ext>
              </a:extLst>
            </p:cNvPr>
            <p:cNvSpPr txBox="1"/>
            <p:nvPr/>
          </p:nvSpPr>
          <p:spPr>
            <a:xfrm>
              <a:off x="4202866" y="3598268"/>
              <a:ext cx="39875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fontAlgn="auto">
                <a:spcAft>
                  <a:spcPts val="0"/>
                </a:spcAft>
                <a:defRPr/>
              </a:pPr>
              <a:r>
                <a:rPr kumimoji="0" lang="it-IT" sz="1600" i="0" u="none" strike="noStrike" cap="none" normalizeH="0" baseline="0" noProof="0" dirty="0">
                  <a:ln>
                    <a:noFill/>
                  </a:ln>
                  <a:solidFill>
                    <a:srgbClr val="2B76A2"/>
                  </a:solidFill>
                  <a:effectLst/>
                  <a:uLnTx/>
                  <a:uFillTx/>
                  <a:latin typeface="Myriad Pro" panose="020B0503030403020204"/>
                </a:rPr>
                <a:t>Intensità </a:t>
              </a:r>
              <a:r>
                <a:rPr kumimoji="0" lang="it-IT" sz="1600" b="1" i="0" u="none" strike="noStrike" cap="none" normalizeH="0" baseline="0" noProof="0" dirty="0">
                  <a:ln>
                    <a:noFill/>
                  </a:ln>
                  <a:solidFill>
                    <a:srgbClr val="2B76A2"/>
                  </a:solidFill>
                  <a:effectLst/>
                  <a:uLnTx/>
                  <a:uFillTx/>
                  <a:latin typeface="Myriad Pro" panose="020B0503030403020204"/>
                </a:rPr>
                <a:t>PARAMENTRI FUNZIONALI</a:t>
              </a:r>
              <a:endParaRPr kumimoji="0" lang="it-IT" b="1" i="0" u="none" strike="noStrike" cap="none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 panose="020B0503030403020204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24222E13-D674-0CE3-793E-F382A33D1887}"/>
              </a:ext>
            </a:extLst>
          </p:cNvPr>
          <p:cNvSpPr txBox="1"/>
          <p:nvPr/>
        </p:nvSpPr>
        <p:spPr>
          <a:xfrm>
            <a:off x="6338989" y="3072642"/>
            <a:ext cx="690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Day 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7886FF0-39C3-902E-246A-8D26FEF7710F}"/>
              </a:ext>
            </a:extLst>
          </p:cNvPr>
          <p:cNvSpPr txBox="1"/>
          <p:nvPr/>
        </p:nvSpPr>
        <p:spPr>
          <a:xfrm>
            <a:off x="6968203" y="3072641"/>
            <a:ext cx="80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Day 15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128A4F9-9F97-BC1B-E7A1-0B64D0568B90}"/>
              </a:ext>
            </a:extLst>
          </p:cNvPr>
          <p:cNvSpPr txBox="1"/>
          <p:nvPr/>
        </p:nvSpPr>
        <p:spPr>
          <a:xfrm>
            <a:off x="7627151" y="3065665"/>
            <a:ext cx="80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Day 30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F8782055-5946-29AD-A56D-C5172AB819B1}"/>
              </a:ext>
            </a:extLst>
          </p:cNvPr>
          <p:cNvSpPr/>
          <p:nvPr/>
        </p:nvSpPr>
        <p:spPr>
          <a:xfrm>
            <a:off x="388560" y="2238069"/>
            <a:ext cx="2434855" cy="70788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800" b="0" i="0" u="none" strike="noStrike" kern="1200" cap="none" spc="0" baseline="0" dirty="0">
              <a:solidFill>
                <a:srgbClr val="2B76A2"/>
              </a:solidFill>
              <a:uFillTx/>
              <a:latin typeface="+mj-lt"/>
            </a:endParaRPr>
          </a:p>
        </p:txBody>
      </p:sp>
      <p:sp>
        <p:nvSpPr>
          <p:cNvPr id="15" name="ZoneTexte 4">
            <a:extLst>
              <a:ext uri="{FF2B5EF4-FFF2-40B4-BE49-F238E27FC236}">
                <a16:creationId xmlns:a16="http://schemas.microsoft.com/office/drawing/2014/main" id="{B8BBD46D-06E7-1364-B8DA-055C341706B9}"/>
              </a:ext>
            </a:extLst>
          </p:cNvPr>
          <p:cNvSpPr txBox="1"/>
          <p:nvPr/>
        </p:nvSpPr>
        <p:spPr>
          <a:xfrm>
            <a:off x="81535" y="4108030"/>
            <a:ext cx="3138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TOLLERABILTA’</a:t>
            </a:r>
          </a:p>
        </p:txBody>
      </p:sp>
      <p:pic>
        <p:nvPicPr>
          <p:cNvPr id="16" name="Image 6">
            <a:extLst>
              <a:ext uri="{FF2B5EF4-FFF2-40B4-BE49-F238E27FC236}">
                <a16:creationId xmlns:a16="http://schemas.microsoft.com/office/drawing/2014/main" id="{6592EFDD-D3CB-AA3B-4E69-8132FD8F4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70" y="1808174"/>
            <a:ext cx="311656" cy="298848"/>
          </a:xfrm>
          <a:prstGeom prst="rect">
            <a:avLst/>
          </a:prstGeom>
        </p:spPr>
      </p:pic>
      <p:sp>
        <p:nvSpPr>
          <p:cNvPr id="17" name="ZoneTexte 7">
            <a:extLst>
              <a:ext uri="{FF2B5EF4-FFF2-40B4-BE49-F238E27FC236}">
                <a16:creationId xmlns:a16="http://schemas.microsoft.com/office/drawing/2014/main" id="{19417818-3033-6102-24A8-FE2F7CD1A19E}"/>
              </a:ext>
            </a:extLst>
          </p:cNvPr>
          <p:cNvSpPr txBox="1"/>
          <p:nvPr/>
        </p:nvSpPr>
        <p:spPr>
          <a:xfrm>
            <a:off x="741956" y="2064409"/>
            <a:ext cx="2793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4171EECF-1B6C-44A2-EE7B-FFF576BC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12" y="2238069"/>
            <a:ext cx="671236" cy="14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30">
            <a:extLst>
              <a:ext uri="{FF2B5EF4-FFF2-40B4-BE49-F238E27FC236}">
                <a16:creationId xmlns:a16="http://schemas.microsoft.com/office/drawing/2014/main" id="{BCDEE8C1-8A22-9E5A-CACF-C62E920C2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1" y="4088855"/>
            <a:ext cx="311656" cy="298848"/>
          </a:xfrm>
          <a:prstGeom prst="rect">
            <a:avLst/>
          </a:prstGeom>
        </p:spPr>
      </p:pic>
      <p:sp>
        <p:nvSpPr>
          <p:cNvPr id="21" name="Ellipse 192">
            <a:extLst>
              <a:ext uri="{FF2B5EF4-FFF2-40B4-BE49-F238E27FC236}">
                <a16:creationId xmlns:a16="http://schemas.microsoft.com/office/drawing/2014/main" id="{002DBD7F-1CE5-2949-55CB-AC15965CA9CA}"/>
              </a:ext>
            </a:extLst>
          </p:cNvPr>
          <p:cNvSpPr/>
          <p:nvPr/>
        </p:nvSpPr>
        <p:spPr>
          <a:xfrm>
            <a:off x="3452489" y="4236035"/>
            <a:ext cx="82544" cy="8254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A29273E1-1AAB-A772-3511-E1EE8C9BB6E4}"/>
              </a:ext>
            </a:extLst>
          </p:cNvPr>
          <p:cNvSpPr txBox="1"/>
          <p:nvPr/>
        </p:nvSpPr>
        <p:spPr>
          <a:xfrm>
            <a:off x="-21794" y="4656644"/>
            <a:ext cx="3513708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238" marR="0" lvl="0" indent="-920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PARAMENTRI FISICI </a:t>
            </a:r>
          </a:p>
          <a:p>
            <a:pPr marL="538163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(valutazione investigatore)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AFABAB"/>
              </a:solidFill>
              <a:effectLst/>
              <a:uLnTx/>
              <a:uFillTx/>
              <a:latin typeface="Myriad Pro"/>
              <a:cs typeface="Arial" charset="0"/>
            </a:endParaRPr>
          </a:p>
          <a:p>
            <a:pPr marL="538163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Eritema, Edema, </a:t>
            </a:r>
            <a:r>
              <a:rPr lang="it-IT" sz="1200" dirty="0">
                <a:solidFill>
                  <a:srgbClr val="2B76A2"/>
                </a:solidFill>
                <a:latin typeface="Myriad Pro"/>
                <a:cs typeface="Arial" charset="0"/>
              </a:rPr>
              <a:t>S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ecchezza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, Vescicole, Papule, Seborrea, Forfora, </a:t>
            </a:r>
            <a:r>
              <a:rPr lang="it-IT" sz="1200" dirty="0">
                <a:solidFill>
                  <a:srgbClr val="2B76A2"/>
                </a:solidFill>
                <a:latin typeface="Myriad Pro"/>
                <a:cs typeface="Arial" charset="0"/>
              </a:rPr>
              <a:t>capelli secchi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, capelli arruffati</a:t>
            </a:r>
          </a:p>
          <a:p>
            <a:pPr marL="630238" marR="0" lvl="0" indent="-920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2B76A2"/>
              </a:solidFill>
              <a:effectLst/>
              <a:uLnTx/>
              <a:uFillTx/>
              <a:latin typeface="Myriad Pro"/>
              <a:cs typeface="Arial" charset="0"/>
            </a:endParaRPr>
          </a:p>
          <a:p>
            <a:pPr marL="630238" marR="0" lvl="0" indent="-920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PARAMENTRI FUNZIONALI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 (valutazione paziente)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AFABAB"/>
              </a:solidFill>
              <a:effectLst/>
              <a:uLnTx/>
              <a:uFillTx/>
              <a:latin typeface="Myriad Pro"/>
              <a:cs typeface="Arial" charset="0"/>
            </a:endParaRPr>
          </a:p>
          <a:p>
            <a:pPr marL="538163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B76A2"/>
                </a:solidFill>
                <a:effectLst/>
                <a:uLnTx/>
                <a:uFillTx/>
                <a:latin typeface="Myriad Pro"/>
                <a:cs typeface="Arial" charset="0"/>
              </a:rPr>
              <a:t>Sensazione di calore, Prurito, Senso di tensione, Bruciore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AFABAB"/>
              </a:solidFill>
              <a:effectLst/>
              <a:uLnTx/>
              <a:uFillTx/>
              <a:latin typeface="Myriad Pro"/>
              <a:cs typeface="Arial" charset="0"/>
            </a:endParaRPr>
          </a:p>
        </p:txBody>
      </p:sp>
      <p:sp>
        <p:nvSpPr>
          <p:cNvPr id="25" name="Rectangle : coins arrondis 25">
            <a:extLst>
              <a:ext uri="{FF2B5EF4-FFF2-40B4-BE49-F238E27FC236}">
                <a16:creationId xmlns:a16="http://schemas.microsoft.com/office/drawing/2014/main" id="{8AC64332-66B0-96C8-1F23-1CC3886305FD}"/>
              </a:ext>
            </a:extLst>
          </p:cNvPr>
          <p:cNvSpPr/>
          <p:nvPr/>
        </p:nvSpPr>
        <p:spPr>
          <a:xfrm>
            <a:off x="177005" y="619483"/>
            <a:ext cx="3275484" cy="10027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dirty="0">
                <a:solidFill>
                  <a:srgbClr val="005079"/>
                </a:solidFill>
                <a:latin typeface="+mj-lt"/>
              </a:rPr>
              <a:t>ANALISI DELLA TOLLERABILITA’</a:t>
            </a:r>
            <a:endParaRPr lang="it-IT" sz="2000" b="0" i="0" u="none" strike="noStrike" kern="1200" cap="none" spc="0" baseline="0" dirty="0">
              <a:solidFill>
                <a:srgbClr val="005079"/>
              </a:solidFill>
              <a:uFillTx/>
              <a:latin typeface="+mj-lt"/>
            </a:endParaRPr>
          </a:p>
        </p:txBody>
      </p:sp>
      <p:sp>
        <p:nvSpPr>
          <p:cNvPr id="26" name="ZoneTexte 2">
            <a:extLst>
              <a:ext uri="{FF2B5EF4-FFF2-40B4-BE49-F238E27FC236}">
                <a16:creationId xmlns:a16="http://schemas.microsoft.com/office/drawing/2014/main" id="{EA85D5D1-10B1-C245-4AF5-32121A10E0B3}"/>
              </a:ext>
            </a:extLst>
          </p:cNvPr>
          <p:cNvSpPr txBox="1"/>
          <p:nvPr/>
        </p:nvSpPr>
        <p:spPr>
          <a:xfrm>
            <a:off x="4396013" y="59633"/>
            <a:ext cx="5832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it-IT" sz="2400" b="1" dirty="0">
                <a:solidFill>
                  <a:srgbClr val="2B76A2"/>
                </a:solidFill>
                <a:latin typeface="Myriad Pro" panose="020B0503030403020204"/>
              </a:rPr>
              <a:t>TOLLERABILTÀ POST-TRAPIANTO</a:t>
            </a:r>
            <a:endParaRPr kumimoji="0" lang="it-IT" sz="2400" b="1" i="0" u="none" strike="noStrike" cap="none" normalizeH="0" baseline="0" noProof="0" dirty="0">
              <a:ln>
                <a:noFill/>
              </a:ln>
              <a:solidFill>
                <a:srgbClr val="2B76A2"/>
              </a:solidFill>
              <a:effectLst/>
              <a:uLnTx/>
              <a:uFillTx/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89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ABA00BE-4442-3BF9-1A38-E72A7AD6B09C}"/>
              </a:ext>
            </a:extLst>
          </p:cNvPr>
          <p:cNvSpPr/>
          <p:nvPr/>
        </p:nvSpPr>
        <p:spPr>
          <a:xfrm>
            <a:off x="3469054" y="1010982"/>
            <a:ext cx="8545091" cy="5843956"/>
          </a:xfrm>
          <a:prstGeom prst="rect">
            <a:avLst/>
          </a:prstGeom>
          <a:solidFill>
            <a:srgbClr val="FEF2EB"/>
          </a:solidFill>
          <a:ln>
            <a:solidFill>
              <a:srgbClr val="FEF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ctangle : coins arrondis 25">
            <a:extLst>
              <a:ext uri="{FF2B5EF4-FFF2-40B4-BE49-F238E27FC236}">
                <a16:creationId xmlns:a16="http://schemas.microsoft.com/office/drawing/2014/main" id="{FAE15A27-4BC3-A6A2-8B34-C0AA92F8F53E}"/>
              </a:ext>
            </a:extLst>
          </p:cNvPr>
          <p:cNvSpPr/>
          <p:nvPr/>
        </p:nvSpPr>
        <p:spPr>
          <a:xfrm>
            <a:off x="26480" y="881565"/>
            <a:ext cx="3435106" cy="492072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cap="none" baseline="0" dirty="0">
                <a:solidFill>
                  <a:srgbClr val="005079"/>
                </a:solidFill>
                <a:uFillTx/>
                <a:latin typeface="+mj-lt"/>
              </a:rPr>
              <a:t>METODOLOGIA</a:t>
            </a:r>
            <a:endParaRPr lang="it-IT" sz="2000" b="1" i="0" u="none" strike="noStrike" kern="1200" cap="none" spc="0" baseline="0" dirty="0">
              <a:solidFill>
                <a:srgbClr val="2B76A2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</p:txBody>
      </p:sp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251" y="141418"/>
            <a:ext cx="1472851" cy="1493027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CDDC74D-71A4-8276-4E2C-99D9A36EBA3F}"/>
              </a:ext>
            </a:extLst>
          </p:cNvPr>
          <p:cNvSpPr txBox="1"/>
          <p:nvPr/>
        </p:nvSpPr>
        <p:spPr>
          <a:xfrm>
            <a:off x="571160" y="5617619"/>
            <a:ext cx="2843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Mantenimento dei trattamenti farmacologici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</a:t>
            </a:r>
            <a:r>
              <a:rPr lang="it-IT" sz="1200" kern="0" dirty="0" err="1">
                <a:solidFill>
                  <a:srgbClr val="005079"/>
                </a:solidFill>
                <a:latin typeface="+mj-lt"/>
              </a:rPr>
              <a:t>Minoxidil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, Finasteride ...)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AB492F9D-8010-E5FC-BC43-0B98F4CBE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90" y="5695763"/>
            <a:ext cx="311656" cy="298848"/>
          </a:xfrm>
          <a:prstGeom prst="rect">
            <a:avLst/>
          </a:prstGeom>
        </p:spPr>
      </p:pic>
      <p:sp>
        <p:nvSpPr>
          <p:cNvPr id="191" name="object 9">
            <a:extLst>
              <a:ext uri="{FF2B5EF4-FFF2-40B4-BE49-F238E27FC236}">
                <a16:creationId xmlns:a16="http://schemas.microsoft.com/office/drawing/2014/main" id="{4F964D8A-8413-56DB-05F7-08FA80CFF5DB}"/>
              </a:ext>
            </a:extLst>
          </p:cNvPr>
          <p:cNvSpPr/>
          <p:nvPr/>
        </p:nvSpPr>
        <p:spPr>
          <a:xfrm rot="5400000">
            <a:off x="-9643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4" name="Groupe 333">
            <a:extLst>
              <a:ext uri="{FF2B5EF4-FFF2-40B4-BE49-F238E27FC236}">
                <a16:creationId xmlns:a16="http://schemas.microsoft.com/office/drawing/2014/main" id="{02CC7EE6-2C93-10F5-41D2-B1FBCB38BB3A}"/>
              </a:ext>
            </a:extLst>
          </p:cNvPr>
          <p:cNvGrpSpPr/>
          <p:nvPr/>
        </p:nvGrpSpPr>
        <p:grpSpPr>
          <a:xfrm>
            <a:off x="3322155" y="4770207"/>
            <a:ext cx="8335059" cy="1940224"/>
            <a:chOff x="3322155" y="4770207"/>
            <a:chExt cx="8335059" cy="1940224"/>
          </a:xfrm>
        </p:grpSpPr>
        <p:sp>
          <p:nvSpPr>
            <p:cNvPr id="288" name="Rectangle : coins arrondis 287">
              <a:extLst>
                <a:ext uri="{FF2B5EF4-FFF2-40B4-BE49-F238E27FC236}">
                  <a16:creationId xmlns:a16="http://schemas.microsoft.com/office/drawing/2014/main" id="{A2DD707F-F75D-FB6B-7D12-85C27C355D28}"/>
                </a:ext>
              </a:extLst>
            </p:cNvPr>
            <p:cNvSpPr/>
            <p:nvPr/>
          </p:nvSpPr>
          <p:spPr>
            <a:xfrm>
              <a:off x="6269180" y="5690060"/>
              <a:ext cx="5363617" cy="45719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Étoile : 5 branches 288">
              <a:extLst>
                <a:ext uri="{FF2B5EF4-FFF2-40B4-BE49-F238E27FC236}">
                  <a16:creationId xmlns:a16="http://schemas.microsoft.com/office/drawing/2014/main" id="{1934113C-65FE-D3B0-A1B8-878F81ADA186}"/>
                </a:ext>
              </a:extLst>
            </p:cNvPr>
            <p:cNvSpPr/>
            <p:nvPr/>
          </p:nvSpPr>
          <p:spPr>
            <a:xfrm>
              <a:off x="11217533" y="5607004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ZoneTexte 289">
              <a:extLst>
                <a:ext uri="{FF2B5EF4-FFF2-40B4-BE49-F238E27FC236}">
                  <a16:creationId xmlns:a16="http://schemas.microsoft.com/office/drawing/2014/main" id="{A9FF3A90-0EE8-F071-B651-25E59C0C9453}"/>
                </a:ext>
              </a:extLst>
            </p:cNvPr>
            <p:cNvSpPr txBox="1"/>
            <p:nvPr/>
          </p:nvSpPr>
          <p:spPr>
            <a:xfrm>
              <a:off x="3424031" y="5488023"/>
              <a:ext cx="321882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5079"/>
                  </a:solidFill>
                  <a:latin typeface="Myriad Pro" panose="020B0503030403020204"/>
                </a:rPr>
                <a:t>ASPETTO COMPLESSIVO DEL CUOIO CAPELLUTO:</a:t>
              </a:r>
            </a:p>
            <a:p>
              <a:pPr algn="ctr"/>
              <a:r>
                <a:rPr lang="it-IT" sz="1050" b="1" dirty="0">
                  <a:solidFill>
                    <a:srgbClr val="005079"/>
                  </a:solidFill>
                  <a:latin typeface="Myriad Pro" panose="020B0503030403020204"/>
                </a:rPr>
                <a:t>VALUTAZIONE INVESTIGATORE</a:t>
              </a:r>
              <a:endParaRPr lang="it-IT" sz="1050" dirty="0">
                <a:solidFill>
                  <a:srgbClr val="005079"/>
                </a:solidFill>
                <a:latin typeface="Myriad Pro" panose="020B0503030403020204"/>
              </a:endParaRPr>
            </a:p>
          </p:txBody>
        </p:sp>
        <p:sp>
          <p:nvSpPr>
            <p:cNvPr id="291" name="Étoile : 5 branches 290">
              <a:extLst>
                <a:ext uri="{FF2B5EF4-FFF2-40B4-BE49-F238E27FC236}">
                  <a16:creationId xmlns:a16="http://schemas.microsoft.com/office/drawing/2014/main" id="{4C41FE34-3A64-FB9D-976C-A770177A1266}"/>
                </a:ext>
              </a:extLst>
            </p:cNvPr>
            <p:cNvSpPr/>
            <p:nvPr/>
          </p:nvSpPr>
          <p:spPr>
            <a:xfrm>
              <a:off x="8395140" y="5607004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Étoile : 5 branches 291">
              <a:extLst>
                <a:ext uri="{FF2B5EF4-FFF2-40B4-BE49-F238E27FC236}">
                  <a16:creationId xmlns:a16="http://schemas.microsoft.com/office/drawing/2014/main" id="{229CECC4-1968-1CE4-A0EA-86473B04C4C7}"/>
                </a:ext>
              </a:extLst>
            </p:cNvPr>
            <p:cNvSpPr/>
            <p:nvPr/>
          </p:nvSpPr>
          <p:spPr>
            <a:xfrm>
              <a:off x="9279452" y="5607004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Étoile : 5 branches 292">
              <a:extLst>
                <a:ext uri="{FF2B5EF4-FFF2-40B4-BE49-F238E27FC236}">
                  <a16:creationId xmlns:a16="http://schemas.microsoft.com/office/drawing/2014/main" id="{EFDBEE4C-251F-9AA6-987B-D91B451CFFFB}"/>
                </a:ext>
              </a:extLst>
            </p:cNvPr>
            <p:cNvSpPr/>
            <p:nvPr/>
          </p:nvSpPr>
          <p:spPr>
            <a:xfrm>
              <a:off x="10294861" y="5607004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Étoile : 5 branches 293">
              <a:extLst>
                <a:ext uri="{FF2B5EF4-FFF2-40B4-BE49-F238E27FC236}">
                  <a16:creationId xmlns:a16="http://schemas.microsoft.com/office/drawing/2014/main" id="{EED2F2AF-91CA-FA9C-4B5E-F5F65F7CBD9A}"/>
                </a:ext>
              </a:extLst>
            </p:cNvPr>
            <p:cNvSpPr/>
            <p:nvPr/>
          </p:nvSpPr>
          <p:spPr>
            <a:xfrm>
              <a:off x="7445280" y="5607004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Étoile : 5 branches 294">
              <a:extLst>
                <a:ext uri="{FF2B5EF4-FFF2-40B4-BE49-F238E27FC236}">
                  <a16:creationId xmlns:a16="http://schemas.microsoft.com/office/drawing/2014/main" id="{684BBEE4-37D5-0655-F351-A6FD87F52423}"/>
                </a:ext>
              </a:extLst>
            </p:cNvPr>
            <p:cNvSpPr/>
            <p:nvPr/>
          </p:nvSpPr>
          <p:spPr>
            <a:xfrm>
              <a:off x="6522608" y="5607004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Rectangle : coins arrondis 295">
              <a:extLst>
                <a:ext uri="{FF2B5EF4-FFF2-40B4-BE49-F238E27FC236}">
                  <a16:creationId xmlns:a16="http://schemas.microsoft.com/office/drawing/2014/main" id="{EA1F3A48-EDD4-C09F-1DF1-8A13E91B1538}"/>
                </a:ext>
              </a:extLst>
            </p:cNvPr>
            <p:cNvSpPr/>
            <p:nvPr/>
          </p:nvSpPr>
          <p:spPr>
            <a:xfrm>
              <a:off x="9027419" y="5117023"/>
              <a:ext cx="2629795" cy="46464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Étoile : 5 branches 296">
              <a:extLst>
                <a:ext uri="{FF2B5EF4-FFF2-40B4-BE49-F238E27FC236}">
                  <a16:creationId xmlns:a16="http://schemas.microsoft.com/office/drawing/2014/main" id="{27FCBD15-9DDA-8888-1FE2-34C498C6C1F4}"/>
                </a:ext>
              </a:extLst>
            </p:cNvPr>
            <p:cNvSpPr/>
            <p:nvPr/>
          </p:nvSpPr>
          <p:spPr>
            <a:xfrm>
              <a:off x="11227039" y="5034237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Étoile : 5 branches 297">
              <a:extLst>
                <a:ext uri="{FF2B5EF4-FFF2-40B4-BE49-F238E27FC236}">
                  <a16:creationId xmlns:a16="http://schemas.microsoft.com/office/drawing/2014/main" id="{9D9EB782-6CA1-3617-F9C3-4ACE897CE82B}"/>
                </a:ext>
              </a:extLst>
            </p:cNvPr>
            <p:cNvSpPr/>
            <p:nvPr/>
          </p:nvSpPr>
          <p:spPr>
            <a:xfrm>
              <a:off x="9288958" y="5034237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Étoile : 5 branches 298">
              <a:extLst>
                <a:ext uri="{FF2B5EF4-FFF2-40B4-BE49-F238E27FC236}">
                  <a16:creationId xmlns:a16="http://schemas.microsoft.com/office/drawing/2014/main" id="{752931F9-00CC-19FB-D157-E2FA05C0A23E}"/>
                </a:ext>
              </a:extLst>
            </p:cNvPr>
            <p:cNvSpPr/>
            <p:nvPr/>
          </p:nvSpPr>
          <p:spPr>
            <a:xfrm>
              <a:off x="10304367" y="5034237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ZoneTexte 299">
              <a:extLst>
                <a:ext uri="{FF2B5EF4-FFF2-40B4-BE49-F238E27FC236}">
                  <a16:creationId xmlns:a16="http://schemas.microsoft.com/office/drawing/2014/main" id="{723479D4-C6C5-DF7B-1F96-0B7201DDC583}"/>
                </a:ext>
              </a:extLst>
            </p:cNvPr>
            <p:cNvSpPr txBox="1"/>
            <p:nvPr/>
          </p:nvSpPr>
          <p:spPr>
            <a:xfrm>
              <a:off x="7674283" y="5018726"/>
              <a:ext cx="13994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5079"/>
                  </a:solidFill>
                  <a:latin typeface="Myriad Pro" panose="020B0503030403020204"/>
                </a:rPr>
                <a:t>CRESCITA CAPELLI </a:t>
              </a:r>
            </a:p>
          </p:txBody>
        </p:sp>
        <p:sp>
          <p:nvSpPr>
            <p:cNvPr id="301" name="Rectangle : coins arrondis 300">
              <a:extLst>
                <a:ext uri="{FF2B5EF4-FFF2-40B4-BE49-F238E27FC236}">
                  <a16:creationId xmlns:a16="http://schemas.microsoft.com/office/drawing/2014/main" id="{DEC323BC-E972-DE61-0D99-573BAF0271BC}"/>
                </a:ext>
              </a:extLst>
            </p:cNvPr>
            <p:cNvSpPr/>
            <p:nvPr/>
          </p:nvSpPr>
          <p:spPr>
            <a:xfrm>
              <a:off x="4417386" y="4897335"/>
              <a:ext cx="2477987" cy="46733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Étoile : 5 branches 301">
              <a:extLst>
                <a:ext uri="{FF2B5EF4-FFF2-40B4-BE49-F238E27FC236}">
                  <a16:creationId xmlns:a16="http://schemas.microsoft.com/office/drawing/2014/main" id="{0876F053-8ACF-084B-3447-E27F361CEB10}"/>
                </a:ext>
              </a:extLst>
            </p:cNvPr>
            <p:cNvSpPr/>
            <p:nvPr/>
          </p:nvSpPr>
          <p:spPr>
            <a:xfrm>
              <a:off x="6465198" y="4814818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Étoile : 5 branches 302">
              <a:extLst>
                <a:ext uri="{FF2B5EF4-FFF2-40B4-BE49-F238E27FC236}">
                  <a16:creationId xmlns:a16="http://schemas.microsoft.com/office/drawing/2014/main" id="{C6ACAE2A-EC62-C23E-A76E-5BB5B771070F}"/>
                </a:ext>
              </a:extLst>
            </p:cNvPr>
            <p:cNvSpPr/>
            <p:nvPr/>
          </p:nvSpPr>
          <p:spPr>
            <a:xfrm>
              <a:off x="4527117" y="4814818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Étoile : 5 branches 303">
              <a:extLst>
                <a:ext uri="{FF2B5EF4-FFF2-40B4-BE49-F238E27FC236}">
                  <a16:creationId xmlns:a16="http://schemas.microsoft.com/office/drawing/2014/main" id="{07CAC593-4ED8-8FF6-66B5-11DA53251660}"/>
                </a:ext>
              </a:extLst>
            </p:cNvPr>
            <p:cNvSpPr/>
            <p:nvPr/>
          </p:nvSpPr>
          <p:spPr>
            <a:xfrm>
              <a:off x="5542526" y="4814818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ZoneTexte 304">
              <a:extLst>
                <a:ext uri="{FF2B5EF4-FFF2-40B4-BE49-F238E27FC236}">
                  <a16:creationId xmlns:a16="http://schemas.microsoft.com/office/drawing/2014/main" id="{96F919D0-E4AC-BB9C-6EBC-474F7DDFE83E}"/>
                </a:ext>
              </a:extLst>
            </p:cNvPr>
            <p:cNvSpPr txBox="1"/>
            <p:nvPr/>
          </p:nvSpPr>
          <p:spPr>
            <a:xfrm>
              <a:off x="3322155" y="4770207"/>
              <a:ext cx="13994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5079"/>
                  </a:solidFill>
                  <a:latin typeface="Myriad Pro" panose="020B0503030403020204"/>
                </a:rPr>
                <a:t>FOTO</a:t>
              </a:r>
            </a:p>
            <a:p>
              <a:pPr algn="ctr"/>
              <a:r>
                <a:rPr lang="it-IT" sz="1050" dirty="0">
                  <a:solidFill>
                    <a:srgbClr val="005079"/>
                  </a:solidFill>
                  <a:latin typeface="Myriad Pro" panose="020B0503030403020204"/>
                </a:rPr>
                <a:t>STANDARIZZATE</a:t>
              </a:r>
            </a:p>
          </p:txBody>
        </p:sp>
        <p:sp>
          <p:nvSpPr>
            <p:cNvPr id="306" name="Rectangle : coins arrondis 305">
              <a:extLst>
                <a:ext uri="{FF2B5EF4-FFF2-40B4-BE49-F238E27FC236}">
                  <a16:creationId xmlns:a16="http://schemas.microsoft.com/office/drawing/2014/main" id="{8AF5F480-4ED1-1063-AC6A-112FB079563C}"/>
                </a:ext>
              </a:extLst>
            </p:cNvPr>
            <p:cNvSpPr/>
            <p:nvPr/>
          </p:nvSpPr>
          <p:spPr>
            <a:xfrm>
              <a:off x="5390974" y="5291577"/>
              <a:ext cx="1504399" cy="46733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Étoile : 5 branches 306">
              <a:extLst>
                <a:ext uri="{FF2B5EF4-FFF2-40B4-BE49-F238E27FC236}">
                  <a16:creationId xmlns:a16="http://schemas.microsoft.com/office/drawing/2014/main" id="{ABFD5E3D-30BA-243E-8566-14C561EB1C60}"/>
                </a:ext>
              </a:extLst>
            </p:cNvPr>
            <p:cNvSpPr/>
            <p:nvPr/>
          </p:nvSpPr>
          <p:spPr>
            <a:xfrm>
              <a:off x="6465198" y="5209060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Étoile : 5 branches 307">
              <a:extLst>
                <a:ext uri="{FF2B5EF4-FFF2-40B4-BE49-F238E27FC236}">
                  <a16:creationId xmlns:a16="http://schemas.microsoft.com/office/drawing/2014/main" id="{EB57324C-F8D1-F114-97DA-707194DBE4E2}"/>
                </a:ext>
              </a:extLst>
            </p:cNvPr>
            <p:cNvSpPr/>
            <p:nvPr/>
          </p:nvSpPr>
          <p:spPr>
            <a:xfrm>
              <a:off x="5542526" y="5209060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ZoneTexte 308">
              <a:extLst>
                <a:ext uri="{FF2B5EF4-FFF2-40B4-BE49-F238E27FC236}">
                  <a16:creationId xmlns:a16="http://schemas.microsoft.com/office/drawing/2014/main" id="{5893EDF1-58C2-A9AC-93CD-821776B0B526}"/>
                </a:ext>
              </a:extLst>
            </p:cNvPr>
            <p:cNvSpPr txBox="1"/>
            <p:nvPr/>
          </p:nvSpPr>
          <p:spPr>
            <a:xfrm>
              <a:off x="4131727" y="5209769"/>
              <a:ext cx="13994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5079"/>
                  </a:solidFill>
                  <a:latin typeface="Myriad Pro" panose="020B0503030403020204"/>
                </a:rPr>
                <a:t>TRICOSPCOPIA</a:t>
              </a:r>
            </a:p>
          </p:txBody>
        </p:sp>
        <p:sp>
          <p:nvSpPr>
            <p:cNvPr id="310" name="Rectangle : coins arrondis 309">
              <a:extLst>
                <a:ext uri="{FF2B5EF4-FFF2-40B4-BE49-F238E27FC236}">
                  <a16:creationId xmlns:a16="http://schemas.microsoft.com/office/drawing/2014/main" id="{D58F96ED-B566-FCC5-5D4A-4FF402026F11}"/>
                </a:ext>
              </a:extLst>
            </p:cNvPr>
            <p:cNvSpPr/>
            <p:nvPr/>
          </p:nvSpPr>
          <p:spPr>
            <a:xfrm flipV="1">
              <a:off x="5504543" y="6232762"/>
              <a:ext cx="6128254" cy="63578"/>
            </a:xfrm>
            <a:prstGeom prst="roundRect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Étoile : 5 branches 310">
              <a:extLst>
                <a:ext uri="{FF2B5EF4-FFF2-40B4-BE49-F238E27FC236}">
                  <a16:creationId xmlns:a16="http://schemas.microsoft.com/office/drawing/2014/main" id="{4F282A47-DAE6-2ACD-8C45-461514D55B2B}"/>
                </a:ext>
              </a:extLst>
            </p:cNvPr>
            <p:cNvSpPr/>
            <p:nvPr/>
          </p:nvSpPr>
          <p:spPr>
            <a:xfrm>
              <a:off x="11217533" y="6160353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ZoneTexte 311">
              <a:extLst>
                <a:ext uri="{FF2B5EF4-FFF2-40B4-BE49-F238E27FC236}">
                  <a16:creationId xmlns:a16="http://schemas.microsoft.com/office/drawing/2014/main" id="{A7555DD1-05A3-3AAE-6600-76D0BC73ED3E}"/>
                </a:ext>
              </a:extLst>
            </p:cNvPr>
            <p:cNvSpPr txBox="1"/>
            <p:nvPr/>
          </p:nvSpPr>
          <p:spPr>
            <a:xfrm>
              <a:off x="3381498" y="6008076"/>
              <a:ext cx="216268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5079"/>
                  </a:solidFill>
                  <a:latin typeface="Myriad Pro" panose="020B0503030403020204"/>
                </a:rPr>
                <a:t>EFFICACIA GLOBALE: </a:t>
              </a:r>
            </a:p>
            <a:p>
              <a:pPr algn="ctr"/>
              <a:r>
                <a:rPr lang="it-IT" sz="1050" b="1" dirty="0">
                  <a:solidFill>
                    <a:srgbClr val="005079"/>
                  </a:solidFill>
                  <a:latin typeface="Myriad Pro" panose="020B0503030403020204"/>
                </a:rPr>
                <a:t>VALUTAZIONE PAZIENTE</a:t>
              </a:r>
              <a:endParaRPr lang="it-IT" sz="1050" dirty="0">
                <a:solidFill>
                  <a:srgbClr val="005079"/>
                </a:solidFill>
                <a:latin typeface="Myriad Pro" panose="020B0503030403020204"/>
              </a:endParaRPr>
            </a:p>
          </p:txBody>
        </p:sp>
        <p:sp>
          <p:nvSpPr>
            <p:cNvPr id="313" name="Étoile : 5 branches 312">
              <a:extLst>
                <a:ext uri="{FF2B5EF4-FFF2-40B4-BE49-F238E27FC236}">
                  <a16:creationId xmlns:a16="http://schemas.microsoft.com/office/drawing/2014/main" id="{83922268-2467-3196-711C-2A8F88D55EDF}"/>
                </a:ext>
              </a:extLst>
            </p:cNvPr>
            <p:cNvSpPr/>
            <p:nvPr/>
          </p:nvSpPr>
          <p:spPr>
            <a:xfrm>
              <a:off x="8395140" y="6160353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Étoile : 5 branches 313">
              <a:extLst>
                <a:ext uri="{FF2B5EF4-FFF2-40B4-BE49-F238E27FC236}">
                  <a16:creationId xmlns:a16="http://schemas.microsoft.com/office/drawing/2014/main" id="{3FB2ADC0-FC03-3242-6640-FC1FBEADDBB2}"/>
                </a:ext>
              </a:extLst>
            </p:cNvPr>
            <p:cNvSpPr/>
            <p:nvPr/>
          </p:nvSpPr>
          <p:spPr>
            <a:xfrm>
              <a:off x="9279452" y="6160353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Étoile : 5 branches 314">
              <a:extLst>
                <a:ext uri="{FF2B5EF4-FFF2-40B4-BE49-F238E27FC236}">
                  <a16:creationId xmlns:a16="http://schemas.microsoft.com/office/drawing/2014/main" id="{85E6E58E-F162-C70F-081D-83DFAE2B5FC9}"/>
                </a:ext>
              </a:extLst>
            </p:cNvPr>
            <p:cNvSpPr/>
            <p:nvPr/>
          </p:nvSpPr>
          <p:spPr>
            <a:xfrm>
              <a:off x="10294861" y="6160353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Étoile : 5 branches 315">
              <a:extLst>
                <a:ext uri="{FF2B5EF4-FFF2-40B4-BE49-F238E27FC236}">
                  <a16:creationId xmlns:a16="http://schemas.microsoft.com/office/drawing/2014/main" id="{4DF0984D-F176-4F9B-A127-3387189361CE}"/>
                </a:ext>
              </a:extLst>
            </p:cNvPr>
            <p:cNvSpPr/>
            <p:nvPr/>
          </p:nvSpPr>
          <p:spPr>
            <a:xfrm>
              <a:off x="7445280" y="6160353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Étoile : 5 branches 316">
              <a:extLst>
                <a:ext uri="{FF2B5EF4-FFF2-40B4-BE49-F238E27FC236}">
                  <a16:creationId xmlns:a16="http://schemas.microsoft.com/office/drawing/2014/main" id="{23258A7D-647B-DB0B-CB0F-76E1F9A10479}"/>
                </a:ext>
              </a:extLst>
            </p:cNvPr>
            <p:cNvSpPr/>
            <p:nvPr/>
          </p:nvSpPr>
          <p:spPr>
            <a:xfrm>
              <a:off x="6522608" y="6160353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Étoile : 5 branches 317">
              <a:extLst>
                <a:ext uri="{FF2B5EF4-FFF2-40B4-BE49-F238E27FC236}">
                  <a16:creationId xmlns:a16="http://schemas.microsoft.com/office/drawing/2014/main" id="{DE71F5B9-4C4E-2A8C-8529-04BDD9F93F49}"/>
                </a:ext>
              </a:extLst>
            </p:cNvPr>
            <p:cNvSpPr/>
            <p:nvPr/>
          </p:nvSpPr>
          <p:spPr>
            <a:xfrm>
              <a:off x="5583008" y="6148127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Rectangle : coins arrondis 318">
              <a:extLst>
                <a:ext uri="{FF2B5EF4-FFF2-40B4-BE49-F238E27FC236}">
                  <a16:creationId xmlns:a16="http://schemas.microsoft.com/office/drawing/2014/main" id="{26F17281-72AF-9838-1ED2-D066CCD599F1}"/>
                </a:ext>
              </a:extLst>
            </p:cNvPr>
            <p:cNvSpPr/>
            <p:nvPr/>
          </p:nvSpPr>
          <p:spPr>
            <a:xfrm flipV="1">
              <a:off x="5514176" y="6553061"/>
              <a:ext cx="6128254" cy="63578"/>
            </a:xfrm>
            <a:prstGeom prst="roundRect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Étoile : 5 branches 319">
              <a:extLst>
                <a:ext uri="{FF2B5EF4-FFF2-40B4-BE49-F238E27FC236}">
                  <a16:creationId xmlns:a16="http://schemas.microsoft.com/office/drawing/2014/main" id="{35AC020C-8A1E-A31C-DD78-11619E462E00}"/>
                </a:ext>
              </a:extLst>
            </p:cNvPr>
            <p:cNvSpPr/>
            <p:nvPr/>
          </p:nvSpPr>
          <p:spPr>
            <a:xfrm>
              <a:off x="11227166" y="6480652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Étoile : 5 branches 320">
              <a:extLst>
                <a:ext uri="{FF2B5EF4-FFF2-40B4-BE49-F238E27FC236}">
                  <a16:creationId xmlns:a16="http://schemas.microsoft.com/office/drawing/2014/main" id="{DE11E46F-81A5-3BE5-6C65-E50136D50252}"/>
                </a:ext>
              </a:extLst>
            </p:cNvPr>
            <p:cNvSpPr/>
            <p:nvPr/>
          </p:nvSpPr>
          <p:spPr>
            <a:xfrm>
              <a:off x="9289085" y="6480652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Étoile : 5 branches 321">
              <a:extLst>
                <a:ext uri="{FF2B5EF4-FFF2-40B4-BE49-F238E27FC236}">
                  <a16:creationId xmlns:a16="http://schemas.microsoft.com/office/drawing/2014/main" id="{16286FAF-F830-1530-1367-FD1BF414E01E}"/>
                </a:ext>
              </a:extLst>
            </p:cNvPr>
            <p:cNvSpPr/>
            <p:nvPr/>
          </p:nvSpPr>
          <p:spPr>
            <a:xfrm>
              <a:off x="7454913" y="6480652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Étoile : 5 branches 322">
              <a:extLst>
                <a:ext uri="{FF2B5EF4-FFF2-40B4-BE49-F238E27FC236}">
                  <a16:creationId xmlns:a16="http://schemas.microsoft.com/office/drawing/2014/main" id="{6929E4B7-5AD6-8279-AB3A-D15097908B9A}"/>
                </a:ext>
              </a:extLst>
            </p:cNvPr>
            <p:cNvSpPr/>
            <p:nvPr/>
          </p:nvSpPr>
          <p:spPr>
            <a:xfrm>
              <a:off x="5592641" y="6468426"/>
              <a:ext cx="212983" cy="212037"/>
            </a:xfrm>
            <a:prstGeom prst="star5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ZoneTexte 323">
              <a:extLst>
                <a:ext uri="{FF2B5EF4-FFF2-40B4-BE49-F238E27FC236}">
                  <a16:creationId xmlns:a16="http://schemas.microsoft.com/office/drawing/2014/main" id="{ACCC3F81-BB3F-51EF-1BBC-A166B4510FDE}"/>
                </a:ext>
              </a:extLst>
            </p:cNvPr>
            <p:cNvSpPr txBox="1"/>
            <p:nvPr/>
          </p:nvSpPr>
          <p:spPr>
            <a:xfrm>
              <a:off x="3366081" y="6456515"/>
              <a:ext cx="21626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5079"/>
                  </a:solidFill>
                  <a:latin typeface="Myriad Pro" panose="020B0503030403020204"/>
                </a:rPr>
                <a:t>QUESTIONARIO</a:t>
              </a:r>
              <a:r>
                <a:rPr lang="it-IT" sz="1050" b="1" dirty="0">
                  <a:solidFill>
                    <a:srgbClr val="005079"/>
                  </a:solidFill>
                  <a:latin typeface="Myriad Pro" panose="020B0503030403020204"/>
                </a:rPr>
                <a:t> PAZIENTE</a:t>
              </a:r>
              <a:endParaRPr lang="it-IT" sz="1050" dirty="0">
                <a:solidFill>
                  <a:srgbClr val="005079"/>
                </a:solidFill>
                <a:latin typeface="Myriad Pro" panose="020B0503030403020204"/>
              </a:endParaRPr>
            </a:p>
          </p:txBody>
        </p: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CB280CC-CB6C-EA57-85F8-47875071F1E3}"/>
              </a:ext>
            </a:extLst>
          </p:cNvPr>
          <p:cNvSpPr/>
          <p:nvPr/>
        </p:nvSpPr>
        <p:spPr>
          <a:xfrm>
            <a:off x="9016610" y="4866559"/>
            <a:ext cx="2625820" cy="45719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Étoile : 5 branches 10">
            <a:extLst>
              <a:ext uri="{FF2B5EF4-FFF2-40B4-BE49-F238E27FC236}">
                <a16:creationId xmlns:a16="http://schemas.microsoft.com/office/drawing/2014/main" id="{53AAFAB0-2E03-67CA-DD57-124E4A477545}"/>
              </a:ext>
            </a:extLst>
          </p:cNvPr>
          <p:cNvSpPr/>
          <p:nvPr/>
        </p:nvSpPr>
        <p:spPr>
          <a:xfrm>
            <a:off x="9279452" y="4773227"/>
            <a:ext cx="212983" cy="212037"/>
          </a:xfrm>
          <a:prstGeom prst="star5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Étoile : 5 branches 11">
            <a:extLst>
              <a:ext uri="{FF2B5EF4-FFF2-40B4-BE49-F238E27FC236}">
                <a16:creationId xmlns:a16="http://schemas.microsoft.com/office/drawing/2014/main" id="{CF10D10F-D559-3D57-3295-B766B9F31E18}"/>
              </a:ext>
            </a:extLst>
          </p:cNvPr>
          <p:cNvSpPr/>
          <p:nvPr/>
        </p:nvSpPr>
        <p:spPr>
          <a:xfrm>
            <a:off x="10280532" y="4748352"/>
            <a:ext cx="212983" cy="212037"/>
          </a:xfrm>
          <a:prstGeom prst="star5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Étoile : 5 branches 12">
            <a:extLst>
              <a:ext uri="{FF2B5EF4-FFF2-40B4-BE49-F238E27FC236}">
                <a16:creationId xmlns:a16="http://schemas.microsoft.com/office/drawing/2014/main" id="{6380F6D9-4BF2-88EB-11FC-16E17A28F976}"/>
              </a:ext>
            </a:extLst>
          </p:cNvPr>
          <p:cNvSpPr/>
          <p:nvPr/>
        </p:nvSpPr>
        <p:spPr>
          <a:xfrm>
            <a:off x="11221742" y="4773227"/>
            <a:ext cx="212983" cy="212037"/>
          </a:xfrm>
          <a:prstGeom prst="star5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64210220-53E9-9617-26E2-DF94633D95BE}"/>
              </a:ext>
            </a:extLst>
          </p:cNvPr>
          <p:cNvSpPr/>
          <p:nvPr/>
        </p:nvSpPr>
        <p:spPr>
          <a:xfrm>
            <a:off x="378213" y="2163585"/>
            <a:ext cx="2434855" cy="70788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800" b="0" i="0" u="none" strike="noStrike" kern="1200" cap="none" spc="0" baseline="0" dirty="0">
              <a:solidFill>
                <a:srgbClr val="2B76A2"/>
              </a:solidFill>
              <a:uFillTx/>
              <a:latin typeface="+mj-lt"/>
            </a:endParaRP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1FCF7B61-0693-6A61-1A63-C446E05E1CB0}"/>
              </a:ext>
            </a:extLst>
          </p:cNvPr>
          <p:cNvSpPr txBox="1"/>
          <p:nvPr/>
        </p:nvSpPr>
        <p:spPr>
          <a:xfrm>
            <a:off x="479213" y="4604331"/>
            <a:ext cx="2772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TRAPIANTO CAPELLI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tecnica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FUE o Strip  </a:t>
            </a:r>
          </a:p>
        </p:txBody>
      </p:sp>
      <p:sp>
        <p:nvSpPr>
          <p:cNvPr id="17" name="ZoneTexte 5">
            <a:extLst>
              <a:ext uri="{FF2B5EF4-FFF2-40B4-BE49-F238E27FC236}">
                <a16:creationId xmlns:a16="http://schemas.microsoft.com/office/drawing/2014/main" id="{D01C4455-E9FD-F218-8980-B3496E4D03C1}"/>
              </a:ext>
            </a:extLst>
          </p:cNvPr>
          <p:cNvSpPr txBox="1"/>
          <p:nvPr/>
        </p:nvSpPr>
        <p:spPr>
          <a:xfrm>
            <a:off x="727756" y="1576777"/>
            <a:ext cx="312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Studio in aperto, multicentrico, randomizzato, comparativo</a:t>
            </a:r>
            <a:endParaRPr lang="it-IT" sz="1600" b="1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18" name="Image 6">
            <a:extLst>
              <a:ext uri="{FF2B5EF4-FFF2-40B4-BE49-F238E27FC236}">
                <a16:creationId xmlns:a16="http://schemas.microsoft.com/office/drawing/2014/main" id="{0F697434-9FCD-740A-E4C1-895D25A10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48" y="2676743"/>
            <a:ext cx="311656" cy="298848"/>
          </a:xfrm>
          <a:prstGeom prst="rect">
            <a:avLst/>
          </a:prstGeom>
        </p:spPr>
      </p:pic>
      <p:sp>
        <p:nvSpPr>
          <p:cNvPr id="19" name="ZoneTexte 7">
            <a:extLst>
              <a:ext uri="{FF2B5EF4-FFF2-40B4-BE49-F238E27FC236}">
                <a16:creationId xmlns:a16="http://schemas.microsoft.com/office/drawing/2014/main" id="{850388B8-F585-84F3-B025-AEF5F117AF01}"/>
              </a:ext>
            </a:extLst>
          </p:cNvPr>
          <p:cNvSpPr txBox="1"/>
          <p:nvPr/>
        </p:nvSpPr>
        <p:spPr>
          <a:xfrm>
            <a:off x="737891" y="2704712"/>
            <a:ext cx="330399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30 pazienti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(n=15/gruppo)</a:t>
            </a:r>
          </a:p>
          <a:p>
            <a:pPr marL="0" marR="0" lvl="0" indent="0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12853766-56AC-DCBA-D46A-F3DBA59A4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795" y="3030886"/>
            <a:ext cx="722836" cy="15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9">
            <a:extLst>
              <a:ext uri="{FF2B5EF4-FFF2-40B4-BE49-F238E27FC236}">
                <a16:creationId xmlns:a16="http://schemas.microsoft.com/office/drawing/2014/main" id="{E7690CAC-E2A4-9584-4900-F6110FB76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29" y="1548197"/>
            <a:ext cx="311656" cy="298848"/>
          </a:xfrm>
          <a:prstGeom prst="rect">
            <a:avLst/>
          </a:prstGeom>
        </p:spPr>
      </p:pic>
      <p:pic>
        <p:nvPicPr>
          <p:cNvPr id="22" name="Image 30">
            <a:extLst>
              <a:ext uri="{FF2B5EF4-FFF2-40B4-BE49-F238E27FC236}">
                <a16:creationId xmlns:a16="http://schemas.microsoft.com/office/drawing/2014/main" id="{B7F6003C-41C0-1BD5-9D1F-B07A97CBA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8" y="4747469"/>
            <a:ext cx="311656" cy="298848"/>
          </a:xfrm>
          <a:prstGeom prst="rect">
            <a:avLst/>
          </a:prstGeom>
        </p:spPr>
      </p:pic>
      <p:grpSp>
        <p:nvGrpSpPr>
          <p:cNvPr id="23" name="Groupe 175">
            <a:extLst>
              <a:ext uri="{FF2B5EF4-FFF2-40B4-BE49-F238E27FC236}">
                <a16:creationId xmlns:a16="http://schemas.microsoft.com/office/drawing/2014/main" id="{CAC06E1D-CE26-5FCE-31D4-363243DBFB1C}"/>
              </a:ext>
            </a:extLst>
          </p:cNvPr>
          <p:cNvGrpSpPr/>
          <p:nvPr/>
        </p:nvGrpSpPr>
        <p:grpSpPr>
          <a:xfrm>
            <a:off x="3689301" y="1130177"/>
            <a:ext cx="7919219" cy="744263"/>
            <a:chOff x="3698658" y="1402973"/>
            <a:chExt cx="7919219" cy="744263"/>
          </a:xfrm>
        </p:grpSpPr>
        <p:sp>
          <p:nvSpPr>
            <p:cNvPr id="24" name="Flèche : chevron 31">
              <a:extLst>
                <a:ext uri="{FF2B5EF4-FFF2-40B4-BE49-F238E27FC236}">
                  <a16:creationId xmlns:a16="http://schemas.microsoft.com/office/drawing/2014/main" id="{F71A3FEC-8628-E40F-A843-5E7F455C9CC7}"/>
                </a:ext>
              </a:extLst>
            </p:cNvPr>
            <p:cNvSpPr/>
            <p:nvPr/>
          </p:nvSpPr>
          <p:spPr>
            <a:xfrm>
              <a:off x="5415178" y="1809587"/>
              <a:ext cx="6202699" cy="322267"/>
            </a:xfrm>
            <a:prstGeom prst="chevron">
              <a:avLst/>
            </a:prstGeom>
            <a:solidFill>
              <a:srgbClr val="2B76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25" name="Flèche : chevron 41">
              <a:extLst>
                <a:ext uri="{FF2B5EF4-FFF2-40B4-BE49-F238E27FC236}">
                  <a16:creationId xmlns:a16="http://schemas.microsoft.com/office/drawing/2014/main" id="{914FC64F-1A8A-55E3-9D6E-86D842943243}"/>
                </a:ext>
              </a:extLst>
            </p:cNvPr>
            <p:cNvSpPr/>
            <p:nvPr/>
          </p:nvSpPr>
          <p:spPr>
            <a:xfrm>
              <a:off x="3957991" y="1816826"/>
              <a:ext cx="1457187" cy="322267"/>
            </a:xfrm>
            <a:prstGeom prst="chevron">
              <a:avLst/>
            </a:prstGeom>
            <a:solidFill>
              <a:srgbClr val="2B76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26" name="ZoneTexte 42">
              <a:extLst>
                <a:ext uri="{FF2B5EF4-FFF2-40B4-BE49-F238E27FC236}">
                  <a16:creationId xmlns:a16="http://schemas.microsoft.com/office/drawing/2014/main" id="{C7D9A1BD-EE0D-6988-112B-36817478E226}"/>
                </a:ext>
              </a:extLst>
            </p:cNvPr>
            <p:cNvSpPr txBox="1"/>
            <p:nvPr/>
          </p:nvSpPr>
          <p:spPr>
            <a:xfrm>
              <a:off x="4024841" y="1839459"/>
              <a:ext cx="1257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+mj-lt"/>
                </a:rPr>
                <a:t>2  SETTIMANE</a:t>
              </a:r>
            </a:p>
          </p:txBody>
        </p:sp>
        <p:sp>
          <p:nvSpPr>
            <p:cNvPr id="27" name="ZoneTexte 43">
              <a:extLst>
                <a:ext uri="{FF2B5EF4-FFF2-40B4-BE49-F238E27FC236}">
                  <a16:creationId xmlns:a16="http://schemas.microsoft.com/office/drawing/2014/main" id="{7BA20B1B-A6A6-1ABA-79AF-12294F3C885C}"/>
                </a:ext>
              </a:extLst>
            </p:cNvPr>
            <p:cNvSpPr txBox="1"/>
            <p:nvPr/>
          </p:nvSpPr>
          <p:spPr>
            <a:xfrm>
              <a:off x="8100066" y="1809587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+mj-lt"/>
                </a:rPr>
                <a:t>12  MESI</a:t>
              </a:r>
            </a:p>
          </p:txBody>
        </p:sp>
        <p:sp>
          <p:nvSpPr>
            <p:cNvPr id="28" name="ZoneTexte 60">
              <a:extLst>
                <a:ext uri="{FF2B5EF4-FFF2-40B4-BE49-F238E27FC236}">
                  <a16:creationId xmlns:a16="http://schemas.microsoft.com/office/drawing/2014/main" id="{13A8A145-F0C3-9088-DEA1-93009C4406D9}"/>
                </a:ext>
              </a:extLst>
            </p:cNvPr>
            <p:cNvSpPr txBox="1"/>
            <p:nvPr/>
          </p:nvSpPr>
          <p:spPr>
            <a:xfrm>
              <a:off x="3698658" y="1402973"/>
              <a:ext cx="2118751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CF4520"/>
                  </a:solidFill>
                  <a:latin typeface="+mj-lt"/>
                </a:rPr>
                <a:t>PRE-TRAPIANTO </a:t>
              </a:r>
            </a:p>
          </p:txBody>
        </p:sp>
        <p:sp>
          <p:nvSpPr>
            <p:cNvPr id="34" name="ZoneTexte 61">
              <a:extLst>
                <a:ext uri="{FF2B5EF4-FFF2-40B4-BE49-F238E27FC236}">
                  <a16:creationId xmlns:a16="http://schemas.microsoft.com/office/drawing/2014/main" id="{9D5F6C47-3D22-EEBB-FEB3-5100B57D59D6}"/>
                </a:ext>
              </a:extLst>
            </p:cNvPr>
            <p:cNvSpPr txBox="1"/>
            <p:nvPr/>
          </p:nvSpPr>
          <p:spPr>
            <a:xfrm>
              <a:off x="7474050" y="1427446"/>
              <a:ext cx="2174257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CF4520"/>
                  </a:solidFill>
                  <a:latin typeface="+mj-lt"/>
                </a:rPr>
                <a:t>POST-TRAPIANTO </a:t>
              </a:r>
            </a:p>
          </p:txBody>
        </p:sp>
      </p:grpSp>
      <p:grpSp>
        <p:nvGrpSpPr>
          <p:cNvPr id="35" name="Groupe 176">
            <a:extLst>
              <a:ext uri="{FF2B5EF4-FFF2-40B4-BE49-F238E27FC236}">
                <a16:creationId xmlns:a16="http://schemas.microsoft.com/office/drawing/2014/main" id="{483644F5-7943-A2CB-C011-654E0EB76C5B}"/>
              </a:ext>
            </a:extLst>
          </p:cNvPr>
          <p:cNvGrpSpPr/>
          <p:nvPr/>
        </p:nvGrpSpPr>
        <p:grpSpPr>
          <a:xfrm>
            <a:off x="3876752" y="2001255"/>
            <a:ext cx="7807884" cy="2668834"/>
            <a:chOff x="3886109" y="2274051"/>
            <a:chExt cx="7807884" cy="2668834"/>
          </a:xfrm>
        </p:grpSpPr>
        <p:sp>
          <p:nvSpPr>
            <p:cNvPr id="36" name="Flèche : droite 32">
              <a:extLst>
                <a:ext uri="{FF2B5EF4-FFF2-40B4-BE49-F238E27FC236}">
                  <a16:creationId xmlns:a16="http://schemas.microsoft.com/office/drawing/2014/main" id="{E793CE9A-635A-456E-3421-9DDC6077425E}"/>
                </a:ext>
              </a:extLst>
            </p:cNvPr>
            <p:cNvSpPr/>
            <p:nvPr/>
          </p:nvSpPr>
          <p:spPr>
            <a:xfrm>
              <a:off x="3921630" y="4244543"/>
              <a:ext cx="7679604" cy="3200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F4E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38" name="Ellipse 38">
              <a:extLst>
                <a:ext uri="{FF2B5EF4-FFF2-40B4-BE49-F238E27FC236}">
                  <a16:creationId xmlns:a16="http://schemas.microsoft.com/office/drawing/2014/main" id="{58A04B5E-3E7D-E409-57F9-40A921FB824D}"/>
                </a:ext>
              </a:extLst>
            </p:cNvPr>
            <p:cNvSpPr/>
            <p:nvPr/>
          </p:nvSpPr>
          <p:spPr>
            <a:xfrm>
              <a:off x="10827849" y="4164503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45" name="Ellipse 39">
              <a:extLst>
                <a:ext uri="{FF2B5EF4-FFF2-40B4-BE49-F238E27FC236}">
                  <a16:creationId xmlns:a16="http://schemas.microsoft.com/office/drawing/2014/main" id="{55C538D3-74F7-5666-33BB-F39617D17DCB}"/>
                </a:ext>
              </a:extLst>
            </p:cNvPr>
            <p:cNvSpPr/>
            <p:nvPr/>
          </p:nvSpPr>
          <p:spPr>
            <a:xfrm>
              <a:off x="3957991" y="4244547"/>
              <a:ext cx="352965" cy="2946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cxnSp>
          <p:nvCxnSpPr>
            <p:cNvPr id="46" name="Connecteur droit avec flèche 55">
              <a:extLst>
                <a:ext uri="{FF2B5EF4-FFF2-40B4-BE49-F238E27FC236}">
                  <a16:creationId xmlns:a16="http://schemas.microsoft.com/office/drawing/2014/main" id="{1E1A2A9A-92F2-9294-E5B4-55B2F646A49D}"/>
                </a:ext>
              </a:extLst>
            </p:cNvPr>
            <p:cNvCxnSpPr>
              <a:cxnSpLocks/>
            </p:cNvCxnSpPr>
            <p:nvPr/>
          </p:nvCxnSpPr>
          <p:spPr>
            <a:xfrm>
              <a:off x="6129635" y="3627418"/>
              <a:ext cx="50610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58">
              <a:extLst>
                <a:ext uri="{FF2B5EF4-FFF2-40B4-BE49-F238E27FC236}">
                  <a16:creationId xmlns:a16="http://schemas.microsoft.com/office/drawing/2014/main" id="{51349CFD-62D5-E540-38BC-A00DBDDB2E9C}"/>
                </a:ext>
              </a:extLst>
            </p:cNvPr>
            <p:cNvCxnSpPr>
              <a:cxnSpLocks/>
            </p:cNvCxnSpPr>
            <p:nvPr/>
          </p:nvCxnSpPr>
          <p:spPr>
            <a:xfrm>
              <a:off x="5280830" y="3984465"/>
              <a:ext cx="0" cy="2160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ZoneTexte 59">
              <a:extLst>
                <a:ext uri="{FF2B5EF4-FFF2-40B4-BE49-F238E27FC236}">
                  <a16:creationId xmlns:a16="http://schemas.microsoft.com/office/drawing/2014/main" id="{553F89D6-79A3-CD03-7FCD-C7CE785A8857}"/>
                </a:ext>
              </a:extLst>
            </p:cNvPr>
            <p:cNvSpPr txBox="1"/>
            <p:nvPr/>
          </p:nvSpPr>
          <p:spPr>
            <a:xfrm>
              <a:off x="4571907" y="3820576"/>
              <a:ext cx="1575801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DF4E16"/>
                  </a:solidFill>
                  <a:latin typeface="+mj-lt"/>
                </a:rPr>
                <a:t>TRAPIANTO</a:t>
              </a:r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EE5CCE9D-6DD2-6F68-C8AE-64E608C1A55A}"/>
                </a:ext>
              </a:extLst>
            </p:cNvPr>
            <p:cNvSpPr/>
            <p:nvPr/>
          </p:nvSpPr>
          <p:spPr>
            <a:xfrm>
              <a:off x="5312025" y="4324341"/>
              <a:ext cx="1066588" cy="16043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50" name="ZoneTexte 132">
              <a:extLst>
                <a:ext uri="{FF2B5EF4-FFF2-40B4-BE49-F238E27FC236}">
                  <a16:creationId xmlns:a16="http://schemas.microsoft.com/office/drawing/2014/main" id="{4B374A8A-18F0-CAF0-76B7-C3D44263A4F2}"/>
                </a:ext>
              </a:extLst>
            </p:cNvPr>
            <p:cNvSpPr txBox="1"/>
            <p:nvPr/>
          </p:nvSpPr>
          <p:spPr>
            <a:xfrm>
              <a:off x="5191924" y="4604331"/>
              <a:ext cx="1281758" cy="33855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i="1" dirty="0">
                  <a:solidFill>
                    <a:srgbClr val="DF4E16"/>
                  </a:solidFill>
                  <a:latin typeface="+mj-lt"/>
                </a:rPr>
                <a:t>Guarigione</a:t>
              </a:r>
            </a:p>
          </p:txBody>
        </p:sp>
        <p:sp>
          <p:nvSpPr>
            <p:cNvPr id="51" name="ZoneTexte 148">
              <a:extLst>
                <a:ext uri="{FF2B5EF4-FFF2-40B4-BE49-F238E27FC236}">
                  <a16:creationId xmlns:a16="http://schemas.microsoft.com/office/drawing/2014/main" id="{A9F4A067-FCC9-439D-AEA5-6DC0FFA34847}"/>
                </a:ext>
              </a:extLst>
            </p:cNvPr>
            <p:cNvSpPr txBox="1"/>
            <p:nvPr/>
          </p:nvSpPr>
          <p:spPr>
            <a:xfrm>
              <a:off x="10771647" y="4224472"/>
              <a:ext cx="669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M12</a:t>
              </a:r>
            </a:p>
          </p:txBody>
        </p:sp>
        <p:sp>
          <p:nvSpPr>
            <p:cNvPr id="52" name="ZoneTexte 149">
              <a:extLst>
                <a:ext uri="{FF2B5EF4-FFF2-40B4-BE49-F238E27FC236}">
                  <a16:creationId xmlns:a16="http://schemas.microsoft.com/office/drawing/2014/main" id="{8BBADCF9-BE4D-1129-A837-B989FB485361}"/>
                </a:ext>
              </a:extLst>
            </p:cNvPr>
            <p:cNvSpPr txBox="1"/>
            <p:nvPr/>
          </p:nvSpPr>
          <p:spPr>
            <a:xfrm>
              <a:off x="3886109" y="4277200"/>
              <a:ext cx="4876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latin typeface="+mj-lt"/>
                </a:rPr>
                <a:t>M0.5</a:t>
              </a:r>
            </a:p>
          </p:txBody>
        </p:sp>
        <p:sp>
          <p:nvSpPr>
            <p:cNvPr id="53" name="Rectangle 150">
              <a:extLst>
                <a:ext uri="{FF2B5EF4-FFF2-40B4-BE49-F238E27FC236}">
                  <a16:creationId xmlns:a16="http://schemas.microsoft.com/office/drawing/2014/main" id="{98663CF2-C83A-E37E-1673-C0E99DAD7CC5}"/>
                </a:ext>
              </a:extLst>
            </p:cNvPr>
            <p:cNvSpPr/>
            <p:nvPr/>
          </p:nvSpPr>
          <p:spPr>
            <a:xfrm>
              <a:off x="4041272" y="2274051"/>
              <a:ext cx="7491435" cy="357188"/>
            </a:xfrm>
            <a:prstGeom prst="rect">
              <a:avLst/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  <p:sp>
          <p:nvSpPr>
            <p:cNvPr id="54" name="Rectangle 151">
              <a:extLst>
                <a:ext uri="{FF2B5EF4-FFF2-40B4-BE49-F238E27FC236}">
                  <a16:creationId xmlns:a16="http://schemas.microsoft.com/office/drawing/2014/main" id="{9BE715CE-8B5D-FB79-AF91-69F5720091BB}"/>
                </a:ext>
              </a:extLst>
            </p:cNvPr>
            <p:cNvSpPr/>
            <p:nvPr/>
          </p:nvSpPr>
          <p:spPr>
            <a:xfrm>
              <a:off x="4041271" y="2728545"/>
              <a:ext cx="7491435" cy="1103986"/>
            </a:xfrm>
            <a:prstGeom prst="rect">
              <a:avLst/>
            </a:pr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  <p:sp>
          <p:nvSpPr>
            <p:cNvPr id="55" name="ZoneTexte 152">
              <a:extLst>
                <a:ext uri="{FF2B5EF4-FFF2-40B4-BE49-F238E27FC236}">
                  <a16:creationId xmlns:a16="http://schemas.microsoft.com/office/drawing/2014/main" id="{2A9107FB-71D4-F56A-D154-622A9BC78AF8}"/>
                </a:ext>
              </a:extLst>
            </p:cNvPr>
            <p:cNvSpPr txBox="1"/>
            <p:nvPr/>
          </p:nvSpPr>
          <p:spPr>
            <a:xfrm>
              <a:off x="5586590" y="2297915"/>
              <a:ext cx="5573214" cy="30777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2B76A2"/>
                  </a:solidFill>
                  <a:latin typeface="+mj-lt"/>
                </a:rPr>
                <a:t>GRUPPO CONTROLLO</a:t>
              </a:r>
            </a:p>
          </p:txBody>
        </p:sp>
        <p:sp>
          <p:nvSpPr>
            <p:cNvPr id="57" name="ZoneTexte 153">
              <a:extLst>
                <a:ext uri="{FF2B5EF4-FFF2-40B4-BE49-F238E27FC236}">
                  <a16:creationId xmlns:a16="http://schemas.microsoft.com/office/drawing/2014/main" id="{97B1BEB3-517F-BEE9-738B-4548D363AB3C}"/>
                </a:ext>
              </a:extLst>
            </p:cNvPr>
            <p:cNvSpPr txBox="1"/>
            <p:nvPr/>
          </p:nvSpPr>
          <p:spPr>
            <a:xfrm>
              <a:off x="5949439" y="2961793"/>
              <a:ext cx="5241257" cy="5847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2B76A2"/>
                  </a:solidFill>
                  <a:latin typeface="+mj-lt"/>
                </a:rPr>
                <a:t>GRUPPO</a:t>
              </a:r>
              <a:r>
                <a:rPr lang="it-IT" sz="1600" dirty="0">
                  <a:solidFill>
                    <a:srgbClr val="DF4E16"/>
                  </a:solidFill>
                  <a:latin typeface="Myriad Pro" panose="020B0503030403020204"/>
                </a:rPr>
                <a:t> NEOPTIDE </a:t>
              </a:r>
              <a:r>
                <a:rPr lang="it-IT" sz="1600" dirty="0">
                  <a:solidFill>
                    <a:srgbClr val="01537A"/>
                  </a:solidFill>
                  <a:latin typeface="Myriad Pro" panose="020B0503030403020204"/>
                </a:rPr>
                <a:t>EXPERT</a:t>
              </a:r>
              <a:endParaRPr lang="it-IT" sz="1600" b="1" dirty="0">
                <a:solidFill>
                  <a:srgbClr val="2B76A2"/>
                </a:solidFill>
                <a:latin typeface="+mj-lt"/>
              </a:endParaRPr>
            </a:p>
            <a:p>
              <a:pPr algn="ctr"/>
              <a:r>
                <a:rPr lang="it-IT" sz="1600" dirty="0">
                  <a:solidFill>
                    <a:srgbClr val="DF4E16"/>
                  </a:solidFill>
                  <a:latin typeface="+mj-lt"/>
                </a:rPr>
                <a:t>1 applicazione/giorno (1.6 </a:t>
              </a:r>
              <a:r>
                <a:rPr lang="it-IT" sz="1600" dirty="0" err="1">
                  <a:solidFill>
                    <a:srgbClr val="DF4E16"/>
                  </a:solidFill>
                  <a:latin typeface="+mj-lt"/>
                </a:rPr>
                <a:t>mL</a:t>
              </a:r>
              <a:r>
                <a:rPr lang="it-IT" sz="1600" dirty="0">
                  <a:solidFill>
                    <a:srgbClr val="DF4E16"/>
                  </a:solidFill>
                  <a:latin typeface="+mj-lt"/>
                </a:rPr>
                <a:t>) – su tutto il cuoio capelluto</a:t>
              </a:r>
            </a:p>
          </p:txBody>
        </p:sp>
        <p:cxnSp>
          <p:nvCxnSpPr>
            <p:cNvPr id="58" name="Connecteur droit 154">
              <a:extLst>
                <a:ext uri="{FF2B5EF4-FFF2-40B4-BE49-F238E27FC236}">
                  <a16:creationId xmlns:a16="http://schemas.microsoft.com/office/drawing/2014/main" id="{6E3D6D83-C77C-78B9-4360-22C1F478A497}"/>
                </a:ext>
              </a:extLst>
            </p:cNvPr>
            <p:cNvCxnSpPr/>
            <p:nvPr/>
          </p:nvCxnSpPr>
          <p:spPr>
            <a:xfrm>
              <a:off x="5415178" y="2274051"/>
              <a:ext cx="0" cy="3571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8" name="Connecteur droit 155">
              <a:extLst>
                <a:ext uri="{FF2B5EF4-FFF2-40B4-BE49-F238E27FC236}">
                  <a16:creationId xmlns:a16="http://schemas.microsoft.com/office/drawing/2014/main" id="{7233D703-0ADB-9A9A-D26E-00E4E265346D}"/>
                </a:ext>
              </a:extLst>
            </p:cNvPr>
            <p:cNvCxnSpPr>
              <a:cxnSpLocks/>
            </p:cNvCxnSpPr>
            <p:nvPr/>
          </p:nvCxnSpPr>
          <p:spPr>
            <a:xfrm>
              <a:off x="5412008" y="2735541"/>
              <a:ext cx="0" cy="10969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9" name="Ellipse 156">
              <a:extLst>
                <a:ext uri="{FF2B5EF4-FFF2-40B4-BE49-F238E27FC236}">
                  <a16:creationId xmlns:a16="http://schemas.microsoft.com/office/drawing/2014/main" id="{980A21A3-AE4A-697D-112B-2BB30FCE9EAB}"/>
                </a:ext>
              </a:extLst>
            </p:cNvPr>
            <p:cNvSpPr/>
            <p:nvPr/>
          </p:nvSpPr>
          <p:spPr>
            <a:xfrm>
              <a:off x="9824373" y="4156485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0" name="ZoneTexte 147">
              <a:extLst>
                <a:ext uri="{FF2B5EF4-FFF2-40B4-BE49-F238E27FC236}">
                  <a16:creationId xmlns:a16="http://schemas.microsoft.com/office/drawing/2014/main" id="{29FF6A0F-CB9D-C7E7-B79F-37DC23AD390D}"/>
                </a:ext>
              </a:extLst>
            </p:cNvPr>
            <p:cNvSpPr txBox="1"/>
            <p:nvPr/>
          </p:nvSpPr>
          <p:spPr>
            <a:xfrm>
              <a:off x="9795904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M9</a:t>
              </a:r>
            </a:p>
          </p:txBody>
        </p:sp>
        <p:sp>
          <p:nvSpPr>
            <p:cNvPr id="131" name="Ellipse 157">
              <a:extLst>
                <a:ext uri="{FF2B5EF4-FFF2-40B4-BE49-F238E27FC236}">
                  <a16:creationId xmlns:a16="http://schemas.microsoft.com/office/drawing/2014/main" id="{BF34771E-0A27-18AF-13F2-79638B5E0BA0}"/>
                </a:ext>
              </a:extLst>
            </p:cNvPr>
            <p:cNvSpPr/>
            <p:nvPr/>
          </p:nvSpPr>
          <p:spPr>
            <a:xfrm>
              <a:off x="8905543" y="4170600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2" name="ZoneTexte 158">
              <a:extLst>
                <a:ext uri="{FF2B5EF4-FFF2-40B4-BE49-F238E27FC236}">
                  <a16:creationId xmlns:a16="http://schemas.microsoft.com/office/drawing/2014/main" id="{FB55A8A1-9438-EF9F-BE48-62A2578F30B1}"/>
                </a:ext>
              </a:extLst>
            </p:cNvPr>
            <p:cNvSpPr txBox="1"/>
            <p:nvPr/>
          </p:nvSpPr>
          <p:spPr>
            <a:xfrm>
              <a:off x="8877074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M6</a:t>
              </a:r>
            </a:p>
          </p:txBody>
        </p:sp>
        <p:sp>
          <p:nvSpPr>
            <p:cNvPr id="133" name="Ellipse 159">
              <a:extLst>
                <a:ext uri="{FF2B5EF4-FFF2-40B4-BE49-F238E27FC236}">
                  <a16:creationId xmlns:a16="http://schemas.microsoft.com/office/drawing/2014/main" id="{62DDDC1A-30D2-D00E-FF48-AC7EFB247783}"/>
                </a:ext>
              </a:extLst>
            </p:cNvPr>
            <p:cNvSpPr/>
            <p:nvPr/>
          </p:nvSpPr>
          <p:spPr>
            <a:xfrm>
              <a:off x="7982697" y="4148021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4" name="ZoneTexte 160">
              <a:extLst>
                <a:ext uri="{FF2B5EF4-FFF2-40B4-BE49-F238E27FC236}">
                  <a16:creationId xmlns:a16="http://schemas.microsoft.com/office/drawing/2014/main" id="{DA1FBB61-AB70-A031-3506-BCDE4B3F9EE1}"/>
                </a:ext>
              </a:extLst>
            </p:cNvPr>
            <p:cNvSpPr txBox="1"/>
            <p:nvPr/>
          </p:nvSpPr>
          <p:spPr>
            <a:xfrm>
              <a:off x="7954228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M3</a:t>
              </a:r>
            </a:p>
          </p:txBody>
        </p:sp>
        <p:sp>
          <p:nvSpPr>
            <p:cNvPr id="135" name="Ellipse 161">
              <a:extLst>
                <a:ext uri="{FF2B5EF4-FFF2-40B4-BE49-F238E27FC236}">
                  <a16:creationId xmlns:a16="http://schemas.microsoft.com/office/drawing/2014/main" id="{93A37D2C-AEA5-4253-1CD1-5C332556E425}"/>
                </a:ext>
              </a:extLst>
            </p:cNvPr>
            <p:cNvSpPr/>
            <p:nvPr/>
          </p:nvSpPr>
          <p:spPr>
            <a:xfrm>
              <a:off x="7055001" y="4131950"/>
              <a:ext cx="419049" cy="463409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7" name="ZoneTexte 162">
              <a:extLst>
                <a:ext uri="{FF2B5EF4-FFF2-40B4-BE49-F238E27FC236}">
                  <a16:creationId xmlns:a16="http://schemas.microsoft.com/office/drawing/2014/main" id="{B157D6D2-E4A9-427A-31F6-F375283C9CA1}"/>
                </a:ext>
              </a:extLst>
            </p:cNvPr>
            <p:cNvSpPr txBox="1"/>
            <p:nvPr/>
          </p:nvSpPr>
          <p:spPr>
            <a:xfrm>
              <a:off x="7026532" y="4224472"/>
              <a:ext cx="532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M1</a:t>
              </a:r>
            </a:p>
          </p:txBody>
        </p:sp>
        <p:sp>
          <p:nvSpPr>
            <p:cNvPr id="138" name="Ellipse 163">
              <a:extLst>
                <a:ext uri="{FF2B5EF4-FFF2-40B4-BE49-F238E27FC236}">
                  <a16:creationId xmlns:a16="http://schemas.microsoft.com/office/drawing/2014/main" id="{ECF2BBDD-E79F-6310-46B5-D3A57FC95F8D}"/>
                </a:ext>
              </a:extLst>
            </p:cNvPr>
            <p:cNvSpPr/>
            <p:nvPr/>
          </p:nvSpPr>
          <p:spPr>
            <a:xfrm>
              <a:off x="6103404" y="4130983"/>
              <a:ext cx="558020" cy="460072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39" name="ZoneTexte 164">
              <a:extLst>
                <a:ext uri="{FF2B5EF4-FFF2-40B4-BE49-F238E27FC236}">
                  <a16:creationId xmlns:a16="http://schemas.microsoft.com/office/drawing/2014/main" id="{73BDE60A-783A-0045-F683-25BA7F516061}"/>
                </a:ext>
              </a:extLst>
            </p:cNvPr>
            <p:cNvSpPr txBox="1"/>
            <p:nvPr/>
          </p:nvSpPr>
          <p:spPr>
            <a:xfrm>
              <a:off x="6074935" y="4224472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M0,5</a:t>
              </a:r>
            </a:p>
          </p:txBody>
        </p:sp>
        <p:sp>
          <p:nvSpPr>
            <p:cNvPr id="140" name="Ellipse 165">
              <a:extLst>
                <a:ext uri="{FF2B5EF4-FFF2-40B4-BE49-F238E27FC236}">
                  <a16:creationId xmlns:a16="http://schemas.microsoft.com/office/drawing/2014/main" id="{9EB9C09F-4FCD-522E-6B0C-5C489FA0AA8D}"/>
                </a:ext>
              </a:extLst>
            </p:cNvPr>
            <p:cNvSpPr/>
            <p:nvPr/>
          </p:nvSpPr>
          <p:spPr>
            <a:xfrm>
              <a:off x="3944404" y="4169831"/>
              <a:ext cx="558020" cy="523562"/>
            </a:xfrm>
            <a:prstGeom prst="ellipse">
              <a:avLst/>
            </a:prstGeom>
            <a:solidFill>
              <a:srgbClr val="2B76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41" name="ZoneTexte 166">
              <a:extLst>
                <a:ext uri="{FF2B5EF4-FFF2-40B4-BE49-F238E27FC236}">
                  <a16:creationId xmlns:a16="http://schemas.microsoft.com/office/drawing/2014/main" id="{5CB9D652-172E-707A-D002-F7F5081A90EB}"/>
                </a:ext>
              </a:extLst>
            </p:cNvPr>
            <p:cNvSpPr txBox="1"/>
            <p:nvPr/>
          </p:nvSpPr>
          <p:spPr>
            <a:xfrm>
              <a:off x="3915935" y="4224472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M0,5</a:t>
              </a:r>
            </a:p>
          </p:txBody>
        </p:sp>
        <p:sp>
          <p:nvSpPr>
            <p:cNvPr id="142" name="Ellipse 167">
              <a:extLst>
                <a:ext uri="{FF2B5EF4-FFF2-40B4-BE49-F238E27FC236}">
                  <a16:creationId xmlns:a16="http://schemas.microsoft.com/office/drawing/2014/main" id="{D5498716-47E1-0095-12FD-9177253C8034}"/>
                </a:ext>
              </a:extLst>
            </p:cNvPr>
            <p:cNvSpPr/>
            <p:nvPr/>
          </p:nvSpPr>
          <p:spPr>
            <a:xfrm>
              <a:off x="5050831" y="4183288"/>
              <a:ext cx="558020" cy="460072"/>
            </a:xfrm>
            <a:prstGeom prst="ellipse">
              <a:avLst/>
            </a:prstGeom>
            <a:solidFill>
              <a:srgbClr val="CF452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latin typeface="+mj-lt"/>
              </a:endParaRPr>
            </a:p>
          </p:txBody>
        </p:sp>
        <p:sp>
          <p:nvSpPr>
            <p:cNvPr id="143" name="ZoneTexte 168">
              <a:extLst>
                <a:ext uri="{FF2B5EF4-FFF2-40B4-BE49-F238E27FC236}">
                  <a16:creationId xmlns:a16="http://schemas.microsoft.com/office/drawing/2014/main" id="{770265E7-2582-4E8D-5D40-F5A64D40E95A}"/>
                </a:ext>
              </a:extLst>
            </p:cNvPr>
            <p:cNvSpPr txBox="1"/>
            <p:nvPr/>
          </p:nvSpPr>
          <p:spPr>
            <a:xfrm>
              <a:off x="5098353" y="4237975"/>
              <a:ext cx="65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FFFFFF"/>
                  </a:solidFill>
                  <a:latin typeface="+mj-lt"/>
                </a:rPr>
                <a:t>M0</a:t>
              </a:r>
            </a:p>
          </p:txBody>
        </p:sp>
        <p:pic>
          <p:nvPicPr>
            <p:cNvPr id="144" name="Image 170" descr="Une image contenant bouteille, intérieur&#10;&#10;Description générée automatiquement">
              <a:extLst>
                <a:ext uri="{FF2B5EF4-FFF2-40B4-BE49-F238E27FC236}">
                  <a16:creationId xmlns:a16="http://schemas.microsoft.com/office/drawing/2014/main" id="{B3E86819-8301-B472-81D2-F979C8B56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3" t="10176" r="33305" b="8950"/>
            <a:stretch/>
          </p:blipFill>
          <p:spPr>
            <a:xfrm>
              <a:off x="11148974" y="2580755"/>
              <a:ext cx="545019" cy="1299653"/>
            </a:xfrm>
            <a:prstGeom prst="rect">
              <a:avLst/>
            </a:prstGeom>
          </p:spPr>
        </p:pic>
      </p:grpSp>
      <p:sp>
        <p:nvSpPr>
          <p:cNvPr id="145" name="ZoneTexte 2">
            <a:extLst>
              <a:ext uri="{FF2B5EF4-FFF2-40B4-BE49-F238E27FC236}">
                <a16:creationId xmlns:a16="http://schemas.microsoft.com/office/drawing/2014/main" id="{CA5C22C5-B488-14F8-B6D2-90C3692828F6}"/>
              </a:ext>
            </a:extLst>
          </p:cNvPr>
          <p:cNvSpPr txBox="1"/>
          <p:nvPr/>
        </p:nvSpPr>
        <p:spPr>
          <a:xfrm>
            <a:off x="3852930" y="199049"/>
            <a:ext cx="69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dirty="0">
                <a:solidFill>
                  <a:srgbClr val="2B76A2"/>
                </a:solidFill>
                <a:latin typeface="Myriad Pro" panose="020B0503030403020204"/>
              </a:rPr>
              <a:t>STUDIO CLINICO SU TRAPIANTO DEI CAPELLI</a:t>
            </a:r>
          </a:p>
        </p:txBody>
      </p:sp>
    </p:spTree>
    <p:extLst>
      <p:ext uri="{BB962C8B-B14F-4D97-AF65-F5344CB8AC3E}">
        <p14:creationId xmlns:p14="http://schemas.microsoft.com/office/powerpoint/2010/main" val="2447025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ABA00BE-4442-3BF9-1A38-E72A7AD6B09C}"/>
              </a:ext>
            </a:extLst>
          </p:cNvPr>
          <p:cNvSpPr/>
          <p:nvPr/>
        </p:nvSpPr>
        <p:spPr>
          <a:xfrm>
            <a:off x="3234612" y="-334071"/>
            <a:ext cx="8944854" cy="7174666"/>
          </a:xfrm>
          <a:prstGeom prst="rect">
            <a:avLst/>
          </a:prstGeom>
          <a:solidFill>
            <a:srgbClr val="FE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61" name="Graphique 160">
            <a:extLst>
              <a:ext uri="{FF2B5EF4-FFF2-40B4-BE49-F238E27FC236}">
                <a16:creationId xmlns:a16="http://schemas.microsoft.com/office/drawing/2014/main" id="{82259C13-475D-4B4C-AD41-156D2C48DE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839119"/>
              </p:ext>
            </p:extLst>
          </p:nvPr>
        </p:nvGraphicFramePr>
        <p:xfrm>
          <a:off x="3280538" y="2386026"/>
          <a:ext cx="3221705" cy="278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 : coins arrondis 25">
            <a:extLst>
              <a:ext uri="{FF2B5EF4-FFF2-40B4-BE49-F238E27FC236}">
                <a16:creationId xmlns:a16="http://schemas.microsoft.com/office/drawing/2014/main" id="{FAE15A27-4BC3-A6A2-8B34-C0AA92F8F53E}"/>
              </a:ext>
            </a:extLst>
          </p:cNvPr>
          <p:cNvSpPr/>
          <p:nvPr/>
        </p:nvSpPr>
        <p:spPr>
          <a:xfrm>
            <a:off x="105819" y="91391"/>
            <a:ext cx="3070767" cy="10027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ANALISI DI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</p:txBody>
      </p:sp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720" y="17405"/>
            <a:ext cx="1472851" cy="1493027"/>
          </a:xfrm>
          <a:prstGeom prst="rect">
            <a:avLst/>
          </a:prstGeom>
        </p:spPr>
      </p:pic>
      <p:sp>
        <p:nvSpPr>
          <p:cNvPr id="205" name="ZoneTexte 204">
            <a:extLst>
              <a:ext uri="{FF2B5EF4-FFF2-40B4-BE49-F238E27FC236}">
                <a16:creationId xmlns:a16="http://schemas.microsoft.com/office/drawing/2014/main" id="{64C23701-081C-BC7A-0C02-4EBB510F7752}"/>
              </a:ext>
            </a:extLst>
          </p:cNvPr>
          <p:cNvSpPr txBox="1"/>
          <p:nvPr/>
        </p:nvSpPr>
        <p:spPr>
          <a:xfrm>
            <a:off x="3409171" y="143345"/>
            <a:ext cx="7554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B76A2"/>
                </a:solidFill>
                <a:latin typeface="Myriad Pro" panose="020B0503030403020204"/>
              </a:rPr>
              <a:t>EFFICACIA A M1, M3 E M12 POST-TRAPIANTO</a:t>
            </a:r>
            <a:endParaRPr kumimoji="0" lang="en-US" sz="2400" b="1" i="0" u="none" strike="noStrike" cap="none" normalizeH="0" baseline="0" noProof="0" dirty="0">
              <a:ln>
                <a:noFill/>
              </a:ln>
              <a:solidFill>
                <a:srgbClr val="2B76A2"/>
              </a:solidFill>
              <a:effectLst/>
              <a:uLnTx/>
              <a:uFillTx/>
              <a:latin typeface="Myriad Pro" panose="020B0503030403020204"/>
            </a:endParaRPr>
          </a:p>
        </p:txBody>
      </p:sp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CF4AF8D1-F720-7988-09A3-99B84CE279B1}"/>
              </a:ext>
            </a:extLst>
          </p:cNvPr>
          <p:cNvGrpSpPr/>
          <p:nvPr/>
        </p:nvGrpSpPr>
        <p:grpSpPr>
          <a:xfrm>
            <a:off x="3409171" y="5601824"/>
            <a:ext cx="8518846" cy="1200329"/>
            <a:chOff x="3228518" y="5450380"/>
            <a:chExt cx="7516791" cy="1200329"/>
          </a:xfrm>
        </p:grpSpPr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B8277C42-04EA-DAF8-ED64-1844232C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8518" y="5799885"/>
              <a:ext cx="417505" cy="409582"/>
            </a:xfrm>
            <a:prstGeom prst="rect">
              <a:avLst/>
            </a:prstGeom>
          </p:spPr>
        </p:pic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6AF7BAEC-83A2-426B-BBF7-2163A1DE5076}"/>
                </a:ext>
              </a:extLst>
            </p:cNvPr>
            <p:cNvSpPr txBox="1"/>
            <p:nvPr/>
          </p:nvSpPr>
          <p:spPr>
            <a:xfrm>
              <a:off x="3736619" y="5450380"/>
              <a:ext cx="7008690" cy="1200329"/>
            </a:xfrm>
            <a:prstGeom prst="rect">
              <a:avLst/>
            </a:prstGeom>
            <a:solidFill>
              <a:srgbClr val="CF4520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i="0" u="none" strike="noStrike" cap="none" baseline="0" dirty="0">
                  <a:solidFill>
                    <a:schemeClr val="bg1"/>
                  </a:solidFill>
                  <a:uFillTx/>
                  <a:latin typeface="Myriad pro"/>
                  <a:cs typeface="Arial"/>
                </a:rPr>
                <a:t>NEOPTIDE EXPERT </a:t>
              </a:r>
              <a:r>
                <a:rPr lang="en-US" kern="0" dirty="0">
                  <a:solidFill>
                    <a:schemeClr val="bg1"/>
                  </a:solidFill>
                  <a:latin typeface="Myriad pro"/>
                  <a:cs typeface="Arial"/>
                </a:rPr>
                <a:t>i</a:t>
              </a:r>
              <a:r>
                <a:rPr lang="en-US" dirty="0">
                  <a:solidFill>
                    <a:schemeClr val="bg1"/>
                  </a:solidFill>
                  <a:latin typeface="Myriad pro"/>
                  <a:cs typeface="Arial"/>
                </a:rPr>
                <a:t>nduce 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dirty="0">
                  <a:solidFill>
                    <a:schemeClr val="bg1"/>
                  </a:solidFill>
                  <a:latin typeface="Myriad pro"/>
                  <a:cs typeface="Arial"/>
                </a:rPr>
                <a:t>un</a:t>
              </a:r>
              <a:r>
                <a:rPr lang="en-US" b="1" dirty="0">
                  <a:solidFill>
                    <a:schemeClr val="bg1"/>
                  </a:solidFill>
                  <a:latin typeface="Myriad pro"/>
                  <a:cs typeface="Arial"/>
                </a:rPr>
                <a:t> RECUPERO PIÙ RAPIDO E MIGLIORE </a:t>
              </a:r>
              <a:r>
                <a:rPr lang="en-US" dirty="0">
                  <a:solidFill>
                    <a:schemeClr val="bg1"/>
                  </a:solidFill>
                  <a:latin typeface="Myriad pro"/>
                  <a:cs typeface="Arial"/>
                </a:rPr>
                <a:t>dal 1° mese</a:t>
              </a:r>
              <a:endParaRPr lang="en-US" i="0" u="none" strike="noStrike" cap="none" baseline="0" dirty="0">
                <a:solidFill>
                  <a:schemeClr val="bg1"/>
                </a:solidFill>
                <a:uFillTx/>
                <a:latin typeface="Myriad pro"/>
                <a:cs typeface="Arial"/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dirty="0">
                  <a:solidFill>
                    <a:schemeClr val="bg1"/>
                  </a:solidFill>
                  <a:latin typeface="Myriad pro"/>
                  <a:cs typeface="Arial"/>
                </a:rPr>
                <a:t>un</a:t>
              </a:r>
              <a:r>
                <a:rPr lang="en-US" b="1" dirty="0">
                  <a:solidFill>
                    <a:schemeClr val="bg1"/>
                  </a:solidFill>
                  <a:latin typeface="Myriad pro"/>
                  <a:cs typeface="Arial"/>
                </a:rPr>
                <a:t> RECUPERO MIGLIORE IN TERMINI QUALITATI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  <a:cs typeface="Arial"/>
                </a:rPr>
                <a:t>anche</a:t>
              </a:r>
              <a:r>
                <a:rPr lang="en-US" dirty="0">
                  <a:solidFill>
                    <a:schemeClr val="bg1"/>
                  </a:solidFill>
                  <a:latin typeface="Myriad pro"/>
                  <a:cs typeface="Arial"/>
                </a:rPr>
                <a:t> dopo 12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  <a:cs typeface="Arial"/>
                </a:rPr>
                <a:t>mesi</a:t>
              </a:r>
              <a:endParaRPr lang="en-US" b="1" dirty="0">
                <a:solidFill>
                  <a:schemeClr val="bg1"/>
                </a:solidFill>
                <a:latin typeface="Myriad pro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dirty="0">
                  <a:solidFill>
                    <a:schemeClr val="bg1"/>
                  </a:solidFill>
                  <a:latin typeface="Myriad pro"/>
                  <a:cs typeface="Arial"/>
                </a:rPr>
                <a:t>vs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  <a:cs typeface="Arial"/>
                </a:rPr>
                <a:t>gruppo</a:t>
              </a:r>
              <a:r>
                <a:rPr lang="en-US" dirty="0">
                  <a:solidFill>
                    <a:schemeClr val="bg1"/>
                  </a:solidFill>
                  <a:latin typeface="Myriad pro"/>
                  <a:cs typeface="Arial"/>
                </a:rPr>
                <a:t> di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  <a:cs typeface="Arial"/>
                </a:rPr>
                <a:t>Controllo</a:t>
              </a:r>
              <a:r>
                <a:rPr lang="en-US" dirty="0">
                  <a:solidFill>
                    <a:schemeClr val="bg1"/>
                  </a:solidFill>
                  <a:latin typeface="Myriad pro"/>
                  <a:cs typeface="Arial"/>
                </a:rPr>
                <a:t>. </a:t>
              </a:r>
              <a:endParaRPr lang="en-US" i="0" u="none" strike="noStrike" cap="none" baseline="0" dirty="0">
                <a:solidFill>
                  <a:schemeClr val="bg1"/>
                </a:solidFill>
                <a:uFillTx/>
                <a:latin typeface="Myriad pro"/>
                <a:cs typeface="Arial"/>
              </a:endParaRPr>
            </a:p>
          </p:txBody>
        </p:sp>
      </p:grpSp>
      <p:sp>
        <p:nvSpPr>
          <p:cNvPr id="154" name="ZoneTexte 153">
            <a:extLst>
              <a:ext uri="{FF2B5EF4-FFF2-40B4-BE49-F238E27FC236}">
                <a16:creationId xmlns:a16="http://schemas.microsoft.com/office/drawing/2014/main" id="{04AB83CF-1AF0-1C7A-0B2B-AA1FCBC5964B}"/>
              </a:ext>
            </a:extLst>
          </p:cNvPr>
          <p:cNvSpPr txBox="1"/>
          <p:nvPr/>
        </p:nvSpPr>
        <p:spPr>
          <a:xfrm>
            <a:off x="5160949" y="1233631"/>
            <a:ext cx="50544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2B76A2"/>
                </a:solidFill>
                <a:latin typeface="Myriad Pro" panose="020B0503030403020204"/>
                <a:cs typeface="Arial"/>
              </a:rPr>
              <a:t>ASPETTO GLOBALE DEL CUOIO CAPELLUTO</a:t>
            </a:r>
          </a:p>
        </p:txBody>
      </p: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A2B4FBC7-8417-8F20-DB7B-D09A1DCDBDA6}"/>
              </a:ext>
            </a:extLst>
          </p:cNvPr>
          <p:cNvCxnSpPr>
            <a:cxnSpLocks/>
          </p:cNvCxnSpPr>
          <p:nvPr/>
        </p:nvCxnSpPr>
        <p:spPr>
          <a:xfrm>
            <a:off x="4467352" y="2554285"/>
            <a:ext cx="1512168" cy="0"/>
          </a:xfrm>
          <a:prstGeom prst="line">
            <a:avLst/>
          </a:prstGeom>
          <a:ln>
            <a:solidFill>
              <a:srgbClr val="367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ZoneTexte 156">
            <a:extLst>
              <a:ext uri="{FF2B5EF4-FFF2-40B4-BE49-F238E27FC236}">
                <a16:creationId xmlns:a16="http://schemas.microsoft.com/office/drawing/2014/main" id="{C386ACAC-1148-A8B3-CA6C-4DE6FF1F383D}"/>
              </a:ext>
            </a:extLst>
          </p:cNvPr>
          <p:cNvSpPr txBox="1"/>
          <p:nvPr/>
        </p:nvSpPr>
        <p:spPr>
          <a:xfrm>
            <a:off x="7077934" y="1830179"/>
            <a:ext cx="20355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3 </a:t>
            </a:r>
            <a:r>
              <a:rPr lang="fr-FR" sz="1400" b="1" kern="0" dirty="0">
                <a:solidFill>
                  <a:srgbClr val="0B557D"/>
                </a:solidFill>
                <a:latin typeface="Myriad Pro"/>
              </a:rPr>
              <a:t>MESI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dopo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trapianto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DAEF9273-0932-C48A-47BE-EF44947A893C}"/>
              </a:ext>
            </a:extLst>
          </p:cNvPr>
          <p:cNvSpPr txBox="1"/>
          <p:nvPr/>
        </p:nvSpPr>
        <p:spPr>
          <a:xfrm>
            <a:off x="4219672" y="1830179"/>
            <a:ext cx="20355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>
                <a:solidFill>
                  <a:srgbClr val="0B557D"/>
                </a:solidFill>
                <a:latin typeface="Myriad Pro"/>
              </a:rPr>
              <a:t>1 MESE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dopo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trapianto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C34D3AFE-0E9D-6FCB-6461-DE94A9A2724B}"/>
              </a:ext>
            </a:extLst>
          </p:cNvPr>
          <p:cNvSpPr txBox="1"/>
          <p:nvPr/>
        </p:nvSpPr>
        <p:spPr>
          <a:xfrm>
            <a:off x="5048630" y="2257083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+mj-lt"/>
              </a:rPr>
              <a:t>*</a:t>
            </a:r>
          </a:p>
        </p:txBody>
      </p:sp>
      <p:graphicFrame>
        <p:nvGraphicFramePr>
          <p:cNvPr id="166" name="Graphique 165">
            <a:extLst>
              <a:ext uri="{FF2B5EF4-FFF2-40B4-BE49-F238E27FC236}">
                <a16:creationId xmlns:a16="http://schemas.microsoft.com/office/drawing/2014/main" id="{5ED35771-1410-4303-A7FB-CB99E3D60D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309276"/>
              </p:ext>
            </p:extLst>
          </p:nvPr>
        </p:nvGraphicFramePr>
        <p:xfrm>
          <a:off x="6422660" y="2435211"/>
          <a:ext cx="2953068" cy="2667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67" name="Connecteur droit 166">
            <a:extLst>
              <a:ext uri="{FF2B5EF4-FFF2-40B4-BE49-F238E27FC236}">
                <a16:creationId xmlns:a16="http://schemas.microsoft.com/office/drawing/2014/main" id="{1A2262BB-B082-C49E-7428-F68A0141A235}"/>
              </a:ext>
            </a:extLst>
          </p:cNvPr>
          <p:cNvCxnSpPr>
            <a:cxnSpLocks/>
          </p:cNvCxnSpPr>
          <p:nvPr/>
        </p:nvCxnSpPr>
        <p:spPr>
          <a:xfrm>
            <a:off x="7412962" y="2554285"/>
            <a:ext cx="1512168" cy="0"/>
          </a:xfrm>
          <a:prstGeom prst="line">
            <a:avLst/>
          </a:prstGeom>
          <a:ln>
            <a:solidFill>
              <a:srgbClr val="367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ZoneTexte 167">
            <a:extLst>
              <a:ext uri="{FF2B5EF4-FFF2-40B4-BE49-F238E27FC236}">
                <a16:creationId xmlns:a16="http://schemas.microsoft.com/office/drawing/2014/main" id="{7163EDC7-3375-EABF-BA81-8E5575ECE613}"/>
              </a:ext>
            </a:extLst>
          </p:cNvPr>
          <p:cNvSpPr txBox="1"/>
          <p:nvPr/>
        </p:nvSpPr>
        <p:spPr>
          <a:xfrm>
            <a:off x="7977230" y="2257083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+mj-lt"/>
              </a:rPr>
              <a:t>*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0F61636D-AB0A-73F4-7945-D8709EC68ED5}"/>
              </a:ext>
            </a:extLst>
          </p:cNvPr>
          <p:cNvSpPr/>
          <p:nvPr/>
        </p:nvSpPr>
        <p:spPr>
          <a:xfrm>
            <a:off x="4888565" y="5278330"/>
            <a:ext cx="113457" cy="1445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127C838D-5316-EC89-E99C-F827A1FD8F24}"/>
              </a:ext>
            </a:extLst>
          </p:cNvPr>
          <p:cNvSpPr/>
          <p:nvPr/>
        </p:nvSpPr>
        <p:spPr>
          <a:xfrm>
            <a:off x="6638649" y="5269217"/>
            <a:ext cx="113457" cy="1445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BDB7940-654E-32A8-5AA3-B93FE1F478C6}"/>
              </a:ext>
            </a:extLst>
          </p:cNvPr>
          <p:cNvSpPr/>
          <p:nvPr/>
        </p:nvSpPr>
        <p:spPr>
          <a:xfrm>
            <a:off x="8294833" y="5269217"/>
            <a:ext cx="113457" cy="1445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535A0C0-0A69-2116-70B7-E8417368F6B4}"/>
              </a:ext>
            </a:extLst>
          </p:cNvPr>
          <p:cNvSpPr/>
          <p:nvPr/>
        </p:nvSpPr>
        <p:spPr>
          <a:xfrm>
            <a:off x="9772408" y="5269217"/>
            <a:ext cx="113457" cy="144562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A5E9B82E-A628-27EA-D8C7-9A5E6321D1C8}"/>
              </a:ext>
            </a:extLst>
          </p:cNvPr>
          <p:cNvSpPr txBox="1"/>
          <p:nvPr/>
        </p:nvSpPr>
        <p:spPr>
          <a:xfrm>
            <a:off x="9885865" y="5214540"/>
            <a:ext cx="6591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chemeClr val="tx2"/>
                </a:solidFill>
                <a:latin typeface="+mj-lt"/>
              </a:rPr>
              <a:t>Stabilità </a:t>
            </a:r>
          </a:p>
        </p:txBody>
      </p:sp>
      <p:sp>
        <p:nvSpPr>
          <p:cNvPr id="174" name="ZoneTexte 173">
            <a:extLst>
              <a:ext uri="{FF2B5EF4-FFF2-40B4-BE49-F238E27FC236}">
                <a16:creationId xmlns:a16="http://schemas.microsoft.com/office/drawing/2014/main" id="{7714CD86-C571-4125-2645-513C787ADE4F}"/>
              </a:ext>
            </a:extLst>
          </p:cNvPr>
          <p:cNvSpPr txBox="1"/>
          <p:nvPr/>
        </p:nvSpPr>
        <p:spPr>
          <a:xfrm>
            <a:off x="8429272" y="5218388"/>
            <a:ext cx="13869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chemeClr val="tx2"/>
                </a:solidFill>
                <a:latin typeface="+mj-lt"/>
              </a:rPr>
              <a:t>Miglioramento leggero</a:t>
            </a:r>
          </a:p>
        </p:txBody>
      </p:sp>
      <p:sp>
        <p:nvSpPr>
          <p:cNvPr id="175" name="ZoneTexte 174">
            <a:extLst>
              <a:ext uri="{FF2B5EF4-FFF2-40B4-BE49-F238E27FC236}">
                <a16:creationId xmlns:a16="http://schemas.microsoft.com/office/drawing/2014/main" id="{79028117-2210-3C3A-FB0E-6947186ECC20}"/>
              </a:ext>
            </a:extLst>
          </p:cNvPr>
          <p:cNvSpPr txBox="1"/>
          <p:nvPr/>
        </p:nvSpPr>
        <p:spPr>
          <a:xfrm>
            <a:off x="4994489" y="5218388"/>
            <a:ext cx="1617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chemeClr val="tx2"/>
                </a:solidFill>
                <a:latin typeface="+mj-lt"/>
              </a:rPr>
              <a:t> Miglioramento importante</a:t>
            </a:r>
          </a:p>
        </p:txBody>
      </p:sp>
      <p:sp>
        <p:nvSpPr>
          <p:cNvPr id="176" name="ZoneTexte 175">
            <a:extLst>
              <a:ext uri="{FF2B5EF4-FFF2-40B4-BE49-F238E27FC236}">
                <a16:creationId xmlns:a16="http://schemas.microsoft.com/office/drawing/2014/main" id="{47937ECC-C861-C65F-55A2-936050899A4B}"/>
              </a:ext>
            </a:extLst>
          </p:cNvPr>
          <p:cNvSpPr txBox="1"/>
          <p:nvPr/>
        </p:nvSpPr>
        <p:spPr>
          <a:xfrm>
            <a:off x="6709063" y="5214540"/>
            <a:ext cx="15231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chemeClr val="tx2"/>
                </a:solidFill>
                <a:latin typeface="+mj-lt"/>
              </a:rPr>
              <a:t>Miglioramento moderato</a:t>
            </a:r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9377A459-691F-8F3D-72A5-1BF57F5102B1}"/>
              </a:ext>
            </a:extLst>
          </p:cNvPr>
          <p:cNvSpPr txBox="1"/>
          <p:nvPr/>
        </p:nvSpPr>
        <p:spPr>
          <a:xfrm>
            <a:off x="10522911" y="5234139"/>
            <a:ext cx="1678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tx2"/>
                </a:solidFill>
                <a:latin typeface="+mj-lt"/>
              </a:rPr>
              <a:t>* p&lt;0,01 vs control group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8263AC-ADA6-3165-DC67-63B28BA15639}"/>
              </a:ext>
            </a:extLst>
          </p:cNvPr>
          <p:cNvSpPr txBox="1"/>
          <p:nvPr/>
        </p:nvSpPr>
        <p:spPr>
          <a:xfrm>
            <a:off x="203833" y="3764509"/>
            <a:ext cx="29157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84DE5A-76AF-CF07-4D25-A48995A24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6" y="3764509"/>
            <a:ext cx="311656" cy="2988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6A1B2F7-0ACC-B4BE-23B1-F45D6A233013}"/>
              </a:ext>
            </a:extLst>
          </p:cNvPr>
          <p:cNvSpPr txBox="1"/>
          <p:nvPr/>
        </p:nvSpPr>
        <p:spPr>
          <a:xfrm>
            <a:off x="269484" y="4242382"/>
            <a:ext cx="2975847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ASPETTO GLOBALE DEL CUOIO</a:t>
            </a:r>
            <a:endParaRPr lang="it-IT" sz="1200" b="1" kern="0" dirty="0">
              <a:solidFill>
                <a:srgbClr val="005079"/>
              </a:solidFill>
              <a:latin typeface="Myriad Pro"/>
              <a:cs typeface="Arial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 CAPELLUTO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(valutazione investigatore)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 </a:t>
            </a: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RICRESCITA DEI CAPELLI</a:t>
            </a: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 EFFICACIA GLOBALE </a:t>
            </a:r>
          </a:p>
          <a:p>
            <a:pPr fontAlgn="auto">
              <a:spcBef>
                <a:spcPts val="100"/>
              </a:spcBef>
              <a:spcAft>
                <a:spcPts val="1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  <a:cs typeface="Arial" charset="0"/>
              </a:rPr>
              <a:t>  </a:t>
            </a:r>
            <a:r>
              <a:rPr lang="it-IT" sz="1200" kern="0" dirty="0">
                <a:solidFill>
                  <a:srgbClr val="005079"/>
                </a:solidFill>
                <a:latin typeface="Myriad Pro"/>
                <a:cs typeface="Arial" charset="0"/>
              </a:rPr>
              <a:t>(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valutazione paziente)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 PARAMETRI FUNZIONALI</a:t>
            </a: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: Mancanza di benessere, sensazione di dolore e tensione al cuoio capelluto</a:t>
            </a:r>
            <a:endParaRPr lang="it-IT" sz="1200" kern="0" dirty="0">
              <a:solidFill>
                <a:srgbClr val="005079"/>
              </a:solidFill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30C6CB-459C-9630-7E07-2516023CC402}"/>
              </a:ext>
            </a:extLst>
          </p:cNvPr>
          <p:cNvSpPr txBox="1"/>
          <p:nvPr/>
        </p:nvSpPr>
        <p:spPr>
          <a:xfrm>
            <a:off x="4659039" y="8467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2B76A2"/>
                </a:solidFill>
                <a:latin typeface="Myriad Pro" panose="020B0503030403020204"/>
              </a:rPr>
              <a:t>VALUTAZIONE INVESTIGATORE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84904DB-91DF-4155-B1C8-9034178E99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4546140"/>
              </p:ext>
            </p:extLst>
          </p:nvPr>
        </p:nvGraphicFramePr>
        <p:xfrm>
          <a:off x="9317415" y="2366027"/>
          <a:ext cx="2803944" cy="2731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CEE40A39-4B5F-C7E9-1AE3-90C9CD603852}"/>
              </a:ext>
            </a:extLst>
          </p:cNvPr>
          <p:cNvSpPr txBox="1"/>
          <p:nvPr/>
        </p:nvSpPr>
        <p:spPr>
          <a:xfrm>
            <a:off x="9875337" y="1830179"/>
            <a:ext cx="21756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12 MESI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err="1">
                <a:solidFill>
                  <a:srgbClr val="0B557D"/>
                </a:solidFill>
                <a:latin typeface="Myriad Pro"/>
              </a:rPr>
              <a:t>Dopo</a:t>
            </a:r>
            <a:r>
              <a:rPr lang="fr-FR" sz="1200" kern="0" dirty="0">
                <a:solidFill>
                  <a:srgbClr val="0B557D"/>
                </a:solidFill>
                <a:latin typeface="Myriad Pro"/>
              </a:rPr>
              <a:t> </a:t>
            </a:r>
            <a:r>
              <a:rPr lang="fr-FR" sz="1200" kern="0" dirty="0" err="1">
                <a:solidFill>
                  <a:srgbClr val="0B557D"/>
                </a:solidFill>
                <a:latin typeface="Myriad Pro"/>
              </a:rPr>
              <a:t>trapianto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3267653-BDD0-D8D8-6F2A-97B34AF6F84D}"/>
              </a:ext>
            </a:extLst>
          </p:cNvPr>
          <p:cNvCxnSpPr>
            <a:cxnSpLocks/>
          </p:cNvCxnSpPr>
          <p:nvPr/>
        </p:nvCxnSpPr>
        <p:spPr>
          <a:xfrm>
            <a:off x="10274486" y="2554285"/>
            <a:ext cx="1512168" cy="0"/>
          </a:xfrm>
          <a:prstGeom prst="line">
            <a:avLst/>
          </a:prstGeom>
          <a:ln>
            <a:solidFill>
              <a:srgbClr val="367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392A0520-86A9-2906-FE12-AD77432A51FE}"/>
              </a:ext>
            </a:extLst>
          </p:cNvPr>
          <p:cNvSpPr txBox="1"/>
          <p:nvPr/>
        </p:nvSpPr>
        <p:spPr>
          <a:xfrm>
            <a:off x="10838754" y="2257083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+mj-lt"/>
              </a:rPr>
              <a:t>*</a:t>
            </a:r>
          </a:p>
        </p:txBody>
      </p:sp>
      <p:sp>
        <p:nvSpPr>
          <p:cNvPr id="16" name="ZoneTexte 5">
            <a:extLst>
              <a:ext uri="{FF2B5EF4-FFF2-40B4-BE49-F238E27FC236}">
                <a16:creationId xmlns:a16="http://schemas.microsoft.com/office/drawing/2014/main" id="{AE6A9790-BFCC-278C-AE6C-DC5D9706D93A}"/>
              </a:ext>
            </a:extLst>
          </p:cNvPr>
          <p:cNvSpPr txBox="1"/>
          <p:nvPr/>
        </p:nvSpPr>
        <p:spPr>
          <a:xfrm>
            <a:off x="417273" y="1293763"/>
            <a:ext cx="312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Studio in aperto, multicentrico, randomizzato, comparativo</a:t>
            </a:r>
            <a:endParaRPr lang="it-IT" sz="1600" b="1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17" name="Image 6">
            <a:extLst>
              <a:ext uri="{FF2B5EF4-FFF2-40B4-BE49-F238E27FC236}">
                <a16:creationId xmlns:a16="http://schemas.microsoft.com/office/drawing/2014/main" id="{26395509-8220-5FB0-BE4A-B0CFB55AD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" y="2111624"/>
            <a:ext cx="311656" cy="298848"/>
          </a:xfrm>
          <a:prstGeom prst="rect">
            <a:avLst/>
          </a:prstGeom>
        </p:spPr>
      </p:pic>
      <p:sp>
        <p:nvSpPr>
          <p:cNvPr id="18" name="ZoneTexte 7">
            <a:extLst>
              <a:ext uri="{FF2B5EF4-FFF2-40B4-BE49-F238E27FC236}">
                <a16:creationId xmlns:a16="http://schemas.microsoft.com/office/drawing/2014/main" id="{3CDD6268-2332-FDFB-1498-D56A0B81056C}"/>
              </a:ext>
            </a:extLst>
          </p:cNvPr>
          <p:cNvSpPr txBox="1"/>
          <p:nvPr/>
        </p:nvSpPr>
        <p:spPr>
          <a:xfrm>
            <a:off x="427408" y="2139593"/>
            <a:ext cx="330399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30 pazienti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(n=15/gruppo)</a:t>
            </a:r>
          </a:p>
          <a:p>
            <a:pPr marL="0" marR="0" lvl="0" indent="0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20" name="Image 29">
            <a:extLst>
              <a:ext uri="{FF2B5EF4-FFF2-40B4-BE49-F238E27FC236}">
                <a16:creationId xmlns:a16="http://schemas.microsoft.com/office/drawing/2014/main" id="{E46EBFFC-C39D-4ED6-1C8A-52C4FE138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6" y="1265183"/>
            <a:ext cx="311656" cy="298848"/>
          </a:xfrm>
          <a:prstGeom prst="rect">
            <a:avLst/>
          </a:prstGeom>
        </p:spPr>
      </p:pic>
      <p:sp>
        <p:nvSpPr>
          <p:cNvPr id="21" name="object 9">
            <a:extLst>
              <a:ext uri="{FF2B5EF4-FFF2-40B4-BE49-F238E27FC236}">
                <a16:creationId xmlns:a16="http://schemas.microsoft.com/office/drawing/2014/main" id="{84996DA1-8A05-7964-4F8C-E5DB6DAC1FAE}"/>
              </a:ext>
            </a:extLst>
          </p:cNvPr>
          <p:cNvSpPr/>
          <p:nvPr/>
        </p:nvSpPr>
        <p:spPr>
          <a:xfrm rot="5400000">
            <a:off x="-243108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7246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ABA00BE-4442-3BF9-1A38-E72A7AD6B09C}"/>
              </a:ext>
            </a:extLst>
          </p:cNvPr>
          <p:cNvSpPr/>
          <p:nvPr/>
        </p:nvSpPr>
        <p:spPr>
          <a:xfrm>
            <a:off x="3446194" y="4247"/>
            <a:ext cx="8836506" cy="6853753"/>
          </a:xfrm>
          <a:prstGeom prst="rect">
            <a:avLst/>
          </a:prstGeom>
          <a:solidFill>
            <a:srgbClr val="FE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251" y="141418"/>
            <a:ext cx="1303749" cy="1321609"/>
          </a:xfrm>
          <a:prstGeom prst="rect">
            <a:avLst/>
          </a:prstGeom>
        </p:spPr>
      </p:pic>
      <p:sp>
        <p:nvSpPr>
          <p:cNvPr id="191" name="object 9">
            <a:extLst>
              <a:ext uri="{FF2B5EF4-FFF2-40B4-BE49-F238E27FC236}">
                <a16:creationId xmlns:a16="http://schemas.microsoft.com/office/drawing/2014/main" id="{4F964D8A-8413-56DB-05F7-08FA80CFF5DB}"/>
              </a:ext>
            </a:extLst>
          </p:cNvPr>
          <p:cNvSpPr/>
          <p:nvPr/>
        </p:nvSpPr>
        <p:spPr>
          <a:xfrm rot="5400000">
            <a:off x="-9643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64C23701-081C-BC7A-0C02-4EBB510F7752}"/>
              </a:ext>
            </a:extLst>
          </p:cNvPr>
          <p:cNvSpPr txBox="1"/>
          <p:nvPr/>
        </p:nvSpPr>
        <p:spPr>
          <a:xfrm>
            <a:off x="5001063" y="933989"/>
            <a:ext cx="5912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2B76A2"/>
                </a:solidFill>
                <a:latin typeface="Myriad Pro" panose="020B0503030403020204"/>
              </a:rPr>
              <a:t>EFFICACIA GLOBALE</a:t>
            </a:r>
            <a:endParaRPr kumimoji="0" lang="en-US" sz="2000" b="1" i="0" u="none" strike="noStrike" cap="none" normalizeH="0" baseline="0" noProof="0" dirty="0">
              <a:ln>
                <a:noFill/>
              </a:ln>
              <a:solidFill>
                <a:srgbClr val="2B76A2"/>
              </a:solidFill>
              <a:effectLst/>
              <a:uLnTx/>
              <a:uFillTx/>
              <a:latin typeface="Myriad Pro" panose="020B0503030403020204"/>
            </a:endParaRPr>
          </a:p>
        </p:txBody>
      </p:sp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CF4AF8D1-F720-7988-09A3-99B84CE279B1}"/>
              </a:ext>
            </a:extLst>
          </p:cNvPr>
          <p:cNvGrpSpPr/>
          <p:nvPr/>
        </p:nvGrpSpPr>
        <p:grpSpPr>
          <a:xfrm>
            <a:off x="4959503" y="5801238"/>
            <a:ext cx="6328146" cy="923330"/>
            <a:chOff x="3767589" y="5717972"/>
            <a:chExt cx="6328146" cy="923330"/>
          </a:xfrm>
        </p:grpSpPr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B8277C42-04EA-DAF8-ED64-1844232C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7589" y="5818175"/>
              <a:ext cx="417505" cy="409582"/>
            </a:xfrm>
            <a:prstGeom prst="rect">
              <a:avLst/>
            </a:prstGeom>
          </p:spPr>
        </p:pic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6AF7BAEC-83A2-426B-BBF7-2163A1DE5076}"/>
                </a:ext>
              </a:extLst>
            </p:cNvPr>
            <p:cNvSpPr txBox="1"/>
            <p:nvPr/>
          </p:nvSpPr>
          <p:spPr>
            <a:xfrm>
              <a:off x="4278222" y="5717972"/>
              <a:ext cx="5817513" cy="923330"/>
            </a:xfrm>
            <a:prstGeom prst="rect">
              <a:avLst/>
            </a:prstGeom>
            <a:solidFill>
              <a:srgbClr val="CF452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i="0" u="none" strike="noStrike" cap="none" baseline="0" dirty="0">
                  <a:solidFill>
                    <a:schemeClr val="bg1"/>
                  </a:solidFill>
                  <a:uFillTx/>
                  <a:latin typeface="Myriad pro"/>
                </a:rPr>
                <a:t>NEOPTIDE EXPERT</a:t>
              </a:r>
              <a:r>
                <a:rPr lang="en-US" b="1" dirty="0">
                  <a:solidFill>
                    <a:schemeClr val="bg1"/>
                  </a:solidFill>
                  <a:latin typeface="Myriad pro"/>
                </a:rPr>
                <a:t>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dirty="0">
                  <a:solidFill>
                    <a:schemeClr val="bg1"/>
                  </a:solidFill>
                  <a:latin typeface="Myriad pro"/>
                </a:rPr>
                <a:t>MIGLIORA LO STATO DEI CAPELLI </a:t>
              </a:r>
              <a:r>
                <a:rPr lang="en-US" dirty="0">
                  <a:solidFill>
                    <a:schemeClr val="bg1"/>
                  </a:solidFill>
                  <a:latin typeface="Myriad pro"/>
                </a:rPr>
                <a:t>dal 1° mese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dirty="0">
                  <a:solidFill>
                    <a:schemeClr val="bg1"/>
                  </a:solidFill>
                  <a:latin typeface="Myriad pro"/>
                </a:rPr>
                <a:t>vs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</a:rPr>
                <a:t>gruppo</a:t>
              </a:r>
              <a:r>
                <a:rPr lang="en-US" dirty="0">
                  <a:solidFill>
                    <a:schemeClr val="bg1"/>
                  </a:solidFill>
                  <a:latin typeface="Myriad pro"/>
                </a:rPr>
                <a:t> di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</a:rPr>
                <a:t>Controllo</a:t>
              </a:r>
              <a:endParaRPr lang="en-US" i="0" u="none" strike="noStrike" cap="none" baseline="0" dirty="0">
                <a:solidFill>
                  <a:schemeClr val="bg1"/>
                </a:solidFill>
                <a:uFillTx/>
                <a:latin typeface="Myriad pro"/>
              </a:endParaRPr>
            </a:p>
          </p:txBody>
        </p:sp>
      </p:grpSp>
      <p:sp>
        <p:nvSpPr>
          <p:cNvPr id="154" name="ZoneTexte 153">
            <a:extLst>
              <a:ext uri="{FF2B5EF4-FFF2-40B4-BE49-F238E27FC236}">
                <a16:creationId xmlns:a16="http://schemas.microsoft.com/office/drawing/2014/main" id="{04AB83CF-1AF0-1C7A-0B2B-AA1FCBC5964B}"/>
              </a:ext>
            </a:extLst>
          </p:cNvPr>
          <p:cNvSpPr txBox="1"/>
          <p:nvPr/>
        </p:nvSpPr>
        <p:spPr>
          <a:xfrm>
            <a:off x="6123333" y="635346"/>
            <a:ext cx="368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2B76A2"/>
                </a:solidFill>
                <a:latin typeface="Myriad Pro" panose="020B0503030403020204"/>
              </a:rPr>
              <a:t>VALUTAZIONE PAZIENTE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64199C-ED56-FC93-2AFC-A6F156BE8B50}"/>
              </a:ext>
            </a:extLst>
          </p:cNvPr>
          <p:cNvSpPr txBox="1"/>
          <p:nvPr/>
        </p:nvSpPr>
        <p:spPr>
          <a:xfrm>
            <a:off x="10220625" y="4737588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tx2"/>
                </a:solidFill>
                <a:latin typeface="+mj-lt"/>
              </a:rPr>
              <a:t>* p&lt;0,05 vs control group</a:t>
            </a: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67F6D058-F28A-44B9-8478-A884A1961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112737"/>
              </p:ext>
            </p:extLst>
          </p:nvPr>
        </p:nvGraphicFramePr>
        <p:xfrm>
          <a:off x="5846663" y="1766150"/>
          <a:ext cx="4553827" cy="346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3997E7F-DF61-19D3-E5F7-D5A2F7AC5919}"/>
              </a:ext>
            </a:extLst>
          </p:cNvPr>
          <p:cNvSpPr/>
          <p:nvPr/>
        </p:nvSpPr>
        <p:spPr>
          <a:xfrm>
            <a:off x="4594138" y="5476811"/>
            <a:ext cx="113457" cy="144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699485-800B-545A-A246-448D30403DCA}"/>
              </a:ext>
            </a:extLst>
          </p:cNvPr>
          <p:cNvSpPr/>
          <p:nvPr/>
        </p:nvSpPr>
        <p:spPr>
          <a:xfrm>
            <a:off x="6353936" y="5476811"/>
            <a:ext cx="113457" cy="1445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E11A29-1CD0-AFDD-915A-A21E00D06366}"/>
              </a:ext>
            </a:extLst>
          </p:cNvPr>
          <p:cNvSpPr/>
          <p:nvPr/>
        </p:nvSpPr>
        <p:spPr>
          <a:xfrm>
            <a:off x="8010120" y="5476811"/>
            <a:ext cx="113457" cy="1445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BF045F-4B07-7EE3-7E51-9FF246CC1603}"/>
              </a:ext>
            </a:extLst>
          </p:cNvPr>
          <p:cNvSpPr/>
          <p:nvPr/>
        </p:nvSpPr>
        <p:spPr>
          <a:xfrm>
            <a:off x="9487695" y="5476811"/>
            <a:ext cx="113457" cy="14456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279EAFC-DCEA-B55F-D243-02D4683987D6}"/>
              </a:ext>
            </a:extLst>
          </p:cNvPr>
          <p:cNvSpPr txBox="1"/>
          <p:nvPr/>
        </p:nvSpPr>
        <p:spPr>
          <a:xfrm>
            <a:off x="9601152" y="5422134"/>
            <a:ext cx="631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tx2"/>
                </a:solidFill>
                <a:latin typeface="+mj-lt"/>
              </a:rPr>
              <a:t>Stabilità</a:t>
            </a:r>
            <a:r>
              <a:rPr lang="fr-FR" sz="1000" dirty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194B6DB-9350-0628-63D5-55DBAC3D7032}"/>
              </a:ext>
            </a:extLst>
          </p:cNvPr>
          <p:cNvSpPr txBox="1"/>
          <p:nvPr/>
        </p:nvSpPr>
        <p:spPr>
          <a:xfrm>
            <a:off x="8144559" y="5425982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tx2"/>
                </a:solidFill>
                <a:latin typeface="+mj-lt"/>
              </a:rPr>
              <a:t>Miglioramento</a:t>
            </a:r>
            <a:r>
              <a:rPr lang="fr-FR" sz="10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1000" dirty="0" err="1">
                <a:solidFill>
                  <a:schemeClr val="tx2"/>
                </a:solidFill>
                <a:latin typeface="+mj-lt"/>
              </a:rPr>
              <a:t>lieve</a:t>
            </a:r>
            <a:endParaRPr lang="fr-FR" sz="1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67CF081-B7A6-3740-2246-AB833E591B50}"/>
              </a:ext>
            </a:extLst>
          </p:cNvPr>
          <p:cNvSpPr txBox="1"/>
          <p:nvPr/>
        </p:nvSpPr>
        <p:spPr>
          <a:xfrm>
            <a:off x="4737894" y="5421299"/>
            <a:ext cx="1519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tx2"/>
                </a:solidFill>
                <a:latin typeface="+mj-lt"/>
              </a:rPr>
              <a:t>Miglioramento</a:t>
            </a:r>
            <a:r>
              <a:rPr lang="fr-FR" sz="1000" dirty="0">
                <a:solidFill>
                  <a:schemeClr val="tx2"/>
                </a:solidFill>
                <a:latin typeface="+mj-lt"/>
              </a:rPr>
              <a:t> importante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249B901-BCA0-1890-5DF7-4C913725EDF1}"/>
              </a:ext>
            </a:extLst>
          </p:cNvPr>
          <p:cNvSpPr txBox="1"/>
          <p:nvPr/>
        </p:nvSpPr>
        <p:spPr>
          <a:xfrm>
            <a:off x="6424350" y="5422134"/>
            <a:ext cx="1457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tx2"/>
                </a:solidFill>
                <a:latin typeface="+mj-lt"/>
              </a:rPr>
              <a:t>Miglioremento</a:t>
            </a:r>
            <a:r>
              <a:rPr lang="fr-FR" sz="1000" dirty="0">
                <a:solidFill>
                  <a:schemeClr val="tx2"/>
                </a:solidFill>
                <a:latin typeface="+mj-lt"/>
              </a:rPr>
              <a:t> moderato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C5BD0E-174C-85A2-6009-75121F41402D}"/>
              </a:ext>
            </a:extLst>
          </p:cNvPr>
          <p:cNvSpPr/>
          <p:nvPr/>
        </p:nvSpPr>
        <p:spPr>
          <a:xfrm>
            <a:off x="10623176" y="5472964"/>
            <a:ext cx="113457" cy="144562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5581565-E1E0-9AA6-50AA-B16556A2EDAF}"/>
              </a:ext>
            </a:extLst>
          </p:cNvPr>
          <p:cNvSpPr txBox="1"/>
          <p:nvPr/>
        </p:nvSpPr>
        <p:spPr>
          <a:xfrm>
            <a:off x="10736633" y="5418287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tx2"/>
                </a:solidFill>
                <a:latin typeface="+mj-lt"/>
              </a:rPr>
              <a:t>Peggiormento</a:t>
            </a:r>
            <a:r>
              <a:rPr lang="fr-FR" sz="1000" dirty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B7BDCE8-BD48-C1AF-2661-B4D4F0FEB3CF}"/>
              </a:ext>
            </a:extLst>
          </p:cNvPr>
          <p:cNvCxnSpPr>
            <a:cxnSpLocks/>
          </p:cNvCxnSpPr>
          <p:nvPr/>
        </p:nvCxnSpPr>
        <p:spPr>
          <a:xfrm>
            <a:off x="7625292" y="1907780"/>
            <a:ext cx="1512168" cy="0"/>
          </a:xfrm>
          <a:prstGeom prst="line">
            <a:avLst/>
          </a:prstGeom>
          <a:ln>
            <a:solidFill>
              <a:srgbClr val="367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F2E4C740-D3A4-75B5-24A6-CEC3D6C22F5A}"/>
              </a:ext>
            </a:extLst>
          </p:cNvPr>
          <p:cNvSpPr txBox="1"/>
          <p:nvPr/>
        </p:nvSpPr>
        <p:spPr>
          <a:xfrm>
            <a:off x="7363591" y="1293778"/>
            <a:ext cx="20355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>
                <a:solidFill>
                  <a:srgbClr val="0B557D"/>
                </a:solidFill>
                <a:latin typeface="Myriad Pro"/>
              </a:rPr>
              <a:t>1 MESE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dopo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trapianto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29A9B7A-A233-7BB7-31D0-D81A2B34AFFE}"/>
              </a:ext>
            </a:extLst>
          </p:cNvPr>
          <p:cNvSpPr txBox="1"/>
          <p:nvPr/>
        </p:nvSpPr>
        <p:spPr>
          <a:xfrm>
            <a:off x="8248073" y="1672233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+mj-lt"/>
              </a:rPr>
              <a:t>*</a:t>
            </a:r>
          </a:p>
        </p:txBody>
      </p:sp>
      <p:sp>
        <p:nvSpPr>
          <p:cNvPr id="4" name="ZoneTexte 204">
            <a:extLst>
              <a:ext uri="{FF2B5EF4-FFF2-40B4-BE49-F238E27FC236}">
                <a16:creationId xmlns:a16="http://schemas.microsoft.com/office/drawing/2014/main" id="{7B13EBE0-D208-F6ED-432E-A6A43973BFE7}"/>
              </a:ext>
            </a:extLst>
          </p:cNvPr>
          <p:cNvSpPr txBox="1"/>
          <p:nvPr/>
        </p:nvSpPr>
        <p:spPr>
          <a:xfrm>
            <a:off x="3848288" y="91391"/>
            <a:ext cx="7554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B76A2"/>
                </a:solidFill>
                <a:latin typeface="Myriad Pro" panose="020B0503030403020204"/>
              </a:rPr>
              <a:t>EFFICACIA A M1 POST-TRAPIANTO</a:t>
            </a:r>
            <a:endParaRPr kumimoji="0" lang="en-US" sz="2400" b="1" i="0" u="none" strike="noStrike" cap="none" normalizeH="0" baseline="0" noProof="0" dirty="0">
              <a:ln>
                <a:noFill/>
              </a:ln>
              <a:solidFill>
                <a:srgbClr val="2B76A2"/>
              </a:solidFill>
              <a:effectLst/>
              <a:uLnTx/>
              <a:uFillTx/>
              <a:latin typeface="Myriad Pro" panose="020B0503030403020204"/>
            </a:endParaRPr>
          </a:p>
        </p:txBody>
      </p:sp>
      <p:sp>
        <p:nvSpPr>
          <p:cNvPr id="5" name="Rectangle : coins arrondis 25">
            <a:extLst>
              <a:ext uri="{FF2B5EF4-FFF2-40B4-BE49-F238E27FC236}">
                <a16:creationId xmlns:a16="http://schemas.microsoft.com/office/drawing/2014/main" id="{2F15D906-700D-133A-0F99-7CC575BE160E}"/>
              </a:ext>
            </a:extLst>
          </p:cNvPr>
          <p:cNvSpPr/>
          <p:nvPr/>
        </p:nvSpPr>
        <p:spPr>
          <a:xfrm>
            <a:off x="105819" y="91391"/>
            <a:ext cx="3070767" cy="10027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ANALISI DI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FE93CC23-185F-A822-AE72-533120D63095}"/>
              </a:ext>
            </a:extLst>
          </p:cNvPr>
          <p:cNvSpPr txBox="1"/>
          <p:nvPr/>
        </p:nvSpPr>
        <p:spPr>
          <a:xfrm>
            <a:off x="203833" y="3764509"/>
            <a:ext cx="29157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551975D0-8206-44C6-7BB5-F3768A110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" y="3764509"/>
            <a:ext cx="311656" cy="298848"/>
          </a:xfrm>
          <a:prstGeom prst="rect">
            <a:avLst/>
          </a:prstGeom>
        </p:spPr>
      </p:pic>
      <p:sp>
        <p:nvSpPr>
          <p:cNvPr id="24" name="ZoneTexte 9">
            <a:extLst>
              <a:ext uri="{FF2B5EF4-FFF2-40B4-BE49-F238E27FC236}">
                <a16:creationId xmlns:a16="http://schemas.microsoft.com/office/drawing/2014/main" id="{3C9002E4-3CF4-DF03-81A2-523648DFDC41}"/>
              </a:ext>
            </a:extLst>
          </p:cNvPr>
          <p:cNvSpPr txBox="1"/>
          <p:nvPr/>
        </p:nvSpPr>
        <p:spPr>
          <a:xfrm>
            <a:off x="263983" y="4153057"/>
            <a:ext cx="2975847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ASPETTO GLOBALE DEL CUOIO</a:t>
            </a:r>
            <a:endParaRPr lang="it-IT" sz="1200" b="1" kern="0" dirty="0">
              <a:solidFill>
                <a:srgbClr val="005079"/>
              </a:solidFill>
              <a:latin typeface="Myriad Pro"/>
              <a:cs typeface="Arial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 CAPELLUTO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(valutazione investigatore)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 </a:t>
            </a: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RICRESCITA DEI CAPELLI</a:t>
            </a: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 EFFICACIA GLOBALE </a:t>
            </a:r>
          </a:p>
          <a:p>
            <a:pPr fontAlgn="auto">
              <a:spcBef>
                <a:spcPts val="100"/>
              </a:spcBef>
              <a:spcAft>
                <a:spcPts val="1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  <a:cs typeface="Arial" charset="0"/>
              </a:rPr>
              <a:t>  </a:t>
            </a:r>
            <a:r>
              <a:rPr lang="it-IT" sz="1200" kern="0" dirty="0">
                <a:solidFill>
                  <a:srgbClr val="005079"/>
                </a:solidFill>
                <a:latin typeface="Myriad Pro"/>
                <a:cs typeface="Arial" charset="0"/>
              </a:rPr>
              <a:t>(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valutazione paziente)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 PARAMETRI FUNZIONALI</a:t>
            </a: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: Mancanza di benessere, sensazione di dolore e tensione al cuoio capelluto</a:t>
            </a:r>
            <a:endParaRPr lang="it-IT" sz="1200" kern="0" dirty="0">
              <a:solidFill>
                <a:srgbClr val="005079"/>
              </a:solidFill>
              <a:latin typeface="+mj-lt"/>
            </a:endParaRPr>
          </a:p>
        </p:txBody>
      </p:sp>
      <p:sp>
        <p:nvSpPr>
          <p:cNvPr id="25" name="ZoneTexte 5">
            <a:extLst>
              <a:ext uri="{FF2B5EF4-FFF2-40B4-BE49-F238E27FC236}">
                <a16:creationId xmlns:a16="http://schemas.microsoft.com/office/drawing/2014/main" id="{7A40228C-BC80-2D5A-F36C-194F761EB127}"/>
              </a:ext>
            </a:extLst>
          </p:cNvPr>
          <p:cNvSpPr txBox="1"/>
          <p:nvPr/>
        </p:nvSpPr>
        <p:spPr>
          <a:xfrm>
            <a:off x="417273" y="1293763"/>
            <a:ext cx="312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Studio in aperto, multicentrico, randomizzato, comparativo</a:t>
            </a:r>
            <a:endParaRPr lang="it-IT" sz="1600" b="1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26" name="Image 6">
            <a:extLst>
              <a:ext uri="{FF2B5EF4-FFF2-40B4-BE49-F238E27FC236}">
                <a16:creationId xmlns:a16="http://schemas.microsoft.com/office/drawing/2014/main" id="{B2575F01-782E-A867-84F2-24C7CCEE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" y="2111624"/>
            <a:ext cx="311656" cy="298848"/>
          </a:xfrm>
          <a:prstGeom prst="rect">
            <a:avLst/>
          </a:prstGeom>
        </p:spPr>
      </p:pic>
      <p:sp>
        <p:nvSpPr>
          <p:cNvPr id="27" name="ZoneTexte 7">
            <a:extLst>
              <a:ext uri="{FF2B5EF4-FFF2-40B4-BE49-F238E27FC236}">
                <a16:creationId xmlns:a16="http://schemas.microsoft.com/office/drawing/2014/main" id="{4B61C99B-345E-A835-9BC5-99562E12FC3C}"/>
              </a:ext>
            </a:extLst>
          </p:cNvPr>
          <p:cNvSpPr txBox="1"/>
          <p:nvPr/>
        </p:nvSpPr>
        <p:spPr>
          <a:xfrm>
            <a:off x="427408" y="2139593"/>
            <a:ext cx="330399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30 pazienti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(n=15/gruppo)</a:t>
            </a:r>
          </a:p>
          <a:p>
            <a:pPr marL="0" marR="0" lvl="0" indent="0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29" name="Image 29">
            <a:extLst>
              <a:ext uri="{FF2B5EF4-FFF2-40B4-BE49-F238E27FC236}">
                <a16:creationId xmlns:a16="http://schemas.microsoft.com/office/drawing/2014/main" id="{D272EFF8-5C7E-0D22-603F-D0C9AD8E9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6" y="1265183"/>
            <a:ext cx="311656" cy="2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ABA00BE-4442-3BF9-1A38-E72A7AD6B09C}"/>
              </a:ext>
            </a:extLst>
          </p:cNvPr>
          <p:cNvSpPr/>
          <p:nvPr/>
        </p:nvSpPr>
        <p:spPr>
          <a:xfrm>
            <a:off x="3513593" y="-26"/>
            <a:ext cx="8672979" cy="6842615"/>
          </a:xfrm>
          <a:prstGeom prst="rect">
            <a:avLst/>
          </a:prstGeom>
          <a:solidFill>
            <a:srgbClr val="FE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D4EF7A89-FA1A-FCB1-BAB6-D26B38247852}"/>
              </a:ext>
            </a:extLst>
          </p:cNvPr>
          <p:cNvGraphicFramePr>
            <a:graphicFrameLocks/>
          </p:cNvGraphicFramePr>
          <p:nvPr/>
        </p:nvGraphicFramePr>
        <p:xfrm>
          <a:off x="3546099" y="1617341"/>
          <a:ext cx="4340737" cy="296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CB6E4BD9-9221-4D50-BEEE-5EC22F379BF3}"/>
              </a:ext>
            </a:extLst>
          </p:cNvPr>
          <p:cNvGraphicFramePr>
            <a:graphicFrameLocks/>
          </p:cNvGraphicFramePr>
          <p:nvPr/>
        </p:nvGraphicFramePr>
        <p:xfrm>
          <a:off x="7915154" y="1725190"/>
          <a:ext cx="4259641" cy="3300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002" y="34320"/>
            <a:ext cx="1472851" cy="1442237"/>
          </a:xfrm>
          <a:prstGeom prst="rect">
            <a:avLst/>
          </a:prstGeom>
        </p:spPr>
      </p:pic>
      <p:sp>
        <p:nvSpPr>
          <p:cNvPr id="191" name="object 9">
            <a:extLst>
              <a:ext uri="{FF2B5EF4-FFF2-40B4-BE49-F238E27FC236}">
                <a16:creationId xmlns:a16="http://schemas.microsoft.com/office/drawing/2014/main" id="{4F964D8A-8413-56DB-05F7-08FA80CFF5DB}"/>
              </a:ext>
            </a:extLst>
          </p:cNvPr>
          <p:cNvSpPr/>
          <p:nvPr/>
        </p:nvSpPr>
        <p:spPr>
          <a:xfrm rot="5400000">
            <a:off x="-9643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CF4AF8D1-F720-7988-09A3-99B84CE279B1}"/>
              </a:ext>
            </a:extLst>
          </p:cNvPr>
          <p:cNvGrpSpPr/>
          <p:nvPr/>
        </p:nvGrpSpPr>
        <p:grpSpPr>
          <a:xfrm>
            <a:off x="4382965" y="5183748"/>
            <a:ext cx="6954300" cy="923330"/>
            <a:chOff x="3425220" y="5641968"/>
            <a:chExt cx="6954300" cy="923330"/>
          </a:xfrm>
        </p:grpSpPr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B8277C42-04EA-DAF8-ED64-1844232C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5220" y="5898842"/>
              <a:ext cx="417505" cy="409582"/>
            </a:xfrm>
            <a:prstGeom prst="rect">
              <a:avLst/>
            </a:prstGeom>
          </p:spPr>
        </p:pic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6AF7BAEC-83A2-426B-BBF7-2163A1DE5076}"/>
                </a:ext>
              </a:extLst>
            </p:cNvPr>
            <p:cNvSpPr txBox="1"/>
            <p:nvPr/>
          </p:nvSpPr>
          <p:spPr>
            <a:xfrm>
              <a:off x="3928635" y="5641968"/>
              <a:ext cx="6450885" cy="923330"/>
            </a:xfrm>
            <a:prstGeom prst="rect">
              <a:avLst/>
            </a:prstGeom>
            <a:solidFill>
              <a:srgbClr val="CF452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i="0" u="none" strike="noStrike" cap="none" baseline="0" dirty="0">
                  <a:solidFill>
                    <a:schemeClr val="bg1"/>
                  </a:solidFill>
                  <a:uFillTx/>
                  <a:latin typeface="Myriad pro"/>
                </a:rPr>
                <a:t>NEOPTIDE EXPERT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dirty="0">
                  <a:solidFill>
                    <a:schemeClr val="bg1"/>
                  </a:solidFill>
                  <a:latin typeface="Myriad pro"/>
                </a:rPr>
                <a:t>HA UN EFFETTO LENITIVO SULLA SENSAZIONE DI DOLORE E TENSIONE </a:t>
              </a:r>
              <a:r>
                <a:rPr lang="en-US" dirty="0">
                  <a:solidFill>
                    <a:schemeClr val="bg1"/>
                  </a:solidFill>
                  <a:latin typeface="Myriad pro"/>
                </a:rPr>
                <a:t>vs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</a:rPr>
                <a:t>gruppo</a:t>
              </a:r>
              <a:r>
                <a:rPr lang="en-US" dirty="0">
                  <a:solidFill>
                    <a:schemeClr val="bg1"/>
                  </a:solidFill>
                  <a:latin typeface="Myriad pro"/>
                </a:rPr>
                <a:t> di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</a:rPr>
                <a:t>Controllo</a:t>
              </a:r>
              <a:r>
                <a:rPr lang="en-US" dirty="0">
                  <a:solidFill>
                    <a:schemeClr val="bg1"/>
                  </a:solidFill>
                  <a:latin typeface="Myriad pro"/>
                </a:rPr>
                <a:t> 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B164199C-ED56-FC93-2AFC-A6F156BE8B50}"/>
              </a:ext>
            </a:extLst>
          </p:cNvPr>
          <p:cNvSpPr txBox="1"/>
          <p:nvPr/>
        </p:nvSpPr>
        <p:spPr>
          <a:xfrm>
            <a:off x="9090792" y="6392793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rgbClr val="FF0000"/>
                </a:solidFill>
                <a:latin typeface="+mj-lt"/>
              </a:rPr>
              <a:t>Intergroup</a:t>
            </a:r>
            <a:r>
              <a:rPr lang="fr-FR" sz="1100" dirty="0">
                <a:solidFill>
                  <a:srgbClr val="FF0000"/>
                </a:solidFill>
                <a:latin typeface="+mj-lt"/>
              </a:rPr>
              <a:t> * p&lt;0,05 </a:t>
            </a:r>
            <a:r>
              <a:rPr lang="fr-FR" sz="1100" dirty="0" err="1">
                <a:solidFill>
                  <a:srgbClr val="FF0000"/>
                </a:solidFill>
                <a:latin typeface="+mj-lt"/>
              </a:rPr>
              <a:t>treated</a:t>
            </a:r>
            <a:r>
              <a:rPr lang="fr-FR" sz="1100" dirty="0">
                <a:solidFill>
                  <a:srgbClr val="FF0000"/>
                </a:solidFill>
                <a:latin typeface="+mj-lt"/>
              </a:rPr>
              <a:t> vs control group</a:t>
            </a:r>
          </a:p>
          <a:p>
            <a:r>
              <a:rPr lang="fr-FR" sz="1100" dirty="0">
                <a:solidFill>
                  <a:schemeClr val="tx2"/>
                </a:solidFill>
                <a:latin typeface="+mj-lt"/>
              </a:rPr>
              <a:t>* p&lt;0,05 ; ** p&lt;0,01 vs M0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F0AC2D3-C06A-1406-6330-F0EC69E610BF}"/>
              </a:ext>
            </a:extLst>
          </p:cNvPr>
          <p:cNvSpPr txBox="1"/>
          <p:nvPr/>
        </p:nvSpPr>
        <p:spPr>
          <a:xfrm>
            <a:off x="4545880" y="703696"/>
            <a:ext cx="654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2B76A2"/>
                </a:solidFill>
                <a:latin typeface="Myriad Pro" panose="020B0503030403020204"/>
              </a:rPr>
              <a:t>AZIONE LENITIVA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EC31E3E-D27D-89F1-D0EA-397B383326D7}"/>
              </a:ext>
            </a:extLst>
          </p:cNvPr>
          <p:cNvSpPr txBox="1"/>
          <p:nvPr/>
        </p:nvSpPr>
        <p:spPr>
          <a:xfrm>
            <a:off x="4076401" y="1633825"/>
            <a:ext cx="3744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2B76A2"/>
                </a:solidFill>
                <a:latin typeface="Myriad Pro" panose="020B0503030403020204"/>
              </a:rPr>
              <a:t>SENSAZIONE DI DOLORE</a:t>
            </a:r>
            <a:endParaRPr lang="fr-FR" sz="1600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C27E080-C569-C3F2-3508-CE9DDF3D59B5}"/>
              </a:ext>
            </a:extLst>
          </p:cNvPr>
          <p:cNvSpPr txBox="1"/>
          <p:nvPr/>
        </p:nvSpPr>
        <p:spPr>
          <a:xfrm>
            <a:off x="8302164" y="1713787"/>
            <a:ext cx="3744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2B76A2"/>
                </a:solidFill>
                <a:latin typeface="Myriad Pro" panose="020B0503030403020204"/>
              </a:rPr>
              <a:t>SENSAZIONE DI TENSIONE </a:t>
            </a:r>
          </a:p>
        </p:txBody>
      </p:sp>
      <p:sp>
        <p:nvSpPr>
          <p:cNvPr id="30" name="ZoneTexte 82">
            <a:extLst>
              <a:ext uri="{FF2B5EF4-FFF2-40B4-BE49-F238E27FC236}">
                <a16:creationId xmlns:a16="http://schemas.microsoft.com/office/drawing/2014/main" id="{988079F3-FCA3-4C88-91B4-700432F04968}"/>
              </a:ext>
            </a:extLst>
          </p:cNvPr>
          <p:cNvSpPr txBox="1"/>
          <p:nvPr/>
        </p:nvSpPr>
        <p:spPr>
          <a:xfrm>
            <a:off x="8770506" y="3127226"/>
            <a:ext cx="321945" cy="2089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CF4520"/>
                </a:solidFill>
                <a:latin typeface="Myriad pro light" panose="020B0403030403020204"/>
              </a:rPr>
              <a:t>**</a:t>
            </a:r>
          </a:p>
        </p:txBody>
      </p:sp>
      <p:sp>
        <p:nvSpPr>
          <p:cNvPr id="32" name="ZoneTexte 82">
            <a:extLst>
              <a:ext uri="{FF2B5EF4-FFF2-40B4-BE49-F238E27FC236}">
                <a16:creationId xmlns:a16="http://schemas.microsoft.com/office/drawing/2014/main" id="{15F1BE09-7840-5546-2135-639550A1218E}"/>
              </a:ext>
            </a:extLst>
          </p:cNvPr>
          <p:cNvSpPr txBox="1"/>
          <p:nvPr/>
        </p:nvSpPr>
        <p:spPr>
          <a:xfrm>
            <a:off x="9213618" y="3109878"/>
            <a:ext cx="321945" cy="2089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CF4520"/>
                </a:solidFill>
                <a:latin typeface="Myriad pro light" panose="020B0403030403020204"/>
              </a:rPr>
              <a:t>**</a:t>
            </a:r>
          </a:p>
        </p:txBody>
      </p:sp>
      <p:sp>
        <p:nvSpPr>
          <p:cNvPr id="34" name="ZoneTexte 82">
            <a:extLst>
              <a:ext uri="{FF2B5EF4-FFF2-40B4-BE49-F238E27FC236}">
                <a16:creationId xmlns:a16="http://schemas.microsoft.com/office/drawing/2014/main" id="{314B9C23-E9AC-310F-6BCA-642ED9D14B7B}"/>
              </a:ext>
            </a:extLst>
          </p:cNvPr>
          <p:cNvSpPr txBox="1"/>
          <p:nvPr/>
        </p:nvSpPr>
        <p:spPr>
          <a:xfrm>
            <a:off x="9623877" y="3580125"/>
            <a:ext cx="321945" cy="2089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CF4520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36" name="ZoneTexte 82">
            <a:extLst>
              <a:ext uri="{FF2B5EF4-FFF2-40B4-BE49-F238E27FC236}">
                <a16:creationId xmlns:a16="http://schemas.microsoft.com/office/drawing/2014/main" id="{46121FEB-FD69-682A-1DD4-097EC5FE70F4}"/>
              </a:ext>
            </a:extLst>
          </p:cNvPr>
          <p:cNvSpPr txBox="1"/>
          <p:nvPr/>
        </p:nvSpPr>
        <p:spPr>
          <a:xfrm>
            <a:off x="9196870" y="3562209"/>
            <a:ext cx="321945" cy="2089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tx2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39" name="ZoneTexte 82">
            <a:extLst>
              <a:ext uri="{FF2B5EF4-FFF2-40B4-BE49-F238E27FC236}">
                <a16:creationId xmlns:a16="http://schemas.microsoft.com/office/drawing/2014/main" id="{A1466076-CF97-C583-50A3-0F8279DA1753}"/>
              </a:ext>
            </a:extLst>
          </p:cNvPr>
          <p:cNvSpPr txBox="1"/>
          <p:nvPr/>
        </p:nvSpPr>
        <p:spPr>
          <a:xfrm>
            <a:off x="8759781" y="3436109"/>
            <a:ext cx="321945" cy="2089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tx2"/>
                </a:solidFill>
                <a:latin typeface="Myriad pro light" panose="020B0403030403020204"/>
              </a:rPr>
              <a:t>**</a:t>
            </a:r>
          </a:p>
        </p:txBody>
      </p:sp>
      <p:sp>
        <p:nvSpPr>
          <p:cNvPr id="40" name="ZoneTexte 82">
            <a:extLst>
              <a:ext uri="{FF2B5EF4-FFF2-40B4-BE49-F238E27FC236}">
                <a16:creationId xmlns:a16="http://schemas.microsoft.com/office/drawing/2014/main" id="{37E22E05-D20A-671C-A9D6-DB67E7339A2E}"/>
              </a:ext>
            </a:extLst>
          </p:cNvPr>
          <p:cNvSpPr txBox="1"/>
          <p:nvPr/>
        </p:nvSpPr>
        <p:spPr>
          <a:xfrm>
            <a:off x="9583526" y="3069664"/>
            <a:ext cx="321945" cy="2089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tx2"/>
                </a:solidFill>
                <a:latin typeface="Myriad pro light" panose="020B0403030403020204"/>
              </a:rPr>
              <a:t>**</a:t>
            </a:r>
          </a:p>
        </p:txBody>
      </p:sp>
      <p:sp>
        <p:nvSpPr>
          <p:cNvPr id="42" name="ZoneTexte 82">
            <a:extLst>
              <a:ext uri="{FF2B5EF4-FFF2-40B4-BE49-F238E27FC236}">
                <a16:creationId xmlns:a16="http://schemas.microsoft.com/office/drawing/2014/main" id="{AC9D2BBA-3FBA-5250-C83A-E3FFC50C5F2C}"/>
              </a:ext>
            </a:extLst>
          </p:cNvPr>
          <p:cNvSpPr txBox="1"/>
          <p:nvPr/>
        </p:nvSpPr>
        <p:spPr>
          <a:xfrm>
            <a:off x="10026638" y="3140968"/>
            <a:ext cx="321945" cy="2089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tx2"/>
                </a:solidFill>
                <a:latin typeface="Myriad pro light" panose="020B0403030403020204"/>
              </a:rPr>
              <a:t>**</a:t>
            </a:r>
          </a:p>
        </p:txBody>
      </p:sp>
      <p:sp>
        <p:nvSpPr>
          <p:cNvPr id="43" name="ZoneTexte 82">
            <a:extLst>
              <a:ext uri="{FF2B5EF4-FFF2-40B4-BE49-F238E27FC236}">
                <a16:creationId xmlns:a16="http://schemas.microsoft.com/office/drawing/2014/main" id="{8C3ECF5E-E0CA-D35F-56BC-D52EDA960BE3}"/>
              </a:ext>
            </a:extLst>
          </p:cNvPr>
          <p:cNvSpPr txBox="1"/>
          <p:nvPr/>
        </p:nvSpPr>
        <p:spPr>
          <a:xfrm>
            <a:off x="10526068" y="3421282"/>
            <a:ext cx="321945" cy="2089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tx2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44" name="ZoneTexte 28">
            <a:extLst>
              <a:ext uri="{FF2B5EF4-FFF2-40B4-BE49-F238E27FC236}">
                <a16:creationId xmlns:a16="http://schemas.microsoft.com/office/drawing/2014/main" id="{A776ABA0-5EE7-4D1B-A8A7-B1B8DEF4BC39}"/>
              </a:ext>
            </a:extLst>
          </p:cNvPr>
          <p:cNvSpPr txBox="1"/>
          <p:nvPr/>
        </p:nvSpPr>
        <p:spPr>
          <a:xfrm>
            <a:off x="8070256" y="2420888"/>
            <a:ext cx="11537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rgbClr val="C00000"/>
                </a:solidFill>
                <a:latin typeface="Myriad pro light" panose="020B0403030403020204"/>
              </a:rPr>
              <a:t>TRAPIANTO</a:t>
            </a:r>
          </a:p>
          <a:p>
            <a:pPr algn="ctr">
              <a:defRPr/>
            </a:pPr>
            <a:r>
              <a:rPr lang="fr-FR" sz="1000" dirty="0">
                <a:solidFill>
                  <a:srgbClr val="C00000"/>
                </a:solidFill>
                <a:latin typeface="Myriad pro light" panose="020B0403030403020204"/>
              </a:rPr>
              <a:t>(prima)</a:t>
            </a: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8BE92D37-1C7E-6551-F6FA-8A77F17090BD}"/>
              </a:ext>
            </a:extLst>
          </p:cNvPr>
          <p:cNvSpPr/>
          <p:nvPr/>
        </p:nvSpPr>
        <p:spPr>
          <a:xfrm>
            <a:off x="8471137" y="3004670"/>
            <a:ext cx="72620" cy="62568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28">
            <a:extLst>
              <a:ext uri="{FF2B5EF4-FFF2-40B4-BE49-F238E27FC236}">
                <a16:creationId xmlns:a16="http://schemas.microsoft.com/office/drawing/2014/main" id="{7AA1A154-90FF-F657-D57A-722506A815CD}"/>
              </a:ext>
            </a:extLst>
          </p:cNvPr>
          <p:cNvSpPr txBox="1"/>
          <p:nvPr/>
        </p:nvSpPr>
        <p:spPr>
          <a:xfrm>
            <a:off x="3821724" y="2470842"/>
            <a:ext cx="11537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rgbClr val="C00000"/>
                </a:solidFill>
                <a:latin typeface="Myriad pro light" panose="020B0403030403020204"/>
              </a:rPr>
              <a:t>TRAPIENTO</a:t>
            </a:r>
          </a:p>
          <a:p>
            <a:pPr algn="ctr">
              <a:defRPr/>
            </a:pPr>
            <a:r>
              <a:rPr lang="fr-FR" sz="1000" dirty="0">
                <a:solidFill>
                  <a:srgbClr val="C00000"/>
                </a:solidFill>
                <a:latin typeface="Myriad pro light" panose="020B0403030403020204"/>
              </a:rPr>
              <a:t>(prima)</a:t>
            </a:r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CA9431B6-0B21-ECAB-AB6A-364D80FB0A16}"/>
              </a:ext>
            </a:extLst>
          </p:cNvPr>
          <p:cNvSpPr/>
          <p:nvPr/>
        </p:nvSpPr>
        <p:spPr>
          <a:xfrm>
            <a:off x="4151784" y="2875320"/>
            <a:ext cx="72620" cy="62568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9">
            <a:extLst>
              <a:ext uri="{FF2B5EF4-FFF2-40B4-BE49-F238E27FC236}">
                <a16:creationId xmlns:a16="http://schemas.microsoft.com/office/drawing/2014/main" id="{4ACB0C21-3B5E-4A79-85E2-0E691327484D}"/>
              </a:ext>
            </a:extLst>
          </p:cNvPr>
          <p:cNvSpPr txBox="1"/>
          <p:nvPr/>
        </p:nvSpPr>
        <p:spPr>
          <a:xfrm>
            <a:off x="4019583" y="2765682"/>
            <a:ext cx="1144270" cy="4635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 dirty="0" err="1">
                <a:solidFill>
                  <a:srgbClr val="FF0000"/>
                </a:solidFill>
                <a:latin typeface="Myriad pro light" panose="020B0403030403020204"/>
              </a:rPr>
              <a:t>Inter-group</a:t>
            </a:r>
            <a:endParaRPr lang="fr-FR" sz="800" dirty="0">
              <a:solidFill>
                <a:srgbClr val="FF0000"/>
              </a:solidFill>
              <a:latin typeface="Myriad pro light" panose="020B0403030403020204"/>
            </a:endParaRPr>
          </a:p>
          <a:p>
            <a:pPr algn="ctr"/>
            <a:r>
              <a:rPr lang="fr-FR" sz="1100" b="1" dirty="0">
                <a:solidFill>
                  <a:srgbClr val="FF0000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49" name="ZoneTexte 49">
            <a:extLst>
              <a:ext uri="{FF2B5EF4-FFF2-40B4-BE49-F238E27FC236}">
                <a16:creationId xmlns:a16="http://schemas.microsoft.com/office/drawing/2014/main" id="{7B015068-7257-E6C1-5365-95D5A97659E4}"/>
              </a:ext>
            </a:extLst>
          </p:cNvPr>
          <p:cNvSpPr txBox="1"/>
          <p:nvPr/>
        </p:nvSpPr>
        <p:spPr>
          <a:xfrm>
            <a:off x="5309986" y="2893786"/>
            <a:ext cx="1144270" cy="4635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 dirty="0" err="1">
                <a:solidFill>
                  <a:srgbClr val="FF0000"/>
                </a:solidFill>
                <a:latin typeface="Myriad pro light" panose="020B0403030403020204"/>
              </a:rPr>
              <a:t>Inter-group</a:t>
            </a:r>
            <a:endParaRPr lang="fr-FR" sz="800" dirty="0">
              <a:solidFill>
                <a:srgbClr val="FF0000"/>
              </a:solidFill>
              <a:latin typeface="Myriad pro light" panose="020B0403030403020204"/>
            </a:endParaRPr>
          </a:p>
          <a:p>
            <a:pPr algn="ctr"/>
            <a:r>
              <a:rPr lang="fr-FR" sz="1100" b="1" dirty="0">
                <a:solidFill>
                  <a:srgbClr val="FF0000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50" name="ZoneTexte 65">
            <a:extLst>
              <a:ext uri="{FF2B5EF4-FFF2-40B4-BE49-F238E27FC236}">
                <a16:creationId xmlns:a16="http://schemas.microsoft.com/office/drawing/2014/main" id="{FD18CDA6-DFF6-452F-8B45-7446C6DCBA23}"/>
              </a:ext>
            </a:extLst>
          </p:cNvPr>
          <p:cNvSpPr txBox="1"/>
          <p:nvPr/>
        </p:nvSpPr>
        <p:spPr>
          <a:xfrm>
            <a:off x="5716905" y="3284984"/>
            <a:ext cx="379095" cy="22479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>
                <a:solidFill>
                  <a:srgbClr val="00567E"/>
                </a:solidFill>
                <a:latin typeface="Myriad pro light" panose="020B0403030403020204"/>
              </a:rPr>
              <a:t>**</a:t>
            </a:r>
          </a:p>
        </p:txBody>
      </p:sp>
      <p:sp>
        <p:nvSpPr>
          <p:cNvPr id="51" name="ZoneTexte 61">
            <a:extLst>
              <a:ext uri="{FF2B5EF4-FFF2-40B4-BE49-F238E27FC236}">
                <a16:creationId xmlns:a16="http://schemas.microsoft.com/office/drawing/2014/main" id="{574E3953-A149-4BDD-AD31-96CEF9D0A33C}"/>
              </a:ext>
            </a:extLst>
          </p:cNvPr>
          <p:cNvSpPr txBox="1"/>
          <p:nvPr/>
        </p:nvSpPr>
        <p:spPr>
          <a:xfrm>
            <a:off x="4439816" y="3142803"/>
            <a:ext cx="379095" cy="20574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>
                <a:solidFill>
                  <a:srgbClr val="00567E"/>
                </a:solidFill>
                <a:latin typeface="Myriad pro light" panose="020B0403030403020204"/>
              </a:rPr>
              <a:t>**</a:t>
            </a:r>
          </a:p>
        </p:txBody>
      </p:sp>
      <p:sp>
        <p:nvSpPr>
          <p:cNvPr id="52" name="ZoneTexte 61">
            <a:extLst>
              <a:ext uri="{FF2B5EF4-FFF2-40B4-BE49-F238E27FC236}">
                <a16:creationId xmlns:a16="http://schemas.microsoft.com/office/drawing/2014/main" id="{9A262E16-FF26-36AA-3789-DE7EF339B4F1}"/>
              </a:ext>
            </a:extLst>
          </p:cNvPr>
          <p:cNvSpPr txBox="1"/>
          <p:nvPr/>
        </p:nvSpPr>
        <p:spPr>
          <a:xfrm>
            <a:off x="4454227" y="3443359"/>
            <a:ext cx="379095" cy="20574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C00000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54" name="ZoneTexte 63">
            <a:extLst>
              <a:ext uri="{FF2B5EF4-FFF2-40B4-BE49-F238E27FC236}">
                <a16:creationId xmlns:a16="http://schemas.microsoft.com/office/drawing/2014/main" id="{EDFEF48B-4D16-41C2-8DF3-F9199FCB9A53}"/>
              </a:ext>
            </a:extLst>
          </p:cNvPr>
          <p:cNvSpPr txBox="1"/>
          <p:nvPr/>
        </p:nvSpPr>
        <p:spPr>
          <a:xfrm>
            <a:off x="4875808" y="3371124"/>
            <a:ext cx="418783" cy="22479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00567E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18" name="ZoneTexte 63">
            <a:extLst>
              <a:ext uri="{FF2B5EF4-FFF2-40B4-BE49-F238E27FC236}">
                <a16:creationId xmlns:a16="http://schemas.microsoft.com/office/drawing/2014/main" id="{4E6D58BB-B8C5-21A3-ED28-CBCDD802E237}"/>
              </a:ext>
            </a:extLst>
          </p:cNvPr>
          <p:cNvSpPr txBox="1"/>
          <p:nvPr/>
        </p:nvSpPr>
        <p:spPr>
          <a:xfrm>
            <a:off x="5268409" y="3397379"/>
            <a:ext cx="418783" cy="22479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00567E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19" name="ZoneTexte 63">
            <a:extLst>
              <a:ext uri="{FF2B5EF4-FFF2-40B4-BE49-F238E27FC236}">
                <a16:creationId xmlns:a16="http://schemas.microsoft.com/office/drawing/2014/main" id="{BFCD76F4-19F9-3A63-F82A-8215D5A240AB}"/>
              </a:ext>
            </a:extLst>
          </p:cNvPr>
          <p:cNvSpPr txBox="1"/>
          <p:nvPr/>
        </p:nvSpPr>
        <p:spPr>
          <a:xfrm>
            <a:off x="7419330" y="3441876"/>
            <a:ext cx="418783" cy="22479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00567E"/>
                </a:solidFill>
                <a:latin typeface="Myriad pro light" panose="020B0403030403020204"/>
              </a:rPr>
              <a:t>*</a:t>
            </a:r>
          </a:p>
        </p:txBody>
      </p:sp>
      <p:sp>
        <p:nvSpPr>
          <p:cNvPr id="3" name="ZoneTexte 204">
            <a:extLst>
              <a:ext uri="{FF2B5EF4-FFF2-40B4-BE49-F238E27FC236}">
                <a16:creationId xmlns:a16="http://schemas.microsoft.com/office/drawing/2014/main" id="{9995F96C-62A9-15B5-0A16-0E00B6D898A7}"/>
              </a:ext>
            </a:extLst>
          </p:cNvPr>
          <p:cNvSpPr txBox="1"/>
          <p:nvPr/>
        </p:nvSpPr>
        <p:spPr>
          <a:xfrm>
            <a:off x="3848288" y="91391"/>
            <a:ext cx="7554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B76A2"/>
                </a:solidFill>
                <a:latin typeface="Myriad Pro" panose="020B0503030403020204"/>
              </a:rPr>
              <a:t>EFFICACIA A M1 POST-TRAPIANTO</a:t>
            </a:r>
            <a:endParaRPr kumimoji="0" lang="en-US" sz="2400" b="1" i="0" u="none" strike="noStrike" cap="none" normalizeH="0" baseline="0" noProof="0" dirty="0">
              <a:ln>
                <a:noFill/>
              </a:ln>
              <a:solidFill>
                <a:srgbClr val="2B76A2"/>
              </a:solidFill>
              <a:effectLst/>
              <a:uLnTx/>
              <a:uFillTx/>
              <a:latin typeface="Myriad Pro" panose="020B0503030403020204"/>
            </a:endParaRPr>
          </a:p>
        </p:txBody>
      </p:sp>
      <p:sp>
        <p:nvSpPr>
          <p:cNvPr id="5" name="Rectangle : coins arrondis 25">
            <a:extLst>
              <a:ext uri="{FF2B5EF4-FFF2-40B4-BE49-F238E27FC236}">
                <a16:creationId xmlns:a16="http://schemas.microsoft.com/office/drawing/2014/main" id="{6FC917D9-99CC-B89A-ABC9-A8D1809114B6}"/>
              </a:ext>
            </a:extLst>
          </p:cNvPr>
          <p:cNvSpPr/>
          <p:nvPr/>
        </p:nvSpPr>
        <p:spPr>
          <a:xfrm>
            <a:off x="105819" y="91391"/>
            <a:ext cx="3070767" cy="10027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ANALISI DI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9354BAEE-B603-36EC-164D-3E4348E9A3AC}"/>
              </a:ext>
            </a:extLst>
          </p:cNvPr>
          <p:cNvSpPr txBox="1"/>
          <p:nvPr/>
        </p:nvSpPr>
        <p:spPr>
          <a:xfrm>
            <a:off x="203833" y="3764509"/>
            <a:ext cx="29157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17" name="Image 6">
            <a:extLst>
              <a:ext uri="{FF2B5EF4-FFF2-40B4-BE49-F238E27FC236}">
                <a16:creationId xmlns:a16="http://schemas.microsoft.com/office/drawing/2014/main" id="{9AD9BCE1-D6DD-6D80-F675-A7AEE3330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6" y="3764509"/>
            <a:ext cx="311656" cy="298848"/>
          </a:xfrm>
          <a:prstGeom prst="rect">
            <a:avLst/>
          </a:prstGeom>
        </p:spPr>
      </p:pic>
      <p:sp>
        <p:nvSpPr>
          <p:cNvPr id="20" name="ZoneTexte 9">
            <a:extLst>
              <a:ext uri="{FF2B5EF4-FFF2-40B4-BE49-F238E27FC236}">
                <a16:creationId xmlns:a16="http://schemas.microsoft.com/office/drawing/2014/main" id="{D093FCF5-0E03-BC5E-E6F1-F3EF51C1232C}"/>
              </a:ext>
            </a:extLst>
          </p:cNvPr>
          <p:cNvSpPr txBox="1"/>
          <p:nvPr/>
        </p:nvSpPr>
        <p:spPr>
          <a:xfrm>
            <a:off x="263983" y="4153057"/>
            <a:ext cx="2975847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ASPETTO GLOBALE DEL CUOIO</a:t>
            </a:r>
            <a:endParaRPr lang="it-IT" sz="1200" b="1" kern="0" dirty="0">
              <a:solidFill>
                <a:srgbClr val="005079"/>
              </a:solidFill>
              <a:latin typeface="Myriad Pro"/>
              <a:cs typeface="Arial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 CAPELLUTO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(valutazione investigatore)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 </a:t>
            </a: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RICRESCITA DEI CAPELLI</a:t>
            </a: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 EFFICACIA GLOBALE </a:t>
            </a:r>
          </a:p>
          <a:p>
            <a:pPr fontAlgn="auto">
              <a:spcBef>
                <a:spcPts val="100"/>
              </a:spcBef>
              <a:spcAft>
                <a:spcPts val="1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  <a:cs typeface="Arial" charset="0"/>
              </a:rPr>
              <a:t>  </a:t>
            </a:r>
            <a:r>
              <a:rPr lang="it-IT" sz="1200" kern="0" dirty="0">
                <a:solidFill>
                  <a:srgbClr val="005079"/>
                </a:solidFill>
                <a:latin typeface="Myriad Pro"/>
                <a:cs typeface="Arial" charset="0"/>
              </a:rPr>
              <a:t>(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valutazione paziente)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 PARAMETRI FUNZIONALI</a:t>
            </a: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: Mancanza di benessere = sensazione di dolore e tensione al cuoio capelluto</a:t>
            </a:r>
            <a:endParaRPr lang="it-IT" sz="1200" kern="0" dirty="0">
              <a:solidFill>
                <a:srgbClr val="005079"/>
              </a:solidFill>
              <a:latin typeface="+mj-lt"/>
            </a:endParaRPr>
          </a:p>
        </p:txBody>
      </p:sp>
      <p:sp>
        <p:nvSpPr>
          <p:cNvPr id="21" name="ZoneTexte 5">
            <a:extLst>
              <a:ext uri="{FF2B5EF4-FFF2-40B4-BE49-F238E27FC236}">
                <a16:creationId xmlns:a16="http://schemas.microsoft.com/office/drawing/2014/main" id="{B64DEDD7-8347-599A-DAE8-4964E013C2E5}"/>
              </a:ext>
            </a:extLst>
          </p:cNvPr>
          <p:cNvSpPr txBox="1"/>
          <p:nvPr/>
        </p:nvSpPr>
        <p:spPr>
          <a:xfrm>
            <a:off x="417273" y="1293763"/>
            <a:ext cx="312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Studio in aperto, multicentrico, randomizzato, comparativo</a:t>
            </a:r>
            <a:endParaRPr lang="it-IT" sz="1600" b="1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22" name="Image 6">
            <a:extLst>
              <a:ext uri="{FF2B5EF4-FFF2-40B4-BE49-F238E27FC236}">
                <a16:creationId xmlns:a16="http://schemas.microsoft.com/office/drawing/2014/main" id="{1120836F-9E0E-A1B3-1D14-FA97EF914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5" y="2111624"/>
            <a:ext cx="311656" cy="298848"/>
          </a:xfrm>
          <a:prstGeom prst="rect">
            <a:avLst/>
          </a:prstGeom>
        </p:spPr>
      </p:pic>
      <p:sp>
        <p:nvSpPr>
          <p:cNvPr id="23" name="ZoneTexte 7">
            <a:extLst>
              <a:ext uri="{FF2B5EF4-FFF2-40B4-BE49-F238E27FC236}">
                <a16:creationId xmlns:a16="http://schemas.microsoft.com/office/drawing/2014/main" id="{1445B978-4446-1F0B-3474-127B77254CA2}"/>
              </a:ext>
            </a:extLst>
          </p:cNvPr>
          <p:cNvSpPr txBox="1"/>
          <p:nvPr/>
        </p:nvSpPr>
        <p:spPr>
          <a:xfrm>
            <a:off x="427409" y="2139593"/>
            <a:ext cx="284110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30 pazienti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(n=15/gruppo)</a:t>
            </a:r>
          </a:p>
          <a:p>
            <a:pPr marL="0" marR="0" lvl="0" indent="0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25" name="Image 29">
            <a:extLst>
              <a:ext uri="{FF2B5EF4-FFF2-40B4-BE49-F238E27FC236}">
                <a16:creationId xmlns:a16="http://schemas.microsoft.com/office/drawing/2014/main" id="{F745FF45-F185-F74D-F171-231B1450D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6" y="1265183"/>
            <a:ext cx="311656" cy="2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79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ABA00BE-4442-3BF9-1A38-E72A7AD6B09C}"/>
              </a:ext>
            </a:extLst>
          </p:cNvPr>
          <p:cNvSpPr/>
          <p:nvPr/>
        </p:nvSpPr>
        <p:spPr>
          <a:xfrm>
            <a:off x="3464910" y="-27268"/>
            <a:ext cx="8727089" cy="6984661"/>
          </a:xfrm>
          <a:prstGeom prst="rect">
            <a:avLst/>
          </a:prstGeom>
          <a:solidFill>
            <a:srgbClr val="FE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6" name="Image 135">
            <a:extLst>
              <a:ext uri="{FF2B5EF4-FFF2-40B4-BE49-F238E27FC236}">
                <a16:creationId xmlns:a16="http://schemas.microsoft.com/office/drawing/2014/main" id="{76383C9A-7917-FE6B-46EC-C7470770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149" y="-27268"/>
            <a:ext cx="1472851" cy="1493027"/>
          </a:xfrm>
          <a:prstGeom prst="rect">
            <a:avLst/>
          </a:prstGeom>
        </p:spPr>
      </p:pic>
      <p:sp>
        <p:nvSpPr>
          <p:cNvPr id="191" name="object 9">
            <a:extLst>
              <a:ext uri="{FF2B5EF4-FFF2-40B4-BE49-F238E27FC236}">
                <a16:creationId xmlns:a16="http://schemas.microsoft.com/office/drawing/2014/main" id="{4F964D8A-8413-56DB-05F7-08FA80CFF5DB}"/>
              </a:ext>
            </a:extLst>
          </p:cNvPr>
          <p:cNvSpPr/>
          <p:nvPr/>
        </p:nvSpPr>
        <p:spPr>
          <a:xfrm rot="5400000">
            <a:off x="-36646" y="3455837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64C23701-081C-BC7A-0C02-4EBB510F7752}"/>
              </a:ext>
            </a:extLst>
          </p:cNvPr>
          <p:cNvSpPr txBox="1"/>
          <p:nvPr/>
        </p:nvSpPr>
        <p:spPr>
          <a:xfrm>
            <a:off x="4309000" y="338577"/>
            <a:ext cx="6330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B76A2"/>
                </a:solidFill>
                <a:latin typeface="Myriad Pro" panose="020B0503030403020204"/>
              </a:rPr>
              <a:t>EFFICACIA A M6 E M12 POST-TRAPAINTO</a:t>
            </a:r>
          </a:p>
        </p:txBody>
      </p:sp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CF4AF8D1-F720-7988-09A3-99B84CE279B1}"/>
              </a:ext>
            </a:extLst>
          </p:cNvPr>
          <p:cNvGrpSpPr/>
          <p:nvPr/>
        </p:nvGrpSpPr>
        <p:grpSpPr>
          <a:xfrm>
            <a:off x="3869225" y="5579390"/>
            <a:ext cx="7879479" cy="1200329"/>
            <a:chOff x="3801102" y="5717972"/>
            <a:chExt cx="6294633" cy="1200329"/>
          </a:xfrm>
        </p:grpSpPr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B8277C42-04EA-DAF8-ED64-1844232C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102" y="6079795"/>
              <a:ext cx="417505" cy="409582"/>
            </a:xfrm>
            <a:prstGeom prst="rect">
              <a:avLst/>
            </a:prstGeom>
          </p:spPr>
        </p:pic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6AF7BAEC-83A2-426B-BBF7-2163A1DE5076}"/>
                </a:ext>
              </a:extLst>
            </p:cNvPr>
            <p:cNvSpPr txBox="1"/>
            <p:nvPr/>
          </p:nvSpPr>
          <p:spPr>
            <a:xfrm>
              <a:off x="4278222" y="5717972"/>
              <a:ext cx="5817513" cy="1200329"/>
            </a:xfrm>
            <a:prstGeom prst="rect">
              <a:avLst/>
            </a:prstGeom>
            <a:solidFill>
              <a:srgbClr val="CF452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i="0" u="none" strike="noStrike" cap="none" baseline="0" dirty="0">
                  <a:solidFill>
                    <a:schemeClr val="bg1"/>
                  </a:solidFill>
                  <a:uFillTx/>
                  <a:latin typeface="Myriad pro"/>
                </a:rPr>
                <a:t>  NEOPTIDE EXPERT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i="0" u="none" strike="noStrike" cap="none" baseline="0" dirty="0">
                  <a:solidFill>
                    <a:schemeClr val="bg1"/>
                  </a:solidFill>
                  <a:uFillTx/>
                  <a:latin typeface="Myriad pro"/>
                </a:rPr>
                <a:t>PROMUOVE </a:t>
              </a:r>
              <a:r>
                <a:rPr lang="en-US" b="1" dirty="0">
                  <a:solidFill>
                    <a:schemeClr val="bg1"/>
                  </a:solidFill>
                  <a:latin typeface="Myriad pro"/>
                </a:rPr>
                <a:t>LA RICRESCITA DEI CAPELLI,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dirty="0">
                  <a:solidFill>
                    <a:schemeClr val="bg1"/>
                  </a:solidFill>
                  <a:latin typeface="Myriad pro"/>
                </a:rPr>
                <a:t>NELL’AREA TRATTATA, DOPO 6 E 12 MESI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i="0" u="none" strike="noStrike" cap="none" baseline="0" dirty="0">
                  <a:solidFill>
                    <a:schemeClr val="bg1"/>
                  </a:solidFill>
                  <a:uFillTx/>
                  <a:latin typeface="Myriad pro"/>
                  <a:cs typeface="Arial"/>
                </a:rPr>
                <a:t>vs </a:t>
              </a:r>
              <a:r>
                <a:rPr lang="en-US" i="0" u="none" strike="noStrike" cap="none" baseline="0" dirty="0" err="1">
                  <a:solidFill>
                    <a:schemeClr val="bg1"/>
                  </a:solidFill>
                  <a:uFillTx/>
                  <a:latin typeface="Myriad pro"/>
                  <a:cs typeface="Arial"/>
                </a:rPr>
                <a:t>gruppo</a:t>
              </a:r>
              <a:r>
                <a:rPr lang="en-US" i="0" u="none" strike="noStrike" cap="none" baseline="0" dirty="0">
                  <a:solidFill>
                    <a:schemeClr val="bg1"/>
                  </a:solidFill>
                  <a:uFillTx/>
                  <a:latin typeface="Myriad pro"/>
                  <a:cs typeface="Arial"/>
                </a:rPr>
                <a:t> di </a:t>
              </a:r>
              <a:r>
                <a:rPr lang="en-US" dirty="0" err="1">
                  <a:solidFill>
                    <a:schemeClr val="bg1"/>
                  </a:solidFill>
                  <a:latin typeface="Myriad pro"/>
                  <a:cs typeface="Arial"/>
                </a:rPr>
                <a:t>C</a:t>
              </a:r>
              <a:r>
                <a:rPr lang="en-US" i="0" u="none" strike="noStrike" cap="none" baseline="0" dirty="0" err="1">
                  <a:solidFill>
                    <a:schemeClr val="bg1"/>
                  </a:solidFill>
                  <a:uFillTx/>
                  <a:latin typeface="Myriad pro"/>
                  <a:cs typeface="Arial"/>
                </a:rPr>
                <a:t>ontrollo</a:t>
              </a:r>
              <a:endParaRPr lang="en-US" b="1" i="0" u="none" strike="noStrike" cap="none" baseline="0" dirty="0">
                <a:solidFill>
                  <a:schemeClr val="bg1"/>
                </a:solidFill>
                <a:uFillTx/>
                <a:latin typeface="Myriad pro"/>
              </a:endParaRPr>
            </a:p>
          </p:txBody>
        </p:sp>
      </p:grpSp>
      <p:sp>
        <p:nvSpPr>
          <p:cNvPr id="154" name="ZoneTexte 153">
            <a:extLst>
              <a:ext uri="{FF2B5EF4-FFF2-40B4-BE49-F238E27FC236}">
                <a16:creationId xmlns:a16="http://schemas.microsoft.com/office/drawing/2014/main" id="{04AB83CF-1AF0-1C7A-0B2B-AA1FCBC5964B}"/>
              </a:ext>
            </a:extLst>
          </p:cNvPr>
          <p:cNvSpPr txBox="1"/>
          <p:nvPr/>
        </p:nvSpPr>
        <p:spPr>
          <a:xfrm>
            <a:off x="5874811" y="1002633"/>
            <a:ext cx="368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2B76A2"/>
                </a:solidFill>
                <a:latin typeface="Myriad Pro" panose="020B0503030403020204"/>
              </a:rPr>
              <a:t>RICRESCITA CAPELLI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E29F1A84-ADE0-494A-BA9B-4C65CBDBA7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4592799"/>
              </p:ext>
            </p:extLst>
          </p:nvPr>
        </p:nvGraphicFramePr>
        <p:xfrm>
          <a:off x="3749991" y="1994867"/>
          <a:ext cx="4339182" cy="333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4A5F708-F05F-7494-4567-F09D1C3AB6A7}"/>
              </a:ext>
            </a:extLst>
          </p:cNvPr>
          <p:cNvSpPr txBox="1"/>
          <p:nvPr/>
        </p:nvSpPr>
        <p:spPr>
          <a:xfrm>
            <a:off x="5498160" y="1655434"/>
            <a:ext cx="20355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>
                <a:solidFill>
                  <a:srgbClr val="0B557D"/>
                </a:solidFill>
                <a:latin typeface="Myriad Pro"/>
              </a:rPr>
              <a:t>6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 MESI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>
                <a:solidFill>
                  <a:srgbClr val="0B557D"/>
                </a:solidFill>
                <a:latin typeface="Myriad Pro"/>
              </a:rPr>
              <a:t>d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opo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trapainto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8F9DA0C-EF86-B9D3-5F6B-1DBA5A99B4DE}"/>
              </a:ext>
            </a:extLst>
          </p:cNvPr>
          <p:cNvCxnSpPr>
            <a:cxnSpLocks/>
          </p:cNvCxnSpPr>
          <p:nvPr/>
        </p:nvCxnSpPr>
        <p:spPr>
          <a:xfrm>
            <a:off x="5548772" y="2321610"/>
            <a:ext cx="1512168" cy="0"/>
          </a:xfrm>
          <a:prstGeom prst="line">
            <a:avLst/>
          </a:prstGeom>
          <a:ln>
            <a:solidFill>
              <a:srgbClr val="367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9FC794EA-91B8-5930-28C4-6CE293A112F7}"/>
              </a:ext>
            </a:extLst>
          </p:cNvPr>
          <p:cNvSpPr txBox="1"/>
          <p:nvPr/>
        </p:nvSpPr>
        <p:spPr>
          <a:xfrm>
            <a:off x="6223877" y="2037646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+mj-lt"/>
              </a:rPr>
              <a:t>*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64199C-ED56-FC93-2AFC-A6F156BE8B50}"/>
              </a:ext>
            </a:extLst>
          </p:cNvPr>
          <p:cNvSpPr txBox="1"/>
          <p:nvPr/>
        </p:nvSpPr>
        <p:spPr>
          <a:xfrm>
            <a:off x="9853771" y="5198460"/>
            <a:ext cx="1859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tx2"/>
                </a:solidFill>
                <a:latin typeface="+mj-lt"/>
              </a:rPr>
              <a:t>* p&lt;0,003 vs control group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866ECE-7093-6BF2-9A26-8C6AE22643CA}"/>
              </a:ext>
            </a:extLst>
          </p:cNvPr>
          <p:cNvSpPr/>
          <p:nvPr/>
        </p:nvSpPr>
        <p:spPr>
          <a:xfrm>
            <a:off x="5973324" y="5260831"/>
            <a:ext cx="113457" cy="144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069C0A-9AEE-CA5A-07DA-091CB6AD657D}"/>
              </a:ext>
            </a:extLst>
          </p:cNvPr>
          <p:cNvSpPr/>
          <p:nvPr/>
        </p:nvSpPr>
        <p:spPr>
          <a:xfrm>
            <a:off x="7781760" y="5260831"/>
            <a:ext cx="113457" cy="1445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4D237F-C38E-C365-3963-5AF5452F1DFA}"/>
              </a:ext>
            </a:extLst>
          </p:cNvPr>
          <p:cNvSpPr txBox="1"/>
          <p:nvPr/>
        </p:nvSpPr>
        <p:spPr>
          <a:xfrm>
            <a:off x="6132754" y="5212319"/>
            <a:ext cx="15921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>
                <a:solidFill>
                  <a:schemeClr val="tx2"/>
                </a:solidFill>
                <a:latin typeface="+mj-lt"/>
              </a:rPr>
              <a:t>Miglioramento</a:t>
            </a:r>
            <a:r>
              <a:rPr lang="fr-FR" sz="1050" dirty="0">
                <a:solidFill>
                  <a:schemeClr val="tx2"/>
                </a:solidFill>
                <a:latin typeface="+mj-lt"/>
              </a:rPr>
              <a:t> importante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10AB7A0-E77E-F901-CD85-E2D95D080DA4}"/>
              </a:ext>
            </a:extLst>
          </p:cNvPr>
          <p:cNvSpPr txBox="1"/>
          <p:nvPr/>
        </p:nvSpPr>
        <p:spPr>
          <a:xfrm>
            <a:off x="7852174" y="5206154"/>
            <a:ext cx="15231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>
                <a:solidFill>
                  <a:schemeClr val="tx2"/>
                </a:solidFill>
                <a:latin typeface="+mj-lt"/>
              </a:rPr>
              <a:t>Miglioramento</a:t>
            </a:r>
            <a:r>
              <a:rPr lang="fr-FR" sz="1050" dirty="0">
                <a:solidFill>
                  <a:schemeClr val="tx2"/>
                </a:solidFill>
                <a:latin typeface="+mj-lt"/>
              </a:rPr>
              <a:t> moderato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D8A3684F-B3C3-1927-5237-48EE3D488388}"/>
              </a:ext>
            </a:extLst>
          </p:cNvPr>
          <p:cNvGraphicFramePr>
            <a:graphicFrameLocks/>
          </p:cNvGraphicFramePr>
          <p:nvPr/>
        </p:nvGraphicFramePr>
        <p:xfrm>
          <a:off x="7871533" y="2025611"/>
          <a:ext cx="4339182" cy="3156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A8A9AA68-98C4-90AE-B939-1DE7F3DD3684}"/>
              </a:ext>
            </a:extLst>
          </p:cNvPr>
          <p:cNvSpPr txBox="1"/>
          <p:nvPr/>
        </p:nvSpPr>
        <p:spPr>
          <a:xfrm>
            <a:off x="9298107" y="1606078"/>
            <a:ext cx="23268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>
                <a:solidFill>
                  <a:srgbClr val="0B557D"/>
                </a:solidFill>
                <a:latin typeface="Myriad Pro"/>
              </a:rPr>
              <a:t>12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 MESI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>
                <a:solidFill>
                  <a:srgbClr val="0B557D"/>
                </a:solidFill>
                <a:latin typeface="Myriad Pro"/>
              </a:rPr>
              <a:t>d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opo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B557D"/>
                </a:solidFill>
                <a:effectLst/>
                <a:uLnTx/>
                <a:uFillTx/>
                <a:latin typeface="Myriad Pro"/>
              </a:rPr>
              <a:t>trapianto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E393609-21CC-4C54-CA96-A8E6070AA519}"/>
              </a:ext>
            </a:extLst>
          </p:cNvPr>
          <p:cNvCxnSpPr>
            <a:cxnSpLocks/>
          </p:cNvCxnSpPr>
          <p:nvPr/>
        </p:nvCxnSpPr>
        <p:spPr>
          <a:xfrm>
            <a:off x="9557113" y="2347304"/>
            <a:ext cx="1512168" cy="0"/>
          </a:xfrm>
          <a:prstGeom prst="line">
            <a:avLst/>
          </a:prstGeom>
          <a:ln>
            <a:solidFill>
              <a:srgbClr val="367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ECD0840-382F-45C9-2BFD-4B42EB03CE61}"/>
              </a:ext>
            </a:extLst>
          </p:cNvPr>
          <p:cNvSpPr txBox="1"/>
          <p:nvPr/>
        </p:nvSpPr>
        <p:spPr>
          <a:xfrm>
            <a:off x="10183637" y="2010860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+mj-lt"/>
              </a:rPr>
              <a:t>*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25C1097B-546E-E8CF-1AA2-F14DF079B230}"/>
              </a:ext>
            </a:extLst>
          </p:cNvPr>
          <p:cNvSpPr/>
          <p:nvPr/>
        </p:nvSpPr>
        <p:spPr>
          <a:xfrm rot="5400000">
            <a:off x="-9643" y="3455836"/>
            <a:ext cx="6957393" cy="45719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Rectangle : coins arrondis 25">
            <a:extLst>
              <a:ext uri="{FF2B5EF4-FFF2-40B4-BE49-F238E27FC236}">
                <a16:creationId xmlns:a16="http://schemas.microsoft.com/office/drawing/2014/main" id="{FBFD5685-CB16-101F-FF84-FFD0D02A30A0}"/>
              </a:ext>
            </a:extLst>
          </p:cNvPr>
          <p:cNvSpPr/>
          <p:nvPr/>
        </p:nvSpPr>
        <p:spPr>
          <a:xfrm>
            <a:off x="105819" y="91391"/>
            <a:ext cx="3070767" cy="10027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ANALISI DI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</p:txBody>
      </p:sp>
      <p:sp>
        <p:nvSpPr>
          <p:cNvPr id="25" name="ZoneTexte 5">
            <a:extLst>
              <a:ext uri="{FF2B5EF4-FFF2-40B4-BE49-F238E27FC236}">
                <a16:creationId xmlns:a16="http://schemas.microsoft.com/office/drawing/2014/main" id="{D67655A0-CACC-FDF2-3371-2DA7B676657D}"/>
              </a:ext>
            </a:extLst>
          </p:cNvPr>
          <p:cNvSpPr txBox="1"/>
          <p:nvPr/>
        </p:nvSpPr>
        <p:spPr>
          <a:xfrm>
            <a:off x="203833" y="3764509"/>
            <a:ext cx="29157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26" name="Image 6">
            <a:extLst>
              <a:ext uri="{FF2B5EF4-FFF2-40B4-BE49-F238E27FC236}">
                <a16:creationId xmlns:a16="http://schemas.microsoft.com/office/drawing/2014/main" id="{7323C71C-95E5-43DA-284C-92CC7BE4F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" y="3764509"/>
            <a:ext cx="311656" cy="298848"/>
          </a:xfrm>
          <a:prstGeom prst="rect">
            <a:avLst/>
          </a:prstGeom>
        </p:spPr>
      </p:pic>
      <p:sp>
        <p:nvSpPr>
          <p:cNvPr id="27" name="ZoneTexte 9">
            <a:extLst>
              <a:ext uri="{FF2B5EF4-FFF2-40B4-BE49-F238E27FC236}">
                <a16:creationId xmlns:a16="http://schemas.microsoft.com/office/drawing/2014/main" id="{F6CD1329-FEBB-333A-69F9-77CD75AE73D7}"/>
              </a:ext>
            </a:extLst>
          </p:cNvPr>
          <p:cNvSpPr txBox="1"/>
          <p:nvPr/>
        </p:nvSpPr>
        <p:spPr>
          <a:xfrm>
            <a:off x="263983" y="4153057"/>
            <a:ext cx="2975847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ASPETTO GLOBALE DEL CUOIO</a:t>
            </a:r>
            <a:endParaRPr lang="it-IT" sz="1200" b="1" kern="0" dirty="0">
              <a:solidFill>
                <a:srgbClr val="005079"/>
              </a:solidFill>
              <a:latin typeface="Myriad Pro"/>
              <a:cs typeface="Arial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 CAPELLUTO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(valutazione investigatore)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 </a:t>
            </a: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RICRESCITA DEI CAPELLI</a:t>
            </a: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 EFFICACIA GLOBALE </a:t>
            </a:r>
          </a:p>
          <a:p>
            <a:pPr fontAlgn="auto">
              <a:spcBef>
                <a:spcPts val="100"/>
              </a:spcBef>
              <a:spcAft>
                <a:spcPts val="1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  <a:cs typeface="Arial" charset="0"/>
              </a:rPr>
              <a:t>  </a:t>
            </a:r>
            <a:r>
              <a:rPr lang="it-IT" sz="1200" kern="0" dirty="0">
                <a:solidFill>
                  <a:srgbClr val="005079"/>
                </a:solidFill>
                <a:latin typeface="Myriad Pro"/>
                <a:cs typeface="Arial" charset="0"/>
              </a:rPr>
              <a:t>(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ea typeface="+mn-ea"/>
                <a:cs typeface="Arial" charset="0"/>
              </a:rPr>
              <a:t>valutazione paziente)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 PARAMETRI FUNZIONALI</a:t>
            </a: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: Mancanza di benessere = sensazione di dolore e tensione al cuoio capelluto</a:t>
            </a:r>
            <a:endParaRPr lang="it-IT" sz="1200" kern="0" dirty="0">
              <a:solidFill>
                <a:srgbClr val="005079"/>
              </a:solidFill>
              <a:latin typeface="+mj-lt"/>
            </a:endParaRPr>
          </a:p>
        </p:txBody>
      </p:sp>
      <p:sp>
        <p:nvSpPr>
          <p:cNvPr id="28" name="ZoneTexte 5">
            <a:extLst>
              <a:ext uri="{FF2B5EF4-FFF2-40B4-BE49-F238E27FC236}">
                <a16:creationId xmlns:a16="http://schemas.microsoft.com/office/drawing/2014/main" id="{2D5D1A51-0443-9314-F7B1-F0EBC760CC25}"/>
              </a:ext>
            </a:extLst>
          </p:cNvPr>
          <p:cNvSpPr txBox="1"/>
          <p:nvPr/>
        </p:nvSpPr>
        <p:spPr>
          <a:xfrm>
            <a:off x="417273" y="1293763"/>
            <a:ext cx="312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Studio in aperto, multicentrico, randomizzato, comparativo</a:t>
            </a:r>
            <a:endParaRPr lang="it-IT" sz="1600" b="1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29" name="Image 6">
            <a:extLst>
              <a:ext uri="{FF2B5EF4-FFF2-40B4-BE49-F238E27FC236}">
                <a16:creationId xmlns:a16="http://schemas.microsoft.com/office/drawing/2014/main" id="{0C904C84-AB51-667A-BE27-51035FD60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" y="2111624"/>
            <a:ext cx="311656" cy="298848"/>
          </a:xfrm>
          <a:prstGeom prst="rect">
            <a:avLst/>
          </a:prstGeom>
        </p:spPr>
      </p:pic>
      <p:sp>
        <p:nvSpPr>
          <p:cNvPr id="30" name="ZoneTexte 7">
            <a:extLst>
              <a:ext uri="{FF2B5EF4-FFF2-40B4-BE49-F238E27FC236}">
                <a16:creationId xmlns:a16="http://schemas.microsoft.com/office/drawing/2014/main" id="{FB48F904-ABA9-D1F5-953C-95DABB55D561}"/>
              </a:ext>
            </a:extLst>
          </p:cNvPr>
          <p:cNvSpPr txBox="1"/>
          <p:nvPr/>
        </p:nvSpPr>
        <p:spPr>
          <a:xfrm>
            <a:off x="427409" y="2139593"/>
            <a:ext cx="284110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30 pazienti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(n=15/gruppo)</a:t>
            </a:r>
          </a:p>
          <a:p>
            <a:pPr marL="0" marR="0" lvl="0" indent="0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31" name="Image 29">
            <a:extLst>
              <a:ext uri="{FF2B5EF4-FFF2-40B4-BE49-F238E27FC236}">
                <a16:creationId xmlns:a16="http://schemas.microsoft.com/office/drawing/2014/main" id="{CB7C5F6E-A5E6-BCEF-AE12-D81452B1C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6" y="1265183"/>
            <a:ext cx="311656" cy="2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06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DC056-F98F-38D6-DFE4-70A4462661FB}"/>
              </a:ext>
            </a:extLst>
          </p:cNvPr>
          <p:cNvSpPr txBox="1"/>
          <p:nvPr/>
        </p:nvSpPr>
        <p:spPr>
          <a:xfrm>
            <a:off x="231752" y="793501"/>
            <a:ext cx="11053841" cy="563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4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Microminerale</a:t>
            </a: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costituente della </a:t>
            </a:r>
            <a:r>
              <a:rPr lang="it-IT" sz="24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catalasi</a:t>
            </a: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nelle reazioni </a:t>
            </a:r>
          </a:p>
          <a:p>
            <a:pPr defTabSz="410751">
              <a:buClr>
                <a:srgbClr val="FF0000"/>
              </a:buClr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   enzimatiche antiossidanti</a:t>
            </a: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La </a:t>
            </a:r>
            <a:r>
              <a:rPr lang="it-IT" sz="24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carenza di ferro </a:t>
            </a: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è la carenza nutrizionale più comune al mondo </a:t>
            </a: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Necessario alla vita del cheratinocita in quanto parte dell’eme,</a:t>
            </a:r>
          </a:p>
          <a:p>
            <a:pPr defTabSz="410751">
              <a:buClr>
                <a:srgbClr val="FF0000"/>
              </a:buClr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    componente dell’emoglobina che trasporta l’ossigeno alle cellule</a:t>
            </a:r>
          </a:p>
          <a:p>
            <a:pPr defTabSz="410751">
              <a:buClr>
                <a:srgbClr val="FF0000"/>
              </a:buClr>
            </a:pPr>
            <a:endParaRPr lang="it-IT" sz="2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Presente nella composizione chimica del fusto del capello</a:t>
            </a: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Svolge un ruolo fondamentale nel trasporto di ossigeno ai tessuti, e nel trasportare ossigeno a sufficienza al follicolo pilifero </a:t>
            </a: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Possibile ruolo del ferro di up-</a:t>
            </a:r>
            <a:r>
              <a:rPr lang="it-IT" sz="24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regulation</a:t>
            </a: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dei geni CDC2 , NDRG1 , ALAD e RRM2  e down-</a:t>
            </a:r>
            <a:r>
              <a:rPr lang="it-IT" sz="24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regulation</a:t>
            </a: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dei geni </a:t>
            </a:r>
            <a:r>
              <a:rPr lang="it-IT" sz="24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Decorin</a:t>
            </a:r>
            <a:r>
              <a:rPr lang="it-IT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e DCT legati al ciclo follicolare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5E2D8F-83BC-C456-2F1D-425A93EC2970}"/>
              </a:ext>
            </a:extLst>
          </p:cNvPr>
          <p:cNvSpPr txBox="1">
            <a:spLocks noChangeArrowheads="1"/>
          </p:cNvSpPr>
          <p:nvPr/>
        </p:nvSpPr>
        <p:spPr>
          <a:xfrm>
            <a:off x="1733869" y="130182"/>
            <a:ext cx="6857791" cy="5548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it-IT" altLang="it-IT" sz="3094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Ferro</a:t>
            </a:r>
            <a:endParaRPr lang="fr-FR" altLang="it-IT" sz="3094" b="1" kern="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4578" name="Picture 2" descr="Carenza di ferro: quali cibi mangiare - Fondo ASIM">
            <a:extLst>
              <a:ext uri="{FF2B5EF4-FFF2-40B4-BE49-F238E27FC236}">
                <a16:creationId xmlns:a16="http://schemas.microsoft.com/office/drawing/2014/main" id="{1A3420F2-A800-918D-BC10-0D72EB5F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60" y="104"/>
            <a:ext cx="3600340" cy="22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E9CAEF-D29A-01FD-55EA-FDB5E193B61A}"/>
              </a:ext>
            </a:extLst>
          </p:cNvPr>
          <p:cNvSpPr txBox="1"/>
          <p:nvPr/>
        </p:nvSpPr>
        <p:spPr>
          <a:xfrm>
            <a:off x="0" y="6354544"/>
            <a:ext cx="1219200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 Pierre SA,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Vercellotti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GM, Donovan JC,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Hordinsky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MK.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deficiency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diffuse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nonscarring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scalp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alopecia in women: more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pieces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the puzzle. J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Acad</a:t>
            </a:r>
            <a:r>
              <a:rPr lang="it-IT" sz="14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Dermatol</a:t>
            </a:r>
            <a:r>
              <a:rPr lang="it-IT" sz="1400" b="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2010;63(6):1070–1076. </a:t>
            </a:r>
            <a:endParaRPr lang="it-IT" sz="1400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5652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9">
            <a:extLst>
              <a:ext uri="{FF2B5EF4-FFF2-40B4-BE49-F238E27FC236}">
                <a16:creationId xmlns:a16="http://schemas.microsoft.com/office/drawing/2014/main" id="{24D80DDD-5CC2-2519-49FF-E7E87E0A5C67}"/>
              </a:ext>
            </a:extLst>
          </p:cNvPr>
          <p:cNvSpPr/>
          <p:nvPr/>
        </p:nvSpPr>
        <p:spPr>
          <a:xfrm rot="5400000" flipV="1">
            <a:off x="269025" y="3387728"/>
            <a:ext cx="6858001" cy="82543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ln w="1047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ectangle : coins arrondis 25">
            <a:extLst>
              <a:ext uri="{FF2B5EF4-FFF2-40B4-BE49-F238E27FC236}">
                <a16:creationId xmlns:a16="http://schemas.microsoft.com/office/drawing/2014/main" id="{9352B43E-A5C6-B398-6F98-4CC3618A6AC2}"/>
              </a:ext>
            </a:extLst>
          </p:cNvPr>
          <p:cNvSpPr/>
          <p:nvPr/>
        </p:nvSpPr>
        <p:spPr>
          <a:xfrm>
            <a:off x="335360" y="2034855"/>
            <a:ext cx="2914401" cy="42887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 dirty="0">
              <a:solidFill>
                <a:srgbClr val="2B76A2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 dirty="0">
              <a:solidFill>
                <a:srgbClr val="2B76A2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b="1" dirty="0">
              <a:solidFill>
                <a:srgbClr val="2B76A2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 dirty="0">
              <a:solidFill>
                <a:srgbClr val="2B76A2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 dirty="0">
              <a:solidFill>
                <a:srgbClr val="2B76A2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i="0" u="none" strike="noStrike" kern="1200" cap="none" spc="0" baseline="0" dirty="0">
              <a:solidFill>
                <a:srgbClr val="2B76A2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Myriad pro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AFABAB"/>
              </a:solidFill>
              <a:uFillTx/>
              <a:latin typeface="Myriad pro"/>
            </a:endParaRPr>
          </a:p>
        </p:txBody>
      </p:sp>
      <p:sp>
        <p:nvSpPr>
          <p:cNvPr id="58" name="Rectangle : coins arrondis 25">
            <a:extLst>
              <a:ext uri="{FF2B5EF4-FFF2-40B4-BE49-F238E27FC236}">
                <a16:creationId xmlns:a16="http://schemas.microsoft.com/office/drawing/2014/main" id="{39958E2D-D1B5-DFD2-9C92-D9EEF07B04B9}"/>
              </a:ext>
            </a:extLst>
          </p:cNvPr>
          <p:cNvSpPr/>
          <p:nvPr/>
        </p:nvSpPr>
        <p:spPr>
          <a:xfrm>
            <a:off x="157058" y="3926631"/>
            <a:ext cx="3484897" cy="18569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i="0" u="none" strike="noStrike" kern="1200" cap="none" spc="0" baseline="0" dirty="0">
              <a:solidFill>
                <a:srgbClr val="2B76A2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AFABAB"/>
              </a:solidFill>
              <a:latin typeface="+mj-l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AFABAB"/>
              </a:solidFill>
              <a:uFillTx/>
              <a:latin typeface="+mj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7F33423-617A-D873-E042-4F40FC5CC811}"/>
              </a:ext>
            </a:extLst>
          </p:cNvPr>
          <p:cNvSpPr txBox="1"/>
          <p:nvPr/>
        </p:nvSpPr>
        <p:spPr>
          <a:xfrm>
            <a:off x="339165" y="3693310"/>
            <a:ext cx="2843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kern="0" dirty="0">
              <a:solidFill>
                <a:srgbClr val="005079"/>
              </a:solidFill>
              <a:latin typeface="+mj-l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B33418-C3F0-A41F-2046-7597AC772162}"/>
              </a:ext>
            </a:extLst>
          </p:cNvPr>
          <p:cNvSpPr txBox="1"/>
          <p:nvPr/>
        </p:nvSpPr>
        <p:spPr>
          <a:xfrm>
            <a:off x="442942" y="4216530"/>
            <a:ext cx="2938746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 FOTO STANDARIZZATE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 RICRESCITA DEI CAPELLI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ASPETTO GENERALE DEL CUOIO CAPELLUTO 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(</a:t>
            </a:r>
            <a:r>
              <a:rPr kumimoji="0" lang="it-IT" sz="1200" i="0" u="none" strike="noStrike" kern="0" cap="none" spc="0" normalizeH="0" baseline="0" noProof="0" dirty="0" err="1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valutazione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 </a:t>
            </a:r>
            <a:r>
              <a:rPr kumimoji="0" lang="it-IT" sz="1200" i="0" u="none" strike="noStrike" kern="0" cap="none" spc="0" normalizeH="0" baseline="0" noProof="0" dirty="0" err="1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investigatore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)</a:t>
            </a: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 EFFICACIA GENERALE 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(</a:t>
            </a:r>
            <a:r>
              <a:rPr kumimoji="0" lang="it-IT" sz="1200" i="0" u="none" strike="noStrike" kern="0" cap="none" spc="0" normalizeH="0" baseline="0" noProof="0" dirty="0" err="1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valutazione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 </a:t>
            </a:r>
            <a:r>
              <a:rPr kumimoji="0" lang="it-IT" sz="1200" i="0" u="none" strike="noStrike" kern="0" cap="none" spc="0" normalizeH="0" baseline="0" noProof="0" dirty="0" err="1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paziente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rgbClr val="005079"/>
                </a:solidFill>
                <a:effectLst/>
                <a:uLnTx/>
                <a:uFillTx/>
                <a:latin typeface="Myriad Pro"/>
                <a:cs typeface="Arial" charset="0"/>
              </a:rPr>
              <a:t>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kern="0" dirty="0">
              <a:solidFill>
                <a:srgbClr val="005079"/>
              </a:solidFill>
              <a:latin typeface="Myriad Pro"/>
            </a:endParaRPr>
          </a:p>
          <a:p>
            <a:pPr fontAlgn="auto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kern="0" dirty="0">
                <a:solidFill>
                  <a:srgbClr val="005079"/>
                </a:solidFill>
                <a:latin typeface="Myriad Pro"/>
              </a:rPr>
              <a:t>PAREMETRI FUNZIONALI</a:t>
            </a:r>
            <a:r>
              <a:rPr lang="it-IT" sz="1200" kern="0" dirty="0">
                <a:solidFill>
                  <a:srgbClr val="005079"/>
                </a:solidFill>
                <a:latin typeface="Myriad Pro"/>
              </a:rPr>
              <a:t> : Mancanza di benessere = sensazione di dolore e tensione al cuoio capelluto</a:t>
            </a:r>
            <a:endParaRPr lang="it-IT" sz="1200" kern="0" dirty="0">
              <a:solidFill>
                <a:srgbClr val="005079"/>
              </a:solidFill>
              <a:latin typeface="+mj-lt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99C40C9-DC5C-D193-2820-FFA2B807C828}"/>
              </a:ext>
            </a:extLst>
          </p:cNvPr>
          <p:cNvGrpSpPr/>
          <p:nvPr/>
        </p:nvGrpSpPr>
        <p:grpSpPr>
          <a:xfrm>
            <a:off x="3676166" y="-1"/>
            <a:ext cx="8515834" cy="6858002"/>
            <a:chOff x="3691301" y="1279720"/>
            <a:chExt cx="8261096" cy="51719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5CF799-0D2B-8E32-D74C-BA68E8EE727D}"/>
                </a:ext>
              </a:extLst>
            </p:cNvPr>
            <p:cNvSpPr/>
            <p:nvPr/>
          </p:nvSpPr>
          <p:spPr>
            <a:xfrm>
              <a:off x="3691301" y="1279720"/>
              <a:ext cx="8261096" cy="5171987"/>
            </a:xfrm>
            <a:prstGeom prst="rect">
              <a:avLst/>
            </a:prstGeom>
            <a:solidFill>
              <a:srgbClr val="FEF2EB"/>
            </a:solidFill>
            <a:ln>
              <a:solidFill>
                <a:srgbClr val="FEF2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AutoShape 12">
              <a:extLst>
                <a:ext uri="{FF2B5EF4-FFF2-40B4-BE49-F238E27FC236}">
                  <a16:creationId xmlns:a16="http://schemas.microsoft.com/office/drawing/2014/main" id="{9A088070-F748-F9FC-F18D-8077176E15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248568" y="536063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6ED373E-A94B-AF4D-028C-5D7411097A87}"/>
              </a:ext>
            </a:extLst>
          </p:cNvPr>
          <p:cNvCxnSpPr>
            <a:cxnSpLocks/>
          </p:cNvCxnSpPr>
          <p:nvPr/>
        </p:nvCxnSpPr>
        <p:spPr>
          <a:xfrm>
            <a:off x="6371612" y="4896256"/>
            <a:ext cx="0" cy="10969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20C47B16-510C-E6CC-AC80-26DF8F60AD2F}"/>
              </a:ext>
            </a:extLst>
          </p:cNvPr>
          <p:cNvSpPr txBox="1"/>
          <p:nvPr/>
        </p:nvSpPr>
        <p:spPr>
          <a:xfrm>
            <a:off x="4295421" y="1030079"/>
            <a:ext cx="756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2B76A2"/>
                </a:solidFill>
                <a:latin typeface="Myriad Pro" panose="020B0503030403020204"/>
              </a:rPr>
              <a:t>TRAPIANTO + TARTTAMENTO CON NEOPTIDE EXPERT DA M0 A M9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836E20-CCE8-079A-7411-92196E17D90F}"/>
              </a:ext>
            </a:extLst>
          </p:cNvPr>
          <p:cNvSpPr/>
          <p:nvPr/>
        </p:nvSpPr>
        <p:spPr>
          <a:xfrm>
            <a:off x="3739299" y="2590481"/>
            <a:ext cx="8117342" cy="2527336"/>
          </a:xfrm>
          <a:prstGeom prst="rect">
            <a:avLst/>
          </a:prstGeom>
          <a:solidFill>
            <a:srgbClr val="D6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age 9" descr="Une image contenant personne, Front, cou, peau&#10;&#10;Description générée automatiquement">
            <a:extLst>
              <a:ext uri="{FF2B5EF4-FFF2-40B4-BE49-F238E27FC236}">
                <a16:creationId xmlns:a16="http://schemas.microsoft.com/office/drawing/2014/main" id="{7FD235AB-1FD2-AE77-7898-900CA08F15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8707" r="14827"/>
          <a:stretch/>
        </p:blipFill>
        <p:spPr>
          <a:xfrm>
            <a:off x="7900258" y="2714366"/>
            <a:ext cx="1843674" cy="1679790"/>
          </a:xfrm>
          <a:prstGeom prst="rect">
            <a:avLst/>
          </a:prstGeom>
        </p:spPr>
      </p:pic>
      <p:pic>
        <p:nvPicPr>
          <p:cNvPr id="22" name="Image 21" descr="Une image contenant personne, coiffure, intérieur, cheveux&#10;&#10;Description générée automatiquement">
            <a:extLst>
              <a:ext uri="{FF2B5EF4-FFF2-40B4-BE49-F238E27FC236}">
                <a16:creationId xmlns:a16="http://schemas.microsoft.com/office/drawing/2014/main" id="{0512633C-E4F5-6599-3BC9-CF7E5F42C3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t="2708" r="18206" b="-3409"/>
          <a:stretch/>
        </p:blipFill>
        <p:spPr>
          <a:xfrm>
            <a:off x="9885440" y="2744584"/>
            <a:ext cx="1991910" cy="1638782"/>
          </a:xfrm>
          <a:prstGeom prst="rect">
            <a:avLst/>
          </a:prstGeom>
        </p:spPr>
      </p:pic>
      <p:pic>
        <p:nvPicPr>
          <p:cNvPr id="24" name="Image 23" descr="Une image contenant personne, homme, intérieur, mur&#10;&#10;Description générée automatiquement">
            <a:extLst>
              <a:ext uri="{FF2B5EF4-FFF2-40B4-BE49-F238E27FC236}">
                <a16:creationId xmlns:a16="http://schemas.microsoft.com/office/drawing/2014/main" id="{AFC357B6-77E6-A967-C3CE-E53113BA0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5" r="1903"/>
          <a:stretch/>
        </p:blipFill>
        <p:spPr>
          <a:xfrm>
            <a:off x="3810225" y="2776222"/>
            <a:ext cx="1944712" cy="1618903"/>
          </a:xfrm>
          <a:prstGeom prst="rect">
            <a:avLst/>
          </a:prstGeom>
        </p:spPr>
      </p:pic>
      <p:pic>
        <p:nvPicPr>
          <p:cNvPr id="6" name="Image 5" descr="Une image contenant personne, intérieur, Front, peau&#10;&#10;Description générée automatiquement">
            <a:extLst>
              <a:ext uri="{FF2B5EF4-FFF2-40B4-BE49-F238E27FC236}">
                <a16:creationId xmlns:a16="http://schemas.microsoft.com/office/drawing/2014/main" id="{22F8CB90-6372-CB2E-B08F-DC47BB83D4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 t="17915" r="10690" b="-1344"/>
          <a:stretch/>
        </p:blipFill>
        <p:spPr>
          <a:xfrm>
            <a:off x="5766987" y="2827732"/>
            <a:ext cx="2007257" cy="151588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3A221129-2B96-6391-A868-AEC03F204B26}"/>
              </a:ext>
            </a:extLst>
          </p:cNvPr>
          <p:cNvSpPr txBox="1"/>
          <p:nvPr/>
        </p:nvSpPr>
        <p:spPr>
          <a:xfrm>
            <a:off x="4087955" y="4387751"/>
            <a:ext cx="1743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  <a:latin typeface="+mj-lt"/>
              </a:rPr>
              <a:t>M0</a:t>
            </a:r>
          </a:p>
          <a:p>
            <a:r>
              <a:rPr lang="it-IT" sz="1400" dirty="0">
                <a:solidFill>
                  <a:schemeClr val="tx2"/>
                </a:solidFill>
                <a:latin typeface="+mj-lt"/>
              </a:rPr>
              <a:t>Visita inclusione</a:t>
            </a:r>
          </a:p>
        </p:txBody>
      </p:sp>
      <p:sp>
        <p:nvSpPr>
          <p:cNvPr id="50" name="AutoShape 12">
            <a:extLst>
              <a:ext uri="{FF2B5EF4-FFF2-40B4-BE49-F238E27FC236}">
                <a16:creationId xmlns:a16="http://schemas.microsoft.com/office/drawing/2014/main" id="{C47D27FB-7C47-5397-1801-2706DE61FF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72924" y="43877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sz="2000" dirty="0">
              <a:latin typeface="+mj-lt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16FBE725-1458-BDAD-E8E9-2B7AC3983DA5}"/>
              </a:ext>
            </a:extLst>
          </p:cNvPr>
          <p:cNvSpPr txBox="1"/>
          <p:nvPr/>
        </p:nvSpPr>
        <p:spPr>
          <a:xfrm>
            <a:off x="5984723" y="4387751"/>
            <a:ext cx="19441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  <a:latin typeface="+mj-lt"/>
              </a:rPr>
              <a:t>M0,5</a:t>
            </a:r>
          </a:p>
          <a:p>
            <a:r>
              <a:rPr lang="it-IT" sz="1400" dirty="0">
                <a:solidFill>
                  <a:schemeClr val="tx2"/>
                </a:solidFill>
                <a:latin typeface="+mj-lt"/>
              </a:rPr>
              <a:t>Visita intermedia</a:t>
            </a:r>
          </a:p>
          <a:p>
            <a:r>
              <a:rPr lang="it-IT" sz="1400" dirty="0">
                <a:solidFill>
                  <a:schemeClr val="tx2"/>
                </a:solidFill>
                <a:latin typeface="+mj-lt"/>
              </a:rPr>
              <a:t>D15 post trapianto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44939ECF-21A2-2078-A076-A10D8F904CE7}"/>
              </a:ext>
            </a:extLst>
          </p:cNvPr>
          <p:cNvSpPr txBox="1"/>
          <p:nvPr/>
        </p:nvSpPr>
        <p:spPr>
          <a:xfrm>
            <a:off x="8000362" y="4387751"/>
            <a:ext cx="17731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  <a:latin typeface="+mj-lt"/>
              </a:rPr>
              <a:t>M6</a:t>
            </a:r>
          </a:p>
          <a:p>
            <a:r>
              <a:rPr lang="it-IT" sz="1400" dirty="0">
                <a:solidFill>
                  <a:schemeClr val="tx2"/>
                </a:solidFill>
                <a:latin typeface="+mj-lt"/>
              </a:rPr>
              <a:t>Visita intermedia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D422F69B-941B-6672-4EAE-76CC4C2E959A}"/>
              </a:ext>
            </a:extLst>
          </p:cNvPr>
          <p:cNvSpPr txBox="1"/>
          <p:nvPr/>
        </p:nvSpPr>
        <p:spPr>
          <a:xfrm>
            <a:off x="9885440" y="4387751"/>
            <a:ext cx="16844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  <a:latin typeface="+mj-lt"/>
              </a:rPr>
              <a:t>M9 </a:t>
            </a:r>
          </a:p>
          <a:p>
            <a:r>
              <a:rPr lang="it-IT" sz="1400" dirty="0">
                <a:solidFill>
                  <a:schemeClr val="tx2"/>
                </a:solidFill>
                <a:latin typeface="+mj-lt"/>
              </a:rPr>
              <a:t>Visita intermedia</a:t>
            </a:r>
          </a:p>
        </p:txBody>
      </p:sp>
      <p:sp>
        <p:nvSpPr>
          <p:cNvPr id="3" name="Rectangle : coins arrondis 25">
            <a:extLst>
              <a:ext uri="{FF2B5EF4-FFF2-40B4-BE49-F238E27FC236}">
                <a16:creationId xmlns:a16="http://schemas.microsoft.com/office/drawing/2014/main" id="{D5361511-E765-472E-322F-C3D5068BFC20}"/>
              </a:ext>
            </a:extLst>
          </p:cNvPr>
          <p:cNvSpPr/>
          <p:nvPr/>
        </p:nvSpPr>
        <p:spPr>
          <a:xfrm>
            <a:off x="105819" y="91391"/>
            <a:ext cx="3070767" cy="10027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ANALISI DI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5079"/>
                </a:solidFill>
                <a:latin typeface="+mj-lt"/>
              </a:rPr>
              <a:t>EFFICACIA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AD2511AD-2E43-04E9-F650-EA8347011545}"/>
              </a:ext>
            </a:extLst>
          </p:cNvPr>
          <p:cNvSpPr txBox="1"/>
          <p:nvPr/>
        </p:nvSpPr>
        <p:spPr>
          <a:xfrm>
            <a:off x="417273" y="1293763"/>
            <a:ext cx="312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kern="0" dirty="0">
                <a:solidFill>
                  <a:srgbClr val="005079"/>
                </a:solidFill>
                <a:latin typeface="+mj-lt"/>
              </a:rPr>
              <a:t>Studio in aperto, multicentrico, randomizzato, comparativo</a:t>
            </a:r>
            <a:endParaRPr lang="it-IT" sz="1600" b="1" kern="0" dirty="0">
              <a:solidFill>
                <a:srgbClr val="005079"/>
              </a:solidFill>
              <a:latin typeface="+mj-lt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DAFB11F4-3BAE-0823-46E9-7A417D82A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" y="2111624"/>
            <a:ext cx="311656" cy="298848"/>
          </a:xfrm>
          <a:prstGeom prst="rect">
            <a:avLst/>
          </a:prstGeom>
        </p:spPr>
      </p:pic>
      <p:sp>
        <p:nvSpPr>
          <p:cNvPr id="12" name="ZoneTexte 7">
            <a:extLst>
              <a:ext uri="{FF2B5EF4-FFF2-40B4-BE49-F238E27FC236}">
                <a16:creationId xmlns:a16="http://schemas.microsoft.com/office/drawing/2014/main" id="{45B25094-EFC9-3D72-7514-739BE5811C0F}"/>
              </a:ext>
            </a:extLst>
          </p:cNvPr>
          <p:cNvSpPr txBox="1"/>
          <p:nvPr/>
        </p:nvSpPr>
        <p:spPr>
          <a:xfrm>
            <a:off x="427409" y="2139593"/>
            <a:ext cx="284110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kern="0" dirty="0">
                <a:solidFill>
                  <a:srgbClr val="005079"/>
                </a:solidFill>
                <a:latin typeface="+mj-lt"/>
              </a:rPr>
              <a:t>30 pazienti 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(n=15/gruppo)</a:t>
            </a:r>
          </a:p>
          <a:p>
            <a:pPr marL="0" marR="0" lvl="0" indent="0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</a:t>
            </a:r>
            <a:r>
              <a:rPr lang="it-IT" sz="1600" kern="0" dirty="0">
                <a:solidFill>
                  <a:srgbClr val="005079"/>
                </a:solidFill>
                <a:latin typeface="+mj-lt"/>
              </a:rPr>
              <a:t> </a:t>
            </a:r>
            <a:r>
              <a:rPr lang="it-IT" sz="1400" kern="0" dirty="0">
                <a:solidFill>
                  <a:srgbClr val="CF4520"/>
                </a:solidFill>
                <a:latin typeface="+mj-lt"/>
              </a:rPr>
              <a:t>NEOPTIDE</a:t>
            </a:r>
            <a:r>
              <a:rPr lang="it-IT" sz="1400" kern="0" dirty="0">
                <a:solidFill>
                  <a:srgbClr val="005079"/>
                </a:solidFill>
                <a:latin typeface="+mj-lt"/>
              </a:rPr>
              <a:t> EXPERT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 </a:t>
            </a:r>
            <a:r>
              <a:rPr lang="it-IT" sz="1050" kern="0" dirty="0">
                <a:solidFill>
                  <a:srgbClr val="005079"/>
                </a:solidFill>
                <a:latin typeface="+mj-lt"/>
              </a:rPr>
              <a:t>n = 15) </a:t>
            </a:r>
            <a:endParaRPr lang="it-IT" sz="1100" kern="0" dirty="0">
              <a:solidFill>
                <a:srgbClr val="005079"/>
              </a:solidFill>
              <a:latin typeface="+mj-lt"/>
            </a:endParaRPr>
          </a:p>
          <a:p>
            <a:pPr indent="-108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1 applicazione / giorno  (</a:t>
            </a:r>
            <a:r>
              <a:rPr lang="it-IT" sz="1100" kern="0" dirty="0">
                <a:solidFill>
                  <a:srgbClr val="005079"/>
                </a:solidFill>
                <a:latin typeface="+mj-lt"/>
              </a:rPr>
              <a:t>1.6ml)</a:t>
            </a:r>
          </a:p>
          <a:p>
            <a:pPr marR="0" lvl="0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1" dirty="0">
              <a:solidFill>
                <a:srgbClr val="2B76A2"/>
              </a:solidFill>
              <a:latin typeface="Myriad pro"/>
            </a:endParaRPr>
          </a:p>
          <a:p>
            <a:pPr marR="0" lvl="0" indent="-108000" defTabSz="914400" rtl="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kern="0" dirty="0">
                <a:solidFill>
                  <a:srgbClr val="005079"/>
                </a:solidFill>
                <a:latin typeface="+mj-lt"/>
              </a:rPr>
              <a:t>Gruppo di controllo </a:t>
            </a:r>
            <a:r>
              <a:rPr lang="it-IT" sz="1200" kern="0" dirty="0">
                <a:solidFill>
                  <a:srgbClr val="005079"/>
                </a:solidFill>
                <a:latin typeface="+mj-lt"/>
              </a:rPr>
              <a:t>(n=15)  </a:t>
            </a:r>
          </a:p>
        </p:txBody>
      </p:sp>
      <p:pic>
        <p:nvPicPr>
          <p:cNvPr id="23" name="Image 29">
            <a:extLst>
              <a:ext uri="{FF2B5EF4-FFF2-40B4-BE49-F238E27FC236}">
                <a16:creationId xmlns:a16="http://schemas.microsoft.com/office/drawing/2014/main" id="{BC378E46-0CF2-282D-23D8-4206EACAB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46" y="1265183"/>
            <a:ext cx="311656" cy="298848"/>
          </a:xfrm>
          <a:prstGeom prst="rect">
            <a:avLst/>
          </a:prstGeom>
        </p:spPr>
      </p:pic>
      <p:pic>
        <p:nvPicPr>
          <p:cNvPr id="26" name="Image 6">
            <a:extLst>
              <a:ext uri="{FF2B5EF4-FFF2-40B4-BE49-F238E27FC236}">
                <a16:creationId xmlns:a16="http://schemas.microsoft.com/office/drawing/2014/main" id="{EDC587EB-132E-5300-FAF2-57B6F884D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5" y="3704725"/>
            <a:ext cx="311656" cy="298848"/>
          </a:xfrm>
          <a:prstGeom prst="rect">
            <a:avLst/>
          </a:prstGeom>
        </p:spPr>
      </p:pic>
      <p:sp>
        <p:nvSpPr>
          <p:cNvPr id="27" name="ZoneTexte 204">
            <a:extLst>
              <a:ext uri="{FF2B5EF4-FFF2-40B4-BE49-F238E27FC236}">
                <a16:creationId xmlns:a16="http://schemas.microsoft.com/office/drawing/2014/main" id="{067D18C4-E317-4FE1-FE20-E1E922F9BDBA}"/>
              </a:ext>
            </a:extLst>
          </p:cNvPr>
          <p:cNvSpPr txBox="1"/>
          <p:nvPr/>
        </p:nvSpPr>
        <p:spPr>
          <a:xfrm>
            <a:off x="5045147" y="392718"/>
            <a:ext cx="6330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it-IT" sz="2400" b="1" dirty="0">
                <a:solidFill>
                  <a:srgbClr val="2B76A2"/>
                </a:solidFill>
                <a:latin typeface="Myriad Pro" panose="020B0503030403020204"/>
              </a:rPr>
              <a:t>FOTO STANDARIZZATE</a:t>
            </a:r>
          </a:p>
        </p:txBody>
      </p:sp>
    </p:spTree>
    <p:extLst>
      <p:ext uri="{BB962C8B-B14F-4D97-AF65-F5344CB8AC3E}">
        <p14:creationId xmlns:p14="http://schemas.microsoft.com/office/powerpoint/2010/main" val="4279418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65E515B-7166-9769-A783-3ED18C40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826" y="583660"/>
            <a:ext cx="6169992" cy="726448"/>
          </a:xfrm>
        </p:spPr>
        <p:txBody>
          <a:bodyPr>
            <a:noAutofit/>
          </a:bodyPr>
          <a:lstStyle/>
          <a:p>
            <a:r>
              <a:rPr lang="en-US" sz="2800" cap="all" dirty="0">
                <a:solidFill>
                  <a:srgbClr val="CF4520"/>
                </a:solidFill>
              </a:rPr>
              <a:t>ALGORITMO</a:t>
            </a:r>
            <a:br>
              <a:rPr lang="en-US" sz="2800" cap="all" dirty="0">
                <a:solidFill>
                  <a:srgbClr val="CF4520"/>
                </a:solidFill>
              </a:rPr>
            </a:br>
            <a:r>
              <a:rPr lang="en-US" sz="2800" cap="all" dirty="0">
                <a:solidFill>
                  <a:srgbClr val="CF4520"/>
                </a:solidFill>
              </a:rPr>
              <a:t>ALOPECIA CRONICA</a:t>
            </a:r>
            <a:endParaRPr lang="fr-FR" sz="2000" dirty="0">
              <a:solidFill>
                <a:schemeClr val="tx2"/>
              </a:solidFill>
              <a:latin typeface="Myriad Pro Light" panose="020B0403030403020204" pitchFamily="34" charset="0"/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73328B41-0BB9-6115-D564-3E5797705D6D}"/>
              </a:ext>
            </a:extLst>
          </p:cNvPr>
          <p:cNvGraphicFramePr/>
          <p:nvPr/>
        </p:nvGraphicFramePr>
        <p:xfrm>
          <a:off x="253624" y="1604993"/>
          <a:ext cx="11303134" cy="466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5069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F4AA4ED-3435-9F18-C7B4-4FF9BEC2D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3" t="30412" r="16742" b="12210"/>
          <a:stretch/>
        </p:blipFill>
        <p:spPr>
          <a:xfrm>
            <a:off x="282004" y="490815"/>
            <a:ext cx="5332288" cy="53654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51A0A8-BEBB-C726-2457-2DC39CB84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3" t="29963" r="48765" b="9363"/>
          <a:stretch/>
        </p:blipFill>
        <p:spPr>
          <a:xfrm>
            <a:off x="6657653" y="490815"/>
            <a:ext cx="5332288" cy="55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53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317CA80-E659-4E03-D219-0ACBE68C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9" t="19475" r="14213" b="17303"/>
          <a:stretch/>
        </p:blipFill>
        <p:spPr>
          <a:xfrm>
            <a:off x="8911428" y="0"/>
            <a:ext cx="3280572" cy="29358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338ABB-628A-0A9B-71CE-B4675997BD44}"/>
              </a:ext>
            </a:extLst>
          </p:cNvPr>
          <p:cNvSpPr txBox="1"/>
          <p:nvPr/>
        </p:nvSpPr>
        <p:spPr>
          <a:xfrm>
            <a:off x="5448301" y="31936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212529"/>
                </a:solidFill>
              </a:rPr>
              <a:t>Anche per categorie fragili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it-IT" dirty="0">
              <a:solidFill>
                <a:srgbClr val="212529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212529"/>
                </a:solidFill>
              </a:rPr>
              <a:t>Paziente oncologico</a:t>
            </a:r>
            <a:endParaRPr lang="it-IT" b="0" i="0" dirty="0">
              <a:solidFill>
                <a:srgbClr val="212529"/>
              </a:solidFill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C875B19-DF9D-A431-1C39-C2F4A6720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23" t="43310" r="16742" b="12211"/>
          <a:stretch/>
        </p:blipFill>
        <p:spPr>
          <a:xfrm>
            <a:off x="166634" y="2118316"/>
            <a:ext cx="2499510" cy="41593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2E936F8-568A-4977-7681-42FC27AA0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3" t="30412" r="16742" b="57459"/>
          <a:stretch/>
        </p:blipFill>
        <p:spPr>
          <a:xfrm>
            <a:off x="0" y="292854"/>
            <a:ext cx="5332288" cy="11342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3C5169-FBF6-17DF-CB53-EEA68CBCC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27" t="56629" r="44635" b="25393"/>
          <a:stretch/>
        </p:blipFill>
        <p:spPr>
          <a:xfrm>
            <a:off x="2468718" y="1657464"/>
            <a:ext cx="2065105" cy="123289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7E2F32A-8B94-982A-D7E9-7DB3B5BA5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38" t="54070" r="14298" b="40525"/>
          <a:stretch/>
        </p:blipFill>
        <p:spPr>
          <a:xfrm>
            <a:off x="7478287" y="5689916"/>
            <a:ext cx="4150578" cy="77588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3D53F35-6B7F-0A90-CE78-CDDC62DBB873}"/>
              </a:ext>
            </a:extLst>
          </p:cNvPr>
          <p:cNvSpPr txBox="1"/>
          <p:nvPr/>
        </p:nvSpPr>
        <p:spPr>
          <a:xfrm>
            <a:off x="9653749" y="4014709"/>
            <a:ext cx="2352675" cy="120032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12529"/>
                </a:solidFill>
                <a:effectLst/>
              </a:rPr>
              <a:t>Integratore con 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</a:rPr>
              <a:t>L-cistina, L-metionina, 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</a:rPr>
              <a:t>solfato ferroso, </a:t>
            </a:r>
            <a:r>
              <a:rPr lang="it-IT" b="0" i="0" dirty="0" err="1">
                <a:solidFill>
                  <a:srgbClr val="212529"/>
                </a:solidFill>
                <a:effectLst/>
              </a:rPr>
              <a:t>Vit.PP</a:t>
            </a:r>
            <a:r>
              <a:rPr lang="it-IT" b="0" i="0" dirty="0">
                <a:solidFill>
                  <a:srgbClr val="212529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529"/>
                </a:solidFill>
                <a:effectLst/>
              </a:rPr>
              <a:t>Vit.E</a:t>
            </a:r>
            <a:r>
              <a:rPr lang="it-IT" b="0" i="0" dirty="0">
                <a:solidFill>
                  <a:srgbClr val="212529"/>
                </a:solidFill>
                <a:effectLst/>
              </a:rPr>
              <a:t>, Vit.B6</a:t>
            </a:r>
            <a:r>
              <a:rPr lang="it-IT" dirty="0">
                <a:solidFill>
                  <a:srgbClr val="212529"/>
                </a:solidFill>
              </a:rPr>
              <a:t> e</a:t>
            </a:r>
            <a:r>
              <a:rPr lang="it-IT" b="0" i="0" dirty="0">
                <a:solidFill>
                  <a:srgbClr val="212529"/>
                </a:solidFill>
                <a:effectLst/>
              </a:rPr>
              <a:t> biotina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D608F25-58C3-126E-6E5F-7A5E786C09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91" t="61249" r="56953" b="22361"/>
          <a:stretch/>
        </p:blipFill>
        <p:spPr>
          <a:xfrm>
            <a:off x="5600304" y="2724322"/>
            <a:ext cx="1506858" cy="181438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27FD1D-C4AA-2F7A-7A24-13D844DDAA2C}"/>
              </a:ext>
            </a:extLst>
          </p:cNvPr>
          <p:cNvSpPr txBox="1"/>
          <p:nvPr/>
        </p:nvSpPr>
        <p:spPr>
          <a:xfrm>
            <a:off x="9252414" y="3183273"/>
            <a:ext cx="2798638" cy="36933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</a:rPr>
              <a:t>1 </a:t>
            </a:r>
            <a:r>
              <a:rPr lang="it-IT" dirty="0" err="1">
                <a:solidFill>
                  <a:srgbClr val="212529"/>
                </a:solidFill>
              </a:rPr>
              <a:t>cp</a:t>
            </a:r>
            <a:r>
              <a:rPr lang="it-IT" dirty="0">
                <a:solidFill>
                  <a:srgbClr val="212529"/>
                </a:solidFill>
              </a:rPr>
              <a:t> al giorno per 3 mesi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4AA4ED-3435-9F18-C7B4-4FF9BEC2D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52" t="53730" r="31726" b="12210"/>
          <a:stretch/>
        </p:blipFill>
        <p:spPr>
          <a:xfrm>
            <a:off x="6964397" y="1888162"/>
            <a:ext cx="2065106" cy="318499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6DB9867-A884-1CE2-4816-811E9294C41C}"/>
              </a:ext>
            </a:extLst>
          </p:cNvPr>
          <p:cNvSpPr txBox="1"/>
          <p:nvPr/>
        </p:nvSpPr>
        <p:spPr>
          <a:xfrm>
            <a:off x="2468718" y="4883696"/>
            <a:ext cx="3752851" cy="147732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</a:rPr>
              <a:t>4 dosi da 0,6 </a:t>
            </a:r>
            <a:r>
              <a:rPr lang="it-IT" dirty="0" err="1">
                <a:solidFill>
                  <a:srgbClr val="212529"/>
                </a:solidFill>
              </a:rPr>
              <a:t>mL</a:t>
            </a:r>
            <a:r>
              <a:rPr lang="it-IT" dirty="0">
                <a:solidFill>
                  <a:srgbClr val="212529"/>
                </a:solidFill>
              </a:rPr>
              <a:t> sul cuoio capelluto asciutto con massaggio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</a:rPr>
              <a:t>3 volte la settimana per almeno due mesi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57897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1E4F70-AA13-B91E-FF6C-5F6409FEC392}"/>
              </a:ext>
            </a:extLst>
          </p:cNvPr>
          <p:cNvSpPr txBox="1"/>
          <p:nvPr/>
        </p:nvSpPr>
        <p:spPr>
          <a:xfrm>
            <a:off x="430337" y="5238175"/>
            <a:ext cx="5332288" cy="120032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</a:rPr>
              <a:t>4 dosi da 0,6 </a:t>
            </a:r>
            <a:r>
              <a:rPr lang="it-IT" dirty="0" err="1">
                <a:solidFill>
                  <a:srgbClr val="212529"/>
                </a:solidFill>
              </a:rPr>
              <a:t>mL</a:t>
            </a:r>
            <a:r>
              <a:rPr lang="it-IT" dirty="0">
                <a:solidFill>
                  <a:srgbClr val="212529"/>
                </a:solidFill>
              </a:rPr>
              <a:t> sul cuoio capelluto asciutto con massaggio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</a:rPr>
              <a:t>3 volte la settimana per almeno due mesi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06AF805-982C-1170-6783-47A0CCF71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1" t="30112" r="69242" b="13408"/>
          <a:stretch/>
        </p:blipFill>
        <p:spPr>
          <a:xfrm>
            <a:off x="712340" y="1724881"/>
            <a:ext cx="2154149" cy="34411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781CFFA-BB2B-D2F6-A2DA-91854FB14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3" t="30412" r="16742" b="56269"/>
          <a:stretch/>
        </p:blipFill>
        <p:spPr>
          <a:xfrm>
            <a:off x="189536" y="203139"/>
            <a:ext cx="5332288" cy="124551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C3153CB-5D5B-DAC0-A6A5-03DB37C1E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09" t="66806" r="17109" b="17083"/>
          <a:stretch/>
        </p:blipFill>
        <p:spPr>
          <a:xfrm>
            <a:off x="6211771" y="1856322"/>
            <a:ext cx="5267889" cy="169404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38AFD34-7809-7B09-36B8-0355D5B05908}"/>
              </a:ext>
            </a:extLst>
          </p:cNvPr>
          <p:cNvSpPr txBox="1"/>
          <p:nvPr/>
        </p:nvSpPr>
        <p:spPr>
          <a:xfrm>
            <a:off x="3000375" y="1807803"/>
            <a:ext cx="2247900" cy="107721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212529"/>
                </a:solidFill>
              </a:rPr>
              <a:t>Lozione a base di c</a:t>
            </a:r>
            <a:r>
              <a:rPr lang="it-IT" sz="1600" b="0" i="0" dirty="0">
                <a:solidFill>
                  <a:srgbClr val="212529"/>
                </a:solidFill>
                <a:effectLst/>
              </a:rPr>
              <a:t>reatina, </a:t>
            </a:r>
            <a:r>
              <a:rPr lang="it-IT" sz="1600" b="0" i="0" dirty="0" err="1">
                <a:solidFill>
                  <a:srgbClr val="212529"/>
                </a:solidFill>
                <a:effectLst/>
              </a:rPr>
              <a:t>Tetrapeptide</a:t>
            </a:r>
            <a:r>
              <a:rPr lang="it-IT" sz="1600" b="0" i="0" dirty="0">
                <a:solidFill>
                  <a:srgbClr val="212529"/>
                </a:solidFill>
                <a:effectLst/>
              </a:rPr>
              <a:t>, complesso di Vitamine B5, B6, B8</a:t>
            </a:r>
            <a:endParaRPr lang="it-IT" sz="1600" dirty="0"/>
          </a:p>
        </p:txBody>
      </p:sp>
      <p:pic>
        <p:nvPicPr>
          <p:cNvPr id="26626" name="Picture 2" descr="Safe text Clipart and Stock Illustrations. 30,661 Safe text vector EPS  illustrations and drawings available to search from thousands of royalty  free clip art graphic designers.">
            <a:extLst>
              <a:ext uri="{FF2B5EF4-FFF2-40B4-BE49-F238E27FC236}">
                <a16:creationId xmlns:a16="http://schemas.microsoft.com/office/drawing/2014/main" id="{805DEA9D-98FB-FFA4-1AE7-0B6C750AB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6"/>
          <a:stretch/>
        </p:blipFill>
        <p:spPr bwMode="auto">
          <a:xfrm>
            <a:off x="7768982" y="4883606"/>
            <a:ext cx="2400300" cy="16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9416BF1-89FC-5B38-58A8-D2BFE5CFAE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38" t="65972" r="61094" b="17877"/>
          <a:stretch/>
        </p:blipFill>
        <p:spPr>
          <a:xfrm>
            <a:off x="7166891" y="3294248"/>
            <a:ext cx="3640425" cy="187179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BA84638-0B73-71AB-EDA0-F8866EE1E72B}"/>
              </a:ext>
            </a:extLst>
          </p:cNvPr>
          <p:cNvSpPr txBox="1"/>
          <p:nvPr/>
        </p:nvSpPr>
        <p:spPr>
          <a:xfrm>
            <a:off x="5448301" y="3193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212529"/>
                </a:solidFill>
              </a:rPr>
              <a:t>Anche per categorie fragili</a:t>
            </a:r>
          </a:p>
        </p:txBody>
      </p:sp>
    </p:spTree>
    <p:extLst>
      <p:ext uri="{BB962C8B-B14F-4D97-AF65-F5344CB8AC3E}">
        <p14:creationId xmlns:p14="http://schemas.microsoft.com/office/powerpoint/2010/main" val="38155768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0F4E0E-DABC-2849-F7E2-768E9E1DE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91" t="61249" r="56953" b="22361"/>
          <a:stretch/>
        </p:blipFill>
        <p:spPr>
          <a:xfrm>
            <a:off x="7465026" y="1304232"/>
            <a:ext cx="1527858" cy="183966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03F215-EB4D-8DD2-48B5-D83617CA9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23" t="29963" r="48765" b="56476"/>
          <a:stretch/>
        </p:blipFill>
        <p:spPr>
          <a:xfrm>
            <a:off x="262098" y="293894"/>
            <a:ext cx="5332288" cy="12472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A7253E-D1EA-79C3-77A8-EC7B1F200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96" t="55253" r="66474" b="9363"/>
          <a:stretch/>
        </p:blipFill>
        <p:spPr>
          <a:xfrm>
            <a:off x="9033979" y="338852"/>
            <a:ext cx="2798638" cy="44102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BCDA3A9-3A69-28E9-47CD-233C00D83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3" t="48123" r="48765" b="9363"/>
          <a:stretch/>
        </p:blipFill>
        <p:spPr>
          <a:xfrm>
            <a:off x="359383" y="1701454"/>
            <a:ext cx="2904161" cy="39101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BDA189-9EBD-DC36-D36D-B083EF2F2E51}"/>
              </a:ext>
            </a:extLst>
          </p:cNvPr>
          <p:cNvSpPr txBox="1"/>
          <p:nvPr/>
        </p:nvSpPr>
        <p:spPr>
          <a:xfrm>
            <a:off x="3052592" y="2917849"/>
            <a:ext cx="2671933" cy="147732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</a:rPr>
              <a:t>8 spruzzi una volta al giorno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</a:rPr>
              <a:t>Una confezione dura due mesi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A40B6B3-FCC3-0EF4-596F-7A0CE9D6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355" y="2811988"/>
            <a:ext cx="786529" cy="6483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67721F-9E43-D9D4-C4E3-90A3ADCAFA49}"/>
              </a:ext>
            </a:extLst>
          </p:cNvPr>
          <p:cNvSpPr txBox="1"/>
          <p:nvPr/>
        </p:nvSpPr>
        <p:spPr>
          <a:xfrm>
            <a:off x="8992884" y="4564408"/>
            <a:ext cx="2798638" cy="36933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</a:rPr>
              <a:t>1 </a:t>
            </a:r>
            <a:r>
              <a:rPr lang="it-IT" dirty="0" err="1">
                <a:solidFill>
                  <a:srgbClr val="212529"/>
                </a:solidFill>
              </a:rPr>
              <a:t>cp</a:t>
            </a:r>
            <a:r>
              <a:rPr lang="it-IT" dirty="0">
                <a:solidFill>
                  <a:srgbClr val="212529"/>
                </a:solidFill>
              </a:rPr>
              <a:t> al giorno per 3 mesi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890E37-DC28-2487-C96D-0C4F951BBD5A}"/>
              </a:ext>
            </a:extLst>
          </p:cNvPr>
          <p:cNvSpPr txBox="1"/>
          <p:nvPr/>
        </p:nvSpPr>
        <p:spPr>
          <a:xfrm>
            <a:off x="7560138" y="5565041"/>
            <a:ext cx="4631862" cy="954107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Integratore a base di capelvenere, L-cistina, DL-metionina, estratto secco di frutto di mirtillo, solfato di zinco, estratto secco di frutto di cardo mariano (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Silybum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marianum</a:t>
            </a:r>
            <a:r>
              <a:rPr lang="it-IT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solfato ferroso essiccato;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Vit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B6, B5, biotina.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E7D36C7-FA8A-C02E-0DB8-8A5C944AC598}"/>
              </a:ext>
            </a:extLst>
          </p:cNvPr>
          <p:cNvSpPr txBox="1"/>
          <p:nvPr/>
        </p:nvSpPr>
        <p:spPr>
          <a:xfrm>
            <a:off x="359383" y="5549586"/>
            <a:ext cx="2143514" cy="954107"/>
          </a:xfrm>
          <a:prstGeom prst="rect">
            <a:avLst/>
          </a:prstGeom>
          <a:noFill/>
          <a:ln w="57150" cap="flat">
            <a:solidFill>
              <a:srgbClr val="3183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Lozione a base di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Anchorane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estratto di cardo mariano,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Lespedeza</a:t>
            </a:r>
            <a:r>
              <a:rPr lang="it-IT" sz="1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mangalidone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C7DDD4-9601-6243-968F-1D6E6A97AAB8}"/>
              </a:ext>
            </a:extLst>
          </p:cNvPr>
          <p:cNvSpPr txBox="1"/>
          <p:nvPr/>
        </p:nvSpPr>
        <p:spPr>
          <a:xfrm>
            <a:off x="5448301" y="4558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212529"/>
                </a:solidFill>
              </a:rPr>
              <a:t>TEC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212529"/>
                </a:solidFill>
              </a:rPr>
              <a:t>AGA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err="1">
                <a:solidFill>
                  <a:srgbClr val="212529"/>
                </a:solidFill>
              </a:rPr>
              <a:t>Pre</a:t>
            </a:r>
            <a:r>
              <a:rPr lang="it-IT" dirty="0">
                <a:solidFill>
                  <a:srgbClr val="212529"/>
                </a:solidFill>
              </a:rPr>
              <a:t>-Post Trapianto</a:t>
            </a:r>
          </a:p>
        </p:txBody>
      </p:sp>
    </p:spTree>
    <p:extLst>
      <p:ext uri="{BB962C8B-B14F-4D97-AF65-F5344CB8AC3E}">
        <p14:creationId xmlns:p14="http://schemas.microsoft.com/office/powerpoint/2010/main" val="9745996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9E77E4C5-BF66-38D2-5D16-94721085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742" y="3044279"/>
            <a:ext cx="590651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55850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DC056-F98F-38D6-DFE4-70A4462661FB}"/>
              </a:ext>
            </a:extLst>
          </p:cNvPr>
          <p:cNvSpPr txBox="1"/>
          <p:nvPr/>
        </p:nvSpPr>
        <p:spPr>
          <a:xfrm>
            <a:off x="453362" y="1056327"/>
            <a:ext cx="11053841" cy="3597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Uno dei tanti problemi causati dalla carenza di ferro è la caduta dei capelli </a:t>
            </a: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Il ferro è immagazzinato dalla ferritina insieme all'</a:t>
            </a:r>
            <a:r>
              <a:rPr lang="it-IT" sz="253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apoferritina</a:t>
            </a: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53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Il livello di ferritina sierica riflette le riserve di ferro nel corpo</a:t>
            </a: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sz="253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01822" indent="-401822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2531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Riduzione dei livelli di ferritina (anche in assenza di anemia) correlata ad un aumento della caduta dei capelli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5E2D8F-83BC-C456-2F1D-425A93EC2970}"/>
              </a:ext>
            </a:extLst>
          </p:cNvPr>
          <p:cNvSpPr txBox="1">
            <a:spLocks noChangeArrowheads="1"/>
          </p:cNvSpPr>
          <p:nvPr/>
        </p:nvSpPr>
        <p:spPr>
          <a:xfrm>
            <a:off x="1690087" y="338726"/>
            <a:ext cx="6857791" cy="5548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it-IT" altLang="it-IT" sz="3094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Ferro</a:t>
            </a:r>
            <a:endParaRPr lang="fr-FR" altLang="it-IT" sz="3094" b="1" kern="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4578" name="Picture 2" descr="Carenza di ferro: quali cibi mangiare - Fondo ASIM">
            <a:extLst>
              <a:ext uri="{FF2B5EF4-FFF2-40B4-BE49-F238E27FC236}">
                <a16:creationId xmlns:a16="http://schemas.microsoft.com/office/drawing/2014/main" id="{1A3420F2-A800-918D-BC10-0D72EB5F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104"/>
            <a:ext cx="2343150" cy="1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5FD74C-4B9F-EB3A-1693-8A83F4024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597134"/>
            <a:ext cx="9267825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 M </a:t>
            </a:r>
            <a:r>
              <a:rPr lang="it-IT" altLang="it-IT" sz="1200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Almohanna</a:t>
            </a:r>
            <a:r>
              <a:rPr lang="it-IT" altLang="it-IT" sz="1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it-IT" altLang="it-IT" sz="1200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altLang="it-IT" sz="1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altLang="it-IT" sz="1200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Vitamins</a:t>
            </a:r>
            <a:r>
              <a:rPr lang="it-IT" altLang="it-IT" sz="1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1200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Minerals</a:t>
            </a:r>
            <a:r>
              <a:rPr lang="it-IT" altLang="it-IT" sz="1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Hair Loss: A Review. </a:t>
            </a:r>
            <a:r>
              <a:rPr lang="it-IT" sz="12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Dermatol</a:t>
            </a:r>
            <a:r>
              <a:rPr lang="it-IT" sz="12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kumimoji="0" lang="it-IT" altLang="it-IT" sz="1200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2019 Mar;9(1):51-70</a:t>
            </a:r>
          </a:p>
        </p:txBody>
      </p:sp>
      <p:pic>
        <p:nvPicPr>
          <p:cNvPr id="1027" name="Picture 3" descr="Perdita dei Capelli - Telogen Defluvio | CRLAB">
            <a:extLst>
              <a:ext uri="{FF2B5EF4-FFF2-40B4-BE49-F238E27FC236}">
                <a16:creationId xmlns:a16="http://schemas.microsoft.com/office/drawing/2014/main" id="{63998E11-8BE8-37A6-C396-CA85565C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4225225"/>
            <a:ext cx="26003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1414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F6D574F-2123-D041-88E8-4BF6C560CCE9}"/>
              </a:ext>
            </a:extLst>
          </p:cNvPr>
          <p:cNvSpPr txBox="1">
            <a:spLocks noChangeArrowheads="1"/>
          </p:cNvSpPr>
          <p:nvPr/>
        </p:nvSpPr>
        <p:spPr>
          <a:xfrm>
            <a:off x="2789925" y="3408868"/>
            <a:ext cx="6857791" cy="554814"/>
          </a:xfrm>
          <a:prstGeom prst="rect">
            <a:avLst/>
          </a:prstGeom>
        </p:spPr>
        <p:txBody>
          <a:bodyPr/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it-IT" altLang="it-IT" sz="2531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Cistina</a:t>
            </a:r>
            <a:endParaRPr lang="fr-FR" altLang="it-IT" sz="2531" b="1" kern="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73973DB-5E5A-D840-8F20-6BAA29A57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22" y="1333802"/>
            <a:ext cx="10610458" cy="191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410751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969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Amminoacido essenziale, potente antiossidante</a:t>
            </a:r>
          </a:p>
          <a:p>
            <a:pPr defTabSz="410751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969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Il nostro corpo non la produce, ed è quindi essenziale il suo apporto dall’esterno</a:t>
            </a:r>
          </a:p>
          <a:p>
            <a:pPr defTabSz="410751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969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Fondamentale per la salute della pelle, delle unghie e dei capelli perché è una importantissima </a:t>
            </a:r>
            <a:r>
              <a:rPr lang="it-IT" altLang="it-IT" sz="1969" b="1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fonte di zolfo</a:t>
            </a:r>
            <a:r>
              <a:rPr lang="it-IT" altLang="it-IT" sz="1969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, elemento fondamentale per la </a:t>
            </a:r>
            <a:r>
              <a:rPr lang="it-IT" altLang="it-IT" sz="1969" b="1" i="0" kern="0" dirty="0">
                <a:solidFill>
                  <a:srgbClr val="0000FF"/>
                </a:solidFill>
                <a:cs typeface="Calibri" panose="020F0502020204030204" pitchFamily="34" charset="0"/>
                <a:sym typeface="Helvetica Light"/>
              </a:rPr>
              <a:t>formazione di cheratine</a:t>
            </a:r>
            <a:r>
              <a:rPr lang="it-IT" altLang="it-IT" sz="1969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, le proteine che conferiscono </a:t>
            </a:r>
            <a:r>
              <a:rPr lang="it-IT" altLang="it-IT" sz="1969" b="1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durezza e resistenza </a:t>
            </a:r>
            <a:r>
              <a:rPr lang="it-IT" altLang="it-IT" sz="1969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ai capelli e alle unghie</a:t>
            </a:r>
          </a:p>
          <a:p>
            <a:pPr defTabSz="410751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969" i="0" kern="0" dirty="0">
                <a:solidFill>
                  <a:srgbClr val="000000"/>
                </a:solidFill>
                <a:cs typeface="Calibri" panose="020F0502020204030204" pitchFamily="34" charset="0"/>
                <a:sym typeface="Helvetica Light"/>
              </a:rPr>
              <a:t> stimola la fase di crescita del follicolo e induce la produzione di un capello sano e resistente</a:t>
            </a:r>
          </a:p>
        </p:txBody>
      </p:sp>
      <p:sp>
        <p:nvSpPr>
          <p:cNvPr id="9" name="Rettangolo 4">
            <a:extLst>
              <a:ext uri="{FF2B5EF4-FFF2-40B4-BE49-F238E27FC236}">
                <a16:creationId xmlns:a16="http://schemas.microsoft.com/office/drawing/2014/main" id="{C8933519-41EA-8C4B-ADA2-3E6CB2E1C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944" y="5689538"/>
            <a:ext cx="5300633" cy="87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10751" eaLnBrk="1" hangingPunct="1"/>
            <a:r>
              <a:rPr lang="it-IT" altLang="it-IT" sz="1687" b="1" i="0" kern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Stimolano la crescita dei capelli</a:t>
            </a:r>
          </a:p>
          <a:p>
            <a:pPr algn="ctr" defTabSz="410751" eaLnBrk="1" hangingPunct="1"/>
            <a:endParaRPr lang="it-IT" altLang="it-IT" sz="1687" b="1" i="0" kern="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algn="ctr" defTabSz="410751" eaLnBrk="1" hangingPunct="1"/>
            <a:r>
              <a:rPr lang="it-IT" altLang="it-IT" sz="1687" b="1" i="0" kern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Inducono la produzione di capelli sani e resistenti</a:t>
            </a:r>
          </a:p>
        </p:txBody>
      </p:sp>
      <p:pic>
        <p:nvPicPr>
          <p:cNvPr id="10" name="Immagine 5">
            <a:extLst>
              <a:ext uri="{FF2B5EF4-FFF2-40B4-BE49-F238E27FC236}">
                <a16:creationId xmlns:a16="http://schemas.microsoft.com/office/drawing/2014/main" id="{F8135A0D-688F-094F-8130-C7710ECB0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652" y="-542497"/>
            <a:ext cx="3716488" cy="262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84C38BA-AD13-B448-884F-9898BF587D04}"/>
              </a:ext>
            </a:extLst>
          </p:cNvPr>
          <p:cNvSpPr txBox="1">
            <a:spLocks noChangeArrowheads="1"/>
          </p:cNvSpPr>
          <p:nvPr/>
        </p:nvSpPr>
        <p:spPr>
          <a:xfrm>
            <a:off x="2591176" y="137490"/>
            <a:ext cx="6857791" cy="55481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fr-FR" altLang="it-IT" sz="2531" b="1" kern="0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Aminoacidi</a:t>
            </a:r>
            <a:r>
              <a:rPr lang="fr-FR" altLang="it-IT" sz="2531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fr-FR" altLang="it-IT" sz="2531" b="1" kern="0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essenziali</a:t>
            </a:r>
            <a:endParaRPr lang="fr-FR" altLang="it-IT" sz="2531" b="1" kern="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A808BB1-6ACD-662E-5E24-21BADF371780}"/>
              </a:ext>
            </a:extLst>
          </p:cNvPr>
          <p:cNvSpPr txBox="1">
            <a:spLocks noChangeArrowheads="1"/>
          </p:cNvSpPr>
          <p:nvPr/>
        </p:nvSpPr>
        <p:spPr>
          <a:xfrm>
            <a:off x="2591176" y="694089"/>
            <a:ext cx="6857791" cy="554814"/>
          </a:xfrm>
          <a:prstGeom prst="rect">
            <a:avLst/>
          </a:prstGeom>
        </p:spPr>
        <p:txBody>
          <a:bodyPr/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10751"/>
            <a:r>
              <a:rPr lang="it-IT" altLang="it-IT" sz="2531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Metionina</a:t>
            </a:r>
            <a:endParaRPr lang="fr-FR" altLang="it-IT" sz="2531" b="1" kern="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6A3D61-BFC8-9578-E37F-0DE5819E63D2}"/>
              </a:ext>
            </a:extLst>
          </p:cNvPr>
          <p:cNvSpPr txBox="1"/>
          <p:nvPr/>
        </p:nvSpPr>
        <p:spPr>
          <a:xfrm>
            <a:off x="364831" y="4110941"/>
            <a:ext cx="6097514" cy="1607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21457" indent="-321457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1969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Aminoacido solforato (principale donatore di zolfo dell’organismo) ottenuto per ossidazione dalla cisteina.</a:t>
            </a:r>
          </a:p>
          <a:p>
            <a:pPr marL="321457" indent="-321457" defTabSz="41075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sz="1969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È il costituente fondamentale degli annessi cutanei, strutture ricche di cheratina</a:t>
            </a:r>
            <a:endParaRPr lang="it-IT" sz="1969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26626" name="Picture 2" descr="Cistina">
            <a:extLst>
              <a:ext uri="{FF2B5EF4-FFF2-40B4-BE49-F238E27FC236}">
                <a16:creationId xmlns:a16="http://schemas.microsoft.com/office/drawing/2014/main" id="{0DF242F4-9AEF-AE0A-3E8F-7E92EB70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6" y="3653281"/>
            <a:ext cx="3209929" cy="163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3860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2">
            <a:extLst>
              <a:ext uri="{FF2B5EF4-FFF2-40B4-BE49-F238E27FC236}">
                <a16:creationId xmlns:a16="http://schemas.microsoft.com/office/drawing/2014/main" id="{8CF43F4C-90A5-4B4A-9481-C7C567A60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43" y="1289513"/>
            <a:ext cx="833660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Vitamina idrosolubile del gruppo B, contenente zolfo 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L’uomo non la sintetizza e le deve assumere dai cibi 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  <a:cs typeface="Arial" panose="020B0604020202020204" pitchFamily="34" charset="0"/>
              </a:rPr>
              <a:t>Solo una </a:t>
            </a:r>
            <a:r>
              <a:rPr lang="it-IT" altLang="it-IT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piccola parte è sintetizzata da batteri intestinali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  <a:cs typeface="Arial" panose="020B0604020202020204" pitchFamily="34" charset="0"/>
              </a:rPr>
              <a:t> Cofattore di diverse carbossilasi ATP-dipendenti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  <a:cs typeface="Arial" panose="020B0604020202020204" pitchFamily="34" charset="0"/>
              </a:rPr>
              <a:t>Ha un ruolo fondamentale nel metabolismo del glucosio, degli amminoacidi e degli acidi grassi, ed è essenziale per la sintesi dei lipidi e la funzione di molte vitamine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  <a:cs typeface="Arial" panose="020B0604020202020204" pitchFamily="34" charset="0"/>
              </a:rPr>
              <a:t> L’importanza della biotina per la salute dei capelli è dimostrato dai sintomi osservati nelle persone con difetti genetici del metabolismo della biotina, dove i capelli e i peli del corpo sono scarsi o del tutto assenti sin dalla nascita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  <a:cs typeface="Arial" panose="020B0604020202020204" pitchFamily="34" charset="0"/>
              </a:rPr>
              <a:t> Favorisce </a:t>
            </a:r>
            <a:r>
              <a:rPr lang="it-IT" altLang="it-IT" sz="1800" b="1" dirty="0">
                <a:latin typeface="+mn-lt"/>
                <a:cs typeface="Arial" panose="020B0604020202020204" pitchFamily="34" charset="0"/>
              </a:rPr>
              <a:t>la fase di crescita del follicolo e irrobustisce il fusto </a:t>
            </a:r>
            <a:r>
              <a:rPr lang="it-IT" altLang="it-IT" sz="1800" dirty="0">
                <a:latin typeface="+mn-lt"/>
                <a:cs typeface="Arial" panose="020B0604020202020204" pitchFamily="34" charset="0"/>
              </a:rPr>
              <a:t>del capello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  <a:cs typeface="Arial" panose="020B0604020202020204" pitchFamily="34" charset="0"/>
              </a:rPr>
              <a:t> Regola il </a:t>
            </a:r>
            <a:r>
              <a:rPr lang="it-IT" altLang="it-IT" sz="1800" b="1" dirty="0">
                <a:latin typeface="+mn-lt"/>
                <a:cs typeface="Arial" panose="020B0604020202020204" pitchFamily="34" charset="0"/>
              </a:rPr>
              <a:t>corretto funzionamento delle ghiandole sebacee</a:t>
            </a:r>
          </a:p>
          <a:p>
            <a:pPr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altLang="it-IT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EA46B204-6FE2-F249-B2B1-BEE22629A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70" y="524239"/>
            <a:ext cx="6444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Biotina (Vitamina H, Vitamina 8</a:t>
            </a:r>
            <a:r>
              <a:rPr lang="it-IT" altLang="it-IT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it-IT" altLang="it-IT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4025E713-FF63-8449-99E1-67BE4501A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955" y="23946"/>
            <a:ext cx="2628900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4A0F7A3-F85D-644E-9766-EF0F097FD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464" y="4938414"/>
            <a:ext cx="52447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800" b="1" i="0" dirty="0">
                <a:solidFill>
                  <a:srgbClr val="0066FF"/>
                </a:solidFill>
                <a:latin typeface="+mn-lt"/>
                <a:cs typeface="Arial" panose="020B0604020202020204" pitchFamily="34" charset="0"/>
              </a:rPr>
              <a:t>Stimola la crescita dei capelli</a:t>
            </a:r>
          </a:p>
          <a:p>
            <a:pPr algn="ctr" eaLnBrk="1" hangingPunct="1"/>
            <a:r>
              <a:rPr lang="it-IT" altLang="it-IT" sz="1800" b="1" i="0" dirty="0">
                <a:solidFill>
                  <a:srgbClr val="0066FF"/>
                </a:solidFill>
                <a:latin typeface="+mn-lt"/>
                <a:cs typeface="Arial" panose="020B0604020202020204" pitchFamily="34" charset="0"/>
              </a:rPr>
              <a:t>Induce la produzione di capelli sani e resistenti</a:t>
            </a:r>
          </a:p>
          <a:p>
            <a:pPr algn="ctr" eaLnBrk="1" hangingPunct="1"/>
            <a:r>
              <a:rPr lang="it-IT" altLang="it-IT" sz="1800" b="1" i="0" dirty="0">
                <a:solidFill>
                  <a:srgbClr val="0066FF"/>
                </a:solidFill>
                <a:latin typeface="+mn-lt"/>
                <a:cs typeface="Arial" panose="020B0604020202020204" pitchFamily="34" charset="0"/>
              </a:rPr>
              <a:t>Regola la produzione di sebo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B294783-12A2-E54B-8087-474BDC852F32}"/>
              </a:ext>
            </a:extLst>
          </p:cNvPr>
          <p:cNvSpPr/>
          <p:nvPr/>
        </p:nvSpPr>
        <p:spPr>
          <a:xfrm>
            <a:off x="15761" y="6211669"/>
            <a:ext cx="9144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i="1" dirty="0">
                <a:solidFill>
                  <a:srgbClr val="002060"/>
                </a:solidFill>
              </a:rPr>
              <a:t>Piraccini BM, et al. Biotin: overview of the treatment of diseases of cutaneous appendages and of </a:t>
            </a:r>
            <a:r>
              <a:rPr lang="en-US" i="1" dirty="0" err="1">
                <a:solidFill>
                  <a:srgbClr val="002060"/>
                </a:solidFill>
              </a:rPr>
              <a:t>hyperseborrhea</a:t>
            </a:r>
            <a:r>
              <a:rPr lang="en-US" i="1" dirty="0">
                <a:solidFill>
                  <a:srgbClr val="002060"/>
                </a:solidFill>
              </a:rPr>
              <a:t>. G Ital </a:t>
            </a:r>
            <a:r>
              <a:rPr lang="en-US" i="1" dirty="0" err="1">
                <a:solidFill>
                  <a:srgbClr val="002060"/>
                </a:solidFill>
              </a:rPr>
              <a:t>Dermatol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Venereol</a:t>
            </a:r>
            <a:r>
              <a:rPr lang="en-US" i="1" dirty="0">
                <a:solidFill>
                  <a:srgbClr val="002060"/>
                </a:solidFill>
              </a:rPr>
              <a:t>. 2019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84C38BA-AD13-B448-884F-9898BF587D04}"/>
              </a:ext>
            </a:extLst>
          </p:cNvPr>
          <p:cNvSpPr txBox="1">
            <a:spLocks noChangeArrowheads="1"/>
          </p:cNvSpPr>
          <p:nvPr/>
        </p:nvSpPr>
        <p:spPr>
          <a:xfrm>
            <a:off x="2771570" y="-57202"/>
            <a:ext cx="6858000" cy="5548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fr-FR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Vitamine</a:t>
            </a:r>
          </a:p>
        </p:txBody>
      </p:sp>
    </p:spTree>
    <p:extLst>
      <p:ext uri="{BB962C8B-B14F-4D97-AF65-F5344CB8AC3E}">
        <p14:creationId xmlns:p14="http://schemas.microsoft.com/office/powerpoint/2010/main" val="19951184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5510</Words>
  <Application>Microsoft Office PowerPoint</Application>
  <PresentationFormat>Widescreen</PresentationFormat>
  <Paragraphs>1045</Paragraphs>
  <Slides>66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66</vt:i4>
      </vt:variant>
    </vt:vector>
  </HeadingPairs>
  <TitlesOfParts>
    <vt:vector size="84" baseType="lpstr">
      <vt:lpstr>ＭＳ Ｐゴシック</vt:lpstr>
      <vt:lpstr>Arial</vt:lpstr>
      <vt:lpstr>Calibri</vt:lpstr>
      <vt:lpstr>Calibri Light</vt:lpstr>
      <vt:lpstr>Calibri Regular</vt:lpstr>
      <vt:lpstr>Helvetica Light</vt:lpstr>
      <vt:lpstr>Myriad</vt:lpstr>
      <vt:lpstr>Myriad Pro</vt:lpstr>
      <vt:lpstr>Myriad Pro</vt:lpstr>
      <vt:lpstr>Myriad Pro Light</vt:lpstr>
      <vt:lpstr>Myriad Pro Light</vt:lpstr>
      <vt:lpstr>MyriadPro-Light</vt:lpstr>
      <vt:lpstr>Times New Roman</vt:lpstr>
      <vt:lpstr>Wingdings</vt:lpstr>
      <vt:lpstr>Tema di Office</vt:lpstr>
      <vt:lpstr>White</vt:lpstr>
      <vt:lpstr>1_White</vt:lpstr>
      <vt:lpstr>2_White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ALGORITMO ALOPECIA CRONICA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Aurora Maria Alessandrini</dc:creator>
  <cp:lastModifiedBy>Alessandra Palmieri</cp:lastModifiedBy>
  <cp:revision>39</cp:revision>
  <dcterms:created xsi:type="dcterms:W3CDTF">2022-10-12T10:59:32Z</dcterms:created>
  <dcterms:modified xsi:type="dcterms:W3CDTF">2025-05-19T12:47:19Z</dcterms:modified>
</cp:coreProperties>
</file>